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notesMasterIdLst>
    <p:notesMasterId r:id="rId58"/>
  </p:notesMasterIdLst>
  <p:sldIdLst>
    <p:sldId id="264" r:id="rId13"/>
    <p:sldId id="261" r:id="rId14"/>
    <p:sldId id="266" r:id="rId15"/>
    <p:sldId id="265" r:id="rId16"/>
    <p:sldId id="263" r:id="rId17"/>
    <p:sldId id="262" r:id="rId18"/>
    <p:sldId id="272" r:id="rId19"/>
    <p:sldId id="274" r:id="rId20"/>
    <p:sldId id="290" r:id="rId21"/>
    <p:sldId id="256" r:id="rId22"/>
    <p:sldId id="258" r:id="rId23"/>
    <p:sldId id="257" r:id="rId24"/>
    <p:sldId id="259" r:id="rId25"/>
    <p:sldId id="271" r:id="rId26"/>
    <p:sldId id="270" r:id="rId27"/>
    <p:sldId id="269" r:id="rId28"/>
    <p:sldId id="268" r:id="rId29"/>
    <p:sldId id="281" r:id="rId30"/>
    <p:sldId id="273" r:id="rId31"/>
    <p:sldId id="275" r:id="rId32"/>
    <p:sldId id="277" r:id="rId33"/>
    <p:sldId id="292" r:id="rId34"/>
    <p:sldId id="293" r:id="rId35"/>
    <p:sldId id="294" r:id="rId36"/>
    <p:sldId id="295" r:id="rId37"/>
    <p:sldId id="276" r:id="rId38"/>
    <p:sldId id="279" r:id="rId39"/>
    <p:sldId id="280" r:id="rId40"/>
    <p:sldId id="297" r:id="rId41"/>
    <p:sldId id="278" r:id="rId42"/>
    <p:sldId id="300" r:id="rId43"/>
    <p:sldId id="282" r:id="rId44"/>
    <p:sldId id="283" r:id="rId45"/>
    <p:sldId id="298" r:id="rId46"/>
    <p:sldId id="301" r:id="rId47"/>
    <p:sldId id="302" r:id="rId48"/>
    <p:sldId id="303" r:id="rId49"/>
    <p:sldId id="296" r:id="rId50"/>
    <p:sldId id="304" r:id="rId51"/>
    <p:sldId id="284" r:id="rId52"/>
    <p:sldId id="285" r:id="rId53"/>
    <p:sldId id="286" r:id="rId54"/>
    <p:sldId id="289" r:id="rId55"/>
    <p:sldId id="288" r:id="rId56"/>
    <p:sldId id="287" r:id="rId5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ötét stílus 2 – 5./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ötét stílus 2 – 1./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6384" autoAdjust="0"/>
  </p:normalViewPr>
  <p:slideViewPr>
    <p:cSldViewPr>
      <p:cViewPr>
        <p:scale>
          <a:sx n="90" d="100"/>
          <a:sy n="90" d="100"/>
        </p:scale>
        <p:origin x="-72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EAA65-AA2C-49B7-BE01-3A42E34DE8A5}" type="datetimeFigureOut">
              <a:rPr lang="hu-HU" smtClean="0"/>
              <a:t>2018.01.22.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A1E19-D033-4AE6-A468-7F2E905ADA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312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A1E19-D033-4AE6-A468-7F2E905ADAE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0131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A1E19-D033-4AE6-A468-7F2E905ADAE0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7052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1843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918E07E-0AF4-47B6-8CFB-B42F61CA13E1}" type="slidenum">
              <a:rPr lang="hu-HU" altLang="hu-HU">
                <a:solidFill>
                  <a:prstClr val="black"/>
                </a:solidFill>
                <a:latin typeface="Arial" charset="0"/>
              </a:rPr>
              <a:pPr/>
              <a:t>22</a:t>
            </a:fld>
            <a:endParaRPr lang="hu-HU" altLang="hu-H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7A3A27C-B261-4698-84EB-930BFEF9D6DC}" type="slidenum">
              <a:rPr lang="hu-HU" altLang="hu-HU">
                <a:solidFill>
                  <a:prstClr val="black"/>
                </a:solidFill>
                <a:latin typeface="Arial" charset="0"/>
              </a:rPr>
              <a:pPr/>
              <a:t>23</a:t>
            </a:fld>
            <a:endParaRPr lang="hu-HU" altLang="hu-H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Példa: munkatársak rövid távú képzése - megélhetési költsége 8 fő esetén, 10 napos ott tartózkodásra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mtClean="0"/>
              <a:t>Megélhetési költség naponta: 106 euró</a:t>
            </a:r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F82C889-90D2-4821-9AE8-8EF63EA84A48}" type="slidenum">
              <a:rPr lang="hu-HU" altLang="hu-HU">
                <a:solidFill>
                  <a:prstClr val="black"/>
                </a:solidFill>
                <a:latin typeface="Arial" charset="0"/>
              </a:rPr>
              <a:pPr/>
              <a:t>24</a:t>
            </a:fld>
            <a:endParaRPr lang="hu-HU" altLang="hu-H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dirty="0" smtClean="0"/>
              <a:t>Koordinátor: 500 EUR/hó, partner 250 EUR/hó</a:t>
            </a:r>
          </a:p>
          <a:p>
            <a:r>
              <a:rPr lang="hu-HU" altLang="hu-HU" dirty="0" smtClean="0"/>
              <a:t>Maximum 2750 EUR/hó (1 koordinátor és 9 partner)</a:t>
            </a:r>
          </a:p>
          <a:p>
            <a:endParaRPr lang="hu-HU" altLang="hu-HU" dirty="0" smtClean="0"/>
          </a:p>
          <a:p>
            <a:r>
              <a:rPr lang="hu-HU" altLang="hu-HU" dirty="0" smtClean="0"/>
              <a:t>Utazásokhoz kapcsolódó költségek kiegészítése</a:t>
            </a:r>
          </a:p>
          <a:p>
            <a:r>
              <a:rPr lang="hu-HU" altLang="hu-HU" dirty="0" smtClean="0"/>
              <a:t>Szervezési költségek, amik a találkozókhoz kapcsolódnak</a:t>
            </a:r>
          </a:p>
          <a:p>
            <a:r>
              <a:rPr lang="hu-HU" altLang="hu-HU" dirty="0" smtClean="0"/>
              <a:t>Esetlegesen </a:t>
            </a:r>
            <a:r>
              <a:rPr lang="hu-HU" altLang="hu-HU" dirty="0" err="1" smtClean="0"/>
              <a:t>kisértékű</a:t>
            </a:r>
            <a:r>
              <a:rPr lang="hu-HU" altLang="hu-HU" dirty="0" smtClean="0"/>
              <a:t> tárgyi eszköz!</a:t>
            </a:r>
          </a:p>
          <a:p>
            <a:endParaRPr lang="hu-HU" altLang="hu-HU" dirty="0" smtClean="0"/>
          </a:p>
        </p:txBody>
      </p:sp>
      <p:sp>
        <p:nvSpPr>
          <p:cNvPr id="225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93068F2-4FFA-4176-9CF8-46F18C74F642}" type="slidenum">
              <a:rPr lang="hu-HU" altLang="hu-HU">
                <a:solidFill>
                  <a:prstClr val="black"/>
                </a:solidFill>
                <a:latin typeface="Arial" charset="0"/>
              </a:rPr>
              <a:pPr/>
              <a:t>29</a:t>
            </a:fld>
            <a:endParaRPr lang="hu-HU" altLang="hu-H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/>
              <a:t>Új távolsági sávok: 10-99 km, 100-1999 km, 2000-2999 km, 3000-3999 km, 4000-7999 km, 8000 km-</a:t>
            </a:r>
          </a:p>
          <a:p>
            <a:r>
              <a:rPr lang="hu-HU" altLang="hu-HU" smtClean="0"/>
              <a:t>A magas költségű helyközi utazáshoz a pályázatban szükséges igényelni a támogatást</a:t>
            </a:r>
          </a:p>
        </p:txBody>
      </p:sp>
      <p:sp>
        <p:nvSpPr>
          <p:cNvPr id="2355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4ADBC37-2266-43B4-AA2E-8D3FDA0D4E1D}" type="slidenum">
              <a:rPr lang="hu-HU" altLang="hu-HU">
                <a:solidFill>
                  <a:prstClr val="black"/>
                </a:solidFill>
                <a:latin typeface="Arial" charset="0"/>
              </a:rPr>
              <a:pPr/>
              <a:t>34</a:t>
            </a:fld>
            <a:endParaRPr lang="hu-HU" altLang="hu-H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/>
              <a:t>Disszeminációs tevékenység ne ide kerüljön, de pl.: nyomtatás, külső szakértők költsége.</a:t>
            </a:r>
          </a:p>
        </p:txBody>
      </p:sp>
      <p:sp>
        <p:nvSpPr>
          <p:cNvPr id="2458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72BA936-FCA7-4A4E-9699-A64884961BD7}" type="slidenum">
              <a:rPr lang="hu-HU" altLang="hu-HU">
                <a:solidFill>
                  <a:prstClr val="black"/>
                </a:solidFill>
                <a:latin typeface="Arial" charset="0"/>
              </a:rPr>
              <a:pPr/>
              <a:t>36</a:t>
            </a:fld>
            <a:endParaRPr lang="hu-HU" altLang="hu-H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Ugyanúgy indokolni kell a szellemi termékek egyes outputjait, de a beépített mobilitások esetében is minden utazást.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mtClean="0"/>
              <a:t>Ha nyertes lesz egy projekt lehetséges, hogy a bírálók bizonyos költségtételeket nem hagynak jóvá, ügyelni kell a megvalósíthatóságra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mtClean="0"/>
              <a:t>Reális tervezés, csak a valós tevékenységeket tervezzék és árazzák be, ugyanis ha nem, az rontja a minőséget, csökkenti a pontszámot, levonás lehetséges és kérdéses lehet a megvalósítás is.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mtClean="0"/>
              <a:t>Levonás elsősorban a tartalomhoz nem kapcsolódó, nem indokolt tételek esetében, pl. nyomtatott verziót nem terveznek egy szellemi termék esetében, de nyomdaköltség mégis megjelenik.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mtClean="0"/>
              <a:t>A partnerek még a beadás előtt tudjanak a feladataikról és a hozzá rendelt támogatási összegekről</a:t>
            </a:r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C323ED4-C5D0-4011-B0C0-C8DC562559CE}" type="slidenum">
              <a:rPr lang="hu-HU" altLang="hu-HU">
                <a:solidFill>
                  <a:prstClr val="black"/>
                </a:solidFill>
                <a:latin typeface="Arial" charset="0"/>
              </a:rPr>
              <a:pPr/>
              <a:t>38</a:t>
            </a:fld>
            <a:endParaRPr lang="hu-HU" altLang="hu-H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/>
              <a:t>Utazás esetében a megvalósítási időszak előtt beszerzett, de a megvalósítási időszakban megvalósuló utazáshoz kapcsolódó repülőjegy, menetjegy elszámolható. Projektidőszak után még egy hónap ráhagyással a személyi jellegű kifizetések, bérkifizetések még elfogadhatóak. </a:t>
            </a:r>
          </a:p>
        </p:txBody>
      </p:sp>
      <p:sp>
        <p:nvSpPr>
          <p:cNvPr id="2560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CC66BB9-DDF4-4EE0-8209-3DCB7D67FF69}" type="slidenum">
              <a:rPr lang="hu-HU" altLang="hu-HU">
                <a:solidFill>
                  <a:prstClr val="black"/>
                </a:solidFill>
                <a:latin typeface="Arial" charset="0"/>
              </a:rPr>
              <a:pPr/>
              <a:t>39</a:t>
            </a:fld>
            <a:endParaRPr lang="hu-HU" altLang="hu-H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A1E19-D033-4AE6-A468-7F2E905ADAE0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582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A1E19-D033-4AE6-A468-7F2E905ADAE0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2848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A1E19-D033-4AE6-A468-7F2E905ADAE0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2848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A1E19-D033-4AE6-A468-7F2E905ADAE0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2848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A1E19-D033-4AE6-A468-7F2E905ADAE0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3281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A1E19-D033-4AE6-A468-7F2E905ADAE0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7191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projekt lényege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LEGO MINDSTORM robot segítségével játék közben szeretnénk a gyerekeket megismertetni a számítógépes programozással.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projekten elsősorban a diákok dolgoznak, otthon és a mobilitásokon egyaránt. </a:t>
            </a: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Eredmény – hatás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Abból a szempontból nem igazi projekt, hogy nincs egy közös nagy eredménye. Itt ami nagyon fontos, hogy a pedagógusok egy új módszerrel, míg a diákok egy új tanulási formával ismerkedtek meg, mely fokozatosan beépül az iskolák életébe és a projekt után is alkalmazni fogják. Eleve heti egy alkalommal szakkör keretében foglalkoznak LEGO robotokkal.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A1E19-D033-4AE6-A468-7F2E905ADAE0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5779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„P.O.C.K.E.T. –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projekt célja a személyre szabott oktatás megvalósítása, digitális eszközök használatával olyan diákok számára,akik valamilyen tanulási nehézséggel küzdenek. Bízunk benne, hogy ez által csökkenthető a középiskolai lemorzsolódás. Az egyénre szabott oktatás három fő tantárgyat foglal magába: az anyanyelvet, az angolt és a matematikát.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Így összesen 9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 készült el: 3 anyanyelvből, 3 angolból és 3 matematikából, a partnerországok bevonásával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 smtClean="0"/>
          </a:p>
          <a:p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Hatás: Már most fel tudunk mutatni pozitív hatásokat a tanulóink tekintetében: A programban részt vevő diákok motiváltabbak lettek a tanórákon, mert a tananyag új módszerrel történő feldolgozását nagyon élvezik. Szívesen dolgoznak csoportokban, és segítik egymás munkáját. Lelkesen vesznek rész a projekt feladatainak megoldásában, különböző digitális eszközöket és online felületeket használva.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A1E19-D033-4AE6-A468-7F2E905ADAE0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5272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framework of this project, the four partner high schools from Greece, Hungary, Latvia and Spain intend to cooperate in order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improve their students' verbal skills in their native languages and English using debate as an educational tool, in an international</a:t>
            </a:r>
          </a:p>
          <a:p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hu-HU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rarely used in a general educational context, debating develops the participants' skills in public speaking, listening for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 of arguments, self-expression while reacting, reading comprehension while researching the topic, and concise writing during,</a:t>
            </a:r>
          </a:p>
          <a:p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instance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online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debates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A1E19-D033-4AE6-A468-7F2E905ADAE0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999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4426-504E-47A4-A96D-EE7A004F5929}" type="datetimeFigureOut">
              <a:rPr lang="hu-HU" smtClean="0"/>
              <a:t>2018.01.22.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3943-B7E5-4B91-8B67-1E1F2D239A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48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4426-504E-47A4-A96D-EE7A004F5929}" type="datetimeFigureOut">
              <a:rPr lang="hu-HU" smtClean="0"/>
              <a:t>2018.01.22.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3943-B7E5-4B91-8B67-1E1F2D239A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74175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C4D8C-AEB3-40AA-B9C8-CC9E17C114F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407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6D9B-017B-4671-A4C7-26292C99CD0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573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58E58-6390-4F70-AEB9-386CB3DCF01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987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FDF70-9084-43DE-BBB4-BBAD9CC0141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937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5833-6B58-4623-9A1F-D278729DCF6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09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74E6D-9F98-4FB0-9793-AC1153BA4F8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212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BBC0D-EFCF-4D93-91DF-9C13D973EDA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999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93EA2-A738-4EF1-A791-9B9BAC10F59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144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166AC-BFD6-4953-9129-E76E26672BB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993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5740-3BC2-4A9B-BAAB-164783C7E1D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0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4426-504E-47A4-A96D-EE7A004F5929}" type="datetimeFigureOut">
              <a:rPr lang="hu-HU" smtClean="0"/>
              <a:t>2018.01.22.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3943-B7E5-4B91-8B67-1E1F2D239A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83802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590C-D2DA-4EB7-BBCA-43B30015485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942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C4D8C-AEB3-40AA-B9C8-CC9E17C114F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906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6D9B-017B-4671-A4C7-26292C99CD0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063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58E58-6390-4F70-AEB9-386CB3DCF01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567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FDF70-9084-43DE-BBB4-BBAD9CC0141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172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5833-6B58-4623-9A1F-D278729DCF6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660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74E6D-9F98-4FB0-9793-AC1153BA4F8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713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BBC0D-EFCF-4D93-91DF-9C13D973EDA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926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93EA2-A738-4EF1-A791-9B9BAC10F59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660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166AC-BFD6-4953-9129-E76E26672BB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87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C4D8C-AEB3-40AA-B9C8-CC9E17C114F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857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5740-3BC2-4A9B-BAAB-164783C7E1D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162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590C-D2DA-4EB7-BBCA-43B30015485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420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C4D8C-AEB3-40AA-B9C8-CC9E17C114F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7313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6D9B-017B-4671-A4C7-26292C99CD0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533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58E58-6390-4F70-AEB9-386CB3DCF01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391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FDF70-9084-43DE-BBB4-BBAD9CC0141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082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5833-6B58-4623-9A1F-D278729DCF6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4822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74E6D-9F98-4FB0-9793-AC1153BA4F8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1756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BBC0D-EFCF-4D93-91DF-9C13D973EDA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049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93EA2-A738-4EF1-A791-9B9BAC10F59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69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6D9B-017B-4671-A4C7-26292C99CD0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42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166AC-BFD6-4953-9129-E76E26672BB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354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5740-3BC2-4A9B-BAAB-164783C7E1D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221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590C-D2DA-4EB7-BBCA-43B30015485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26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58E58-6390-4F70-AEB9-386CB3DCF01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7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FDF70-9084-43DE-BBB4-BBAD9CC0141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89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5833-6B58-4623-9A1F-D278729DCF6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75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74E6D-9F98-4FB0-9793-AC1153BA4F8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00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BBC0D-EFCF-4D93-91DF-9C13D973EDA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7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93EA2-A738-4EF1-A791-9B9BAC10F59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5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4426-504E-47A4-A96D-EE7A004F5929}" type="datetimeFigureOut">
              <a:rPr lang="hu-HU" smtClean="0"/>
              <a:t>2018.01.22.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3943-B7E5-4B91-8B67-1E1F2D239A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1576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166AC-BFD6-4953-9129-E76E26672BB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8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5740-3BC2-4A9B-BAAB-164783C7E1D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37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590C-D2DA-4EB7-BBCA-43B30015485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23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C4D8C-AEB3-40AA-B9C8-CC9E17C114F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12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6D9B-017B-4671-A4C7-26292C99CD0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20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58E58-6390-4F70-AEB9-386CB3DCF01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80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FDF70-9084-43DE-BBB4-BBAD9CC0141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00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5833-6B58-4623-9A1F-D278729DCF6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00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74E6D-9F98-4FB0-9793-AC1153BA4F8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56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BBC0D-EFCF-4D93-91DF-9C13D973EDA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2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4426-504E-47A4-A96D-EE7A004F5929}" type="datetimeFigureOut">
              <a:rPr lang="hu-HU" smtClean="0"/>
              <a:t>2018.01.22.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3943-B7E5-4B91-8B67-1E1F2D239A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6791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93EA2-A738-4EF1-A791-9B9BAC10F59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60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166AC-BFD6-4953-9129-E76E26672BB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48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5740-3BC2-4A9B-BAAB-164783C7E1D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01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590C-D2DA-4EB7-BBCA-43B30015485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32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C4D8C-AEB3-40AA-B9C8-CC9E17C114F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63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6D9B-017B-4671-A4C7-26292C99CD0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72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58E58-6390-4F70-AEB9-386CB3DCF01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06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FDF70-9084-43DE-BBB4-BBAD9CC0141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629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5833-6B58-4623-9A1F-D278729DCF6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987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74E6D-9F98-4FB0-9793-AC1153BA4F8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9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4426-504E-47A4-A96D-EE7A004F5929}" type="datetimeFigureOut">
              <a:rPr lang="hu-HU" smtClean="0"/>
              <a:t>2018.01.22.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3943-B7E5-4B91-8B67-1E1F2D239A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53778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BBC0D-EFCF-4D93-91DF-9C13D973EDA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074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93EA2-A738-4EF1-A791-9B9BAC10F59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16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166AC-BFD6-4953-9129-E76E26672BB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398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5740-3BC2-4A9B-BAAB-164783C7E1D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92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590C-D2DA-4EB7-BBCA-43B30015485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559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C4D8C-AEB3-40AA-B9C8-CC9E17C114F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315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6D9B-017B-4671-A4C7-26292C99CD0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008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58E58-6390-4F70-AEB9-386CB3DCF01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17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FDF70-9084-43DE-BBB4-BBAD9CC0141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33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5833-6B58-4623-9A1F-D278729DCF6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5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4426-504E-47A4-A96D-EE7A004F5929}" type="datetimeFigureOut">
              <a:rPr lang="hu-HU" smtClean="0"/>
              <a:t>2018.01.22.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3943-B7E5-4B91-8B67-1E1F2D239A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7514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74E6D-9F98-4FB0-9793-AC1153BA4F8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052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BBC0D-EFCF-4D93-91DF-9C13D973EDA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68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93EA2-A738-4EF1-A791-9B9BAC10F59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128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166AC-BFD6-4953-9129-E76E26672BB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891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5740-3BC2-4A9B-BAAB-164783C7E1D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346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590C-D2DA-4EB7-BBCA-43B30015485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171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C4D8C-AEB3-40AA-B9C8-CC9E17C114F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304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6D9B-017B-4671-A4C7-26292C99CD0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984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58E58-6390-4F70-AEB9-386CB3DCF01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487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FDF70-9084-43DE-BBB4-BBAD9CC0141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4426-504E-47A4-A96D-EE7A004F5929}" type="datetimeFigureOut">
              <a:rPr lang="hu-HU" smtClean="0"/>
              <a:t>2018.01.22.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3943-B7E5-4B91-8B67-1E1F2D239A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79245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5833-6B58-4623-9A1F-D278729DCF6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417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74E6D-9F98-4FB0-9793-AC1153BA4F8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569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BBC0D-EFCF-4D93-91DF-9C13D973EDA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411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93EA2-A738-4EF1-A791-9B9BAC10F59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790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166AC-BFD6-4953-9129-E76E26672BB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197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5740-3BC2-4A9B-BAAB-164783C7E1D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623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590C-D2DA-4EB7-BBCA-43B30015485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832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C4D8C-AEB3-40AA-B9C8-CC9E17C114F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471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6D9B-017B-4671-A4C7-26292C99CD0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235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58E58-6390-4F70-AEB9-386CB3DCF01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5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4426-504E-47A4-A96D-EE7A004F5929}" type="datetimeFigureOut">
              <a:rPr lang="hu-HU" smtClean="0"/>
              <a:t>2018.01.22.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3943-B7E5-4B91-8B67-1E1F2D239A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1081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FDF70-9084-43DE-BBB4-BBAD9CC0141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164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5833-6B58-4623-9A1F-D278729DCF6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449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74E6D-9F98-4FB0-9793-AC1153BA4F8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945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BBC0D-EFCF-4D93-91DF-9C13D973EDA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632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93EA2-A738-4EF1-A791-9B9BAC10F59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615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166AC-BFD6-4953-9129-E76E26672BB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13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5740-3BC2-4A9B-BAAB-164783C7E1D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366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590C-D2DA-4EB7-BBCA-43B30015485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270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C4D8C-AEB3-40AA-B9C8-CC9E17C114F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883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6D9B-017B-4671-A4C7-26292C99CD0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6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4426-504E-47A4-A96D-EE7A004F5929}" type="datetimeFigureOut">
              <a:rPr lang="hu-HU" smtClean="0"/>
              <a:t>2018.01.22.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3943-B7E5-4B91-8B67-1E1F2D239A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9876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58E58-6390-4F70-AEB9-386CB3DCF01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74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FDF70-9084-43DE-BBB4-BBAD9CC0141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417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5833-6B58-4623-9A1F-D278729DCF6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764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74E6D-9F98-4FB0-9793-AC1153BA4F8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556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BBC0D-EFCF-4D93-91DF-9C13D973EDA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769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93EA2-A738-4EF1-A791-9B9BAC10F59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422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166AC-BFD6-4953-9129-E76E26672BB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325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5740-3BC2-4A9B-BAAB-164783C7E1D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335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590C-D2DA-4EB7-BBCA-43B30015485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447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C4D8C-AEB3-40AA-B9C8-CC9E17C114F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4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4426-504E-47A4-A96D-EE7A004F5929}" type="datetimeFigureOut">
              <a:rPr lang="hu-HU" smtClean="0"/>
              <a:t>2018.01.22.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3943-B7E5-4B91-8B67-1E1F2D239A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28169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6D9B-017B-4671-A4C7-26292C99CD0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33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58E58-6390-4F70-AEB9-386CB3DCF01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191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FDF70-9084-43DE-BBB4-BBAD9CC0141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401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5833-6B58-4623-9A1F-D278729DCF6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857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74E6D-9F98-4FB0-9793-AC1153BA4F8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649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BBC0D-EFCF-4D93-91DF-9C13D973EDA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726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93EA2-A738-4EF1-A791-9B9BAC10F59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772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166AC-BFD6-4953-9129-E76E26672BB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051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5740-3BC2-4A9B-BAAB-164783C7E1D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065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590C-D2DA-4EB7-BBCA-43B30015485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3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C4426-504E-47A4-A96D-EE7A004F5929}" type="datetimeFigureOut">
              <a:rPr lang="hu-HU" smtClean="0"/>
              <a:t>2018.01.22.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83943-B7E5-4B91-8B67-1E1F2D239A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69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9956A-28E6-42D4-AFE1-040F7C60C370}" type="slidenum">
              <a:rPr lang="hu-HU" alt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2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9956A-28E6-42D4-AFE1-040F7C60C370}" type="slidenum">
              <a:rPr lang="hu-HU" alt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9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9956A-28E6-42D4-AFE1-040F7C60C370}" type="slidenum">
              <a:rPr lang="hu-HU" alt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6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9956A-28E6-42D4-AFE1-040F7C60C370}" type="slidenum">
              <a:rPr lang="hu-HU" alt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9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9956A-28E6-42D4-AFE1-040F7C60C370}" type="slidenum">
              <a:rPr lang="hu-HU" alt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7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9956A-28E6-42D4-AFE1-040F7C60C370}" type="slidenum">
              <a:rPr lang="hu-HU" alt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0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9956A-28E6-42D4-AFE1-040F7C60C370}" type="slidenum">
              <a:rPr lang="hu-HU" alt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2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9956A-28E6-42D4-AFE1-040F7C60C370}" type="slidenum">
              <a:rPr lang="hu-HU" alt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9956A-28E6-42D4-AFE1-040F7C60C370}" type="slidenum">
              <a:rPr lang="hu-HU" alt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1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9956A-28E6-42D4-AFE1-040F7C60C370}" type="slidenum">
              <a:rPr lang="hu-HU" alt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1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9956A-28E6-42D4-AFE1-040F7C60C370}" type="slidenum">
              <a:rPr lang="hu-HU" alt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5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ka.hu/palyazatok/532/partnerkerese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hyperlink" Target="http://www.schooleducationgateway.eu/hu/pub/index.htm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web-eforms/screen/eforms/KA105-0C3739E6/e-2018-1-ka105/annexe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ka.hu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ka.hu/palyazatok/535/palyazati-dokumentumok#8484" TargetMode="External"/><Relationship Id="rId4" Type="http://schemas.openxmlformats.org/officeDocument/2006/relationships/hyperlink" Target="http://www.tka.hu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timea.kiss@tpf.hu" TargetMode="External"/><Relationship Id="rId7" Type="http://schemas.openxmlformats.org/officeDocument/2006/relationships/hyperlink" Target="mailto:eva.laczo@tpf.h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amas.balogh@tpf.hu" TargetMode="External"/><Relationship Id="rId5" Type="http://schemas.openxmlformats.org/officeDocument/2006/relationships/hyperlink" Target="mailto:eszter.kovacs@tpf.hu" TargetMode="External"/><Relationship Id="rId4" Type="http://schemas.openxmlformats.org/officeDocument/2006/relationships/hyperlink" Target="mailto:zsuzsanna.vercseg@tpf.h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8" y="511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/>
          <a:lstStyle/>
          <a:p>
            <a:r>
              <a:rPr lang="hu-HU" dirty="0" smtClean="0">
                <a:latin typeface="Century Gothic" panose="020B0502020202020204" pitchFamily="34" charset="0"/>
              </a:rPr>
              <a:t>Pályázatíró szeminárium</a:t>
            </a:r>
            <a:endParaRPr lang="hu-HU" dirty="0">
              <a:latin typeface="Century Gothic" panose="020B0502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4800" b="1" dirty="0" smtClean="0">
                <a:latin typeface="Century Gothic" panose="020B0502020202020204" pitchFamily="34" charset="0"/>
              </a:rPr>
              <a:t>Iskolai, óvodai partnerségek</a:t>
            </a:r>
          </a:p>
          <a:p>
            <a:pPr marL="0" indent="0">
              <a:buNone/>
            </a:pPr>
            <a:endParaRPr lang="hu-HU" sz="48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hu-HU" sz="4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hu-HU" sz="4400" dirty="0" smtClean="0">
                <a:latin typeface="Century Gothic" panose="020B0502020202020204" pitchFamily="34" charset="0"/>
              </a:rPr>
              <a:t>Pécs. 2018.01.23. </a:t>
            </a:r>
            <a:endParaRPr lang="hu-HU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r>
              <a:rPr lang="hu-HU" dirty="0" smtClean="0">
                <a:latin typeface="Century Gothic" panose="020B0502020202020204" pitchFamily="34" charset="0"/>
              </a:rPr>
              <a:t>Az eddigi 4 év…</a:t>
            </a:r>
            <a:endParaRPr lang="hu-HU" dirty="0">
              <a:latin typeface="Century Gothic" panose="020B0502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7088832" cy="1991072"/>
          </a:xfrm>
        </p:spPr>
        <p:txBody>
          <a:bodyPr>
            <a:normAutofit/>
          </a:bodyPr>
          <a:lstStyle/>
          <a:p>
            <a:r>
              <a:rPr lang="hu-HU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…az Iskolai, óvodai partnerségekben</a:t>
            </a:r>
            <a:endParaRPr lang="hu-HU" sz="4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908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64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55160" cy="706090"/>
          </a:xfrm>
        </p:spPr>
        <p:txBody>
          <a:bodyPr>
            <a:normAutofit fontScale="90000"/>
          </a:bodyPr>
          <a:lstStyle/>
          <a:p>
            <a:r>
              <a:rPr lang="hu-HU" i="1" dirty="0" smtClean="0">
                <a:latin typeface="Century Gothic" panose="020B0502020202020204" pitchFamily="34" charset="0"/>
              </a:rPr>
              <a:t>Csabrendeki Általános Iskola</a:t>
            </a:r>
            <a:endParaRPr lang="hu-HU" i="1" dirty="0">
              <a:latin typeface="Century Gothic" panose="020B0502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68760"/>
            <a:ext cx="5495535" cy="468052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0" y="1484784"/>
            <a:ext cx="3347864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err="1" smtClean="0">
                <a:latin typeface="Century Gothic" panose="020B0502020202020204" pitchFamily="34" charset="0"/>
              </a:rPr>
              <a:t>Lego</a:t>
            </a:r>
            <a:r>
              <a:rPr lang="hu-HU" sz="3600" dirty="0" smtClean="0">
                <a:latin typeface="Century Gothic" panose="020B0502020202020204" pitchFamily="34" charset="0"/>
              </a:rPr>
              <a:t> robotokkal megismertetni </a:t>
            </a:r>
            <a:r>
              <a:rPr lang="hu-HU" sz="3600" dirty="0">
                <a:latin typeface="Century Gothic" panose="020B0502020202020204" pitchFamily="34" charset="0"/>
              </a:rPr>
              <a:t>a számítógépes programozás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8819"/>
            <a:ext cx="908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6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Century Gothic" panose="020B0502020202020204" pitchFamily="34" charset="0"/>
              </a:rPr>
              <a:t>Kardos István Általános Iskola, Szigetszentmiklós</a:t>
            </a:r>
            <a:endParaRPr lang="hu-HU" dirty="0">
              <a:latin typeface="Century Gothic" panose="020B0502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21" y="1628800"/>
            <a:ext cx="6395879" cy="4061048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908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27622" y="1764333"/>
            <a:ext cx="2744178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latin typeface="Century Gothic" panose="020B0502020202020204" pitchFamily="34" charset="0"/>
              </a:rPr>
              <a:t>Tan-anyagot </a:t>
            </a:r>
            <a:r>
              <a:rPr lang="hu-HU" sz="4000" dirty="0" err="1" smtClean="0">
                <a:latin typeface="Century Gothic" panose="020B0502020202020204" pitchFamily="34" charset="0"/>
              </a:rPr>
              <a:t>fejlesztet-tek</a:t>
            </a:r>
            <a:endParaRPr lang="hu-HU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dirty="0" smtClean="0">
                <a:latin typeface="Century Gothic" panose="020B0502020202020204" pitchFamily="34" charset="0"/>
              </a:rPr>
              <a:t>Szabad Waldorf Általános Iskola és Gimnázium, Szeged</a:t>
            </a:r>
            <a:endParaRPr lang="hu-HU" sz="40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908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246639" cy="348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179512" y="5057456"/>
            <a:ext cx="8784976" cy="819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500" dirty="0" smtClean="0">
                <a:latin typeface="Century Gothic" panose="020B0502020202020204" pitchFamily="34" charset="0"/>
              </a:rPr>
              <a:t>gyerekek fejlesztették a vitakultúrájukat  </a:t>
            </a:r>
            <a:endParaRPr lang="hu-HU" sz="3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0874" y="2208399"/>
            <a:ext cx="2299004" cy="1368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err="1" smtClean="0">
                <a:latin typeface="Bauhaus 93" panose="04030905020B02020C02" pitchFamily="82" charset="0"/>
              </a:rPr>
              <a:t>journey</a:t>
            </a:r>
            <a:endParaRPr lang="hu-HU" dirty="0">
              <a:latin typeface="Bauhaus 93" panose="04030905020B02020C02" pitchFamily="82" charset="0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1244623" y="2337333"/>
            <a:ext cx="2237227" cy="900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4800" dirty="0" err="1" smtClean="0">
                <a:latin typeface="Lucida Sans" panose="020B0602030504020204" pitchFamily="34" charset="0"/>
              </a:rPr>
              <a:t>viaje</a:t>
            </a:r>
            <a:endParaRPr lang="hu-HU" sz="4800" dirty="0">
              <a:latin typeface="Lucida Sans" panose="020B0602030504020204" pitchFamily="34" charset="0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1691680" y="3219702"/>
            <a:ext cx="2346131" cy="713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4000" dirty="0" err="1" smtClean="0">
                <a:latin typeface="Showcard Gothic" panose="04020904020102020604" pitchFamily="82" charset="0"/>
              </a:rPr>
              <a:t>voyage</a:t>
            </a:r>
            <a:endParaRPr lang="hu-HU" sz="1400" dirty="0">
              <a:latin typeface="Showcard Gothic" panose="04020904020102020604" pitchFamily="82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3707904" y="2427343"/>
            <a:ext cx="151216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err="1">
                <a:latin typeface="Lithos Pro Regular" pitchFamily="82" charset="-18"/>
              </a:rPr>
              <a:t>podróż</a:t>
            </a:r>
            <a:endParaRPr lang="hu-HU" dirty="0">
              <a:latin typeface="Lithos Pro Regular" pitchFamily="82" charset="-18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5948536" y="2573288"/>
            <a:ext cx="2655912" cy="805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4400" dirty="0" err="1" smtClean="0">
                <a:latin typeface="Elephant" panose="02020904090505020303" pitchFamily="18" charset="0"/>
              </a:rPr>
              <a:t>viaggio</a:t>
            </a:r>
            <a:endParaRPr lang="hu-HU" sz="4400" dirty="0">
              <a:latin typeface="Elephant" panose="02020904090505020303" pitchFamily="18" charset="0"/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240713" y="3671659"/>
            <a:ext cx="7143801" cy="963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800" dirty="0" smtClean="0">
                <a:latin typeface="Goudy Stout" panose="0202090407030B020401" pitchFamily="18" charset="0"/>
              </a:rPr>
              <a:t>Utazás</a:t>
            </a:r>
            <a:endParaRPr lang="hu-HU" sz="4800" dirty="0">
              <a:latin typeface="Goudy Stout" panose="0202090407030B020401" pitchFamily="18" charset="0"/>
            </a:endParaRPr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3787719" y="4233294"/>
            <a:ext cx="2808312" cy="1021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5400" dirty="0" err="1" smtClean="0">
                <a:latin typeface="Stencil" panose="040409050D0802020404" pitchFamily="82" charset="0"/>
              </a:rPr>
              <a:t>viagem</a:t>
            </a:r>
            <a:endParaRPr lang="hu-HU" sz="5400" dirty="0">
              <a:latin typeface="Stencil" panose="040409050D0802020404" pitchFamily="82" charset="0"/>
            </a:endParaRPr>
          </a:p>
        </p:txBody>
      </p:sp>
      <p:sp>
        <p:nvSpPr>
          <p:cNvPr id="11" name="Tartalom helye 2"/>
          <p:cNvSpPr txBox="1">
            <a:spLocks/>
          </p:cNvSpPr>
          <p:nvPr/>
        </p:nvSpPr>
        <p:spPr>
          <a:xfrm>
            <a:off x="4647943" y="4934784"/>
            <a:ext cx="1948088" cy="661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dirty="0">
              <a:latin typeface="MingLiU-ExtB" panose="02020500000000000000" pitchFamily="18" charset="-120"/>
              <a:ea typeface="MingLiU-ExtB" panose="02020500000000000000" pitchFamily="18" charset="-12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084168" y="3379272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4000" dirty="0" err="1">
                <a:solidFill>
                  <a:prstClr val="black"/>
                </a:solidFill>
                <a:latin typeface="Eras Bold ITC" panose="020B0907030504020204" pitchFamily="34" charset="0"/>
              </a:rPr>
              <a:t>matkailu</a:t>
            </a:r>
            <a:endParaRPr lang="hu-HU" sz="4000" dirty="0">
              <a:solidFill>
                <a:prstClr val="black"/>
              </a:solidFill>
              <a:latin typeface="Eras Bold ITC" panose="020B0907030504020204" pitchFamily="34" charset="0"/>
            </a:endParaRPr>
          </a:p>
        </p:txBody>
      </p:sp>
      <p:sp>
        <p:nvSpPr>
          <p:cNvPr id="13" name="Tartalom helye 2"/>
          <p:cNvSpPr txBox="1">
            <a:spLocks/>
          </p:cNvSpPr>
          <p:nvPr/>
        </p:nvSpPr>
        <p:spPr>
          <a:xfrm>
            <a:off x="5756262" y="4732736"/>
            <a:ext cx="2848186" cy="547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600" dirty="0" err="1">
                <a:latin typeface="Orator Std" pitchFamily="49" charset="0"/>
              </a:rPr>
              <a:t>cestování</a:t>
            </a:r>
            <a:endParaRPr lang="hu-HU" dirty="0">
              <a:latin typeface="Orator Std" pitchFamily="49" charset="0"/>
            </a:endParaRPr>
          </a:p>
        </p:txBody>
      </p:sp>
      <p:sp>
        <p:nvSpPr>
          <p:cNvPr id="14" name="Tartalom helye 2"/>
          <p:cNvSpPr txBox="1">
            <a:spLocks/>
          </p:cNvSpPr>
          <p:nvPr/>
        </p:nvSpPr>
        <p:spPr>
          <a:xfrm>
            <a:off x="3347864" y="3022407"/>
            <a:ext cx="1872208" cy="726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4000" dirty="0" err="1" smtClean="0">
                <a:latin typeface="Magneto" panose="04030805050802020D02" pitchFamily="82" charset="0"/>
              </a:rPr>
              <a:t>Reise</a:t>
            </a:r>
            <a:endParaRPr lang="hu-HU" sz="4000" dirty="0">
              <a:latin typeface="Magneto" panose="04030805050802020D02" pitchFamily="82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4188557" y="3671659"/>
            <a:ext cx="3071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4800" dirty="0" err="1">
                <a:solidFill>
                  <a:prstClr val="black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potovanje</a:t>
            </a:r>
            <a:endParaRPr lang="hu-HU" sz="4800" dirty="0">
              <a:solidFill>
                <a:prstClr val="black"/>
              </a:solidFill>
              <a:latin typeface="MingLiU-ExtB" panose="02020500000000000000" pitchFamily="18" charset="-120"/>
              <a:ea typeface="MingLiU-ExtB" panose="02020500000000000000" pitchFamily="18" charset="-120"/>
            </a:endParaRPr>
          </a:p>
        </p:txBody>
      </p:sp>
      <p:sp>
        <p:nvSpPr>
          <p:cNvPr id="16" name="Tartalom helye 2"/>
          <p:cNvSpPr txBox="1">
            <a:spLocks/>
          </p:cNvSpPr>
          <p:nvPr/>
        </p:nvSpPr>
        <p:spPr>
          <a:xfrm>
            <a:off x="1455454" y="4605000"/>
            <a:ext cx="2120366" cy="963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6000" dirty="0" err="1" smtClean="0">
                <a:latin typeface="Lithos Pro Regular" pitchFamily="82" charset="-18"/>
              </a:rPr>
              <a:t>Reis</a:t>
            </a:r>
            <a:endParaRPr lang="hu-HU" sz="6000" dirty="0">
              <a:latin typeface="Lithos Pro Regular" pitchFamily="8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9374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9" grpId="0"/>
      <p:bldP spid="10" grpId="0"/>
      <p:bldP spid="4" grpId="0"/>
      <p:bldP spid="13" grpId="0"/>
      <p:bldP spid="14" grpId="0"/>
      <p:bldP spid="1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>
                <a:latin typeface="Century Gothic" panose="020B0502020202020204" pitchFamily="34" charset="0"/>
              </a:rPr>
              <a:t>Projekt téma</a:t>
            </a:r>
            <a:endParaRPr lang="hu-HU" sz="4800" dirty="0">
              <a:latin typeface="Century Gothic" panose="020B0502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sz="3600" dirty="0">
                <a:latin typeface="Century Gothic" panose="020B0502020202020204" pitchFamily="34" charset="0"/>
              </a:rPr>
              <a:t>Bármi </a:t>
            </a:r>
            <a:r>
              <a:rPr lang="hu-HU" sz="3600" dirty="0" smtClean="0">
                <a:latin typeface="Century Gothic" panose="020B0502020202020204" pitchFamily="34" charset="0"/>
              </a:rPr>
              <a:t>– iskolákban, óvodákban megvalósítható</a:t>
            </a:r>
          </a:p>
          <a:p>
            <a:pPr marL="0" indent="0">
              <a:buNone/>
            </a:pPr>
            <a:endParaRPr lang="hu-HU" sz="36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sz="3600" dirty="0" smtClean="0">
                <a:latin typeface="Century Gothic" panose="020B0502020202020204" pitchFamily="34" charset="0"/>
              </a:rPr>
              <a:t>	</a:t>
            </a:r>
          </a:p>
          <a:p>
            <a:pPr marL="0" indent="0" algn="r">
              <a:buNone/>
            </a:pPr>
            <a:r>
              <a:rPr lang="hu-HU" sz="3600" dirty="0" smtClean="0">
                <a:latin typeface="Century Gothic" panose="020B0502020202020204" pitchFamily="34" charset="0"/>
              </a:rPr>
              <a:t>	Horizontális </a:t>
            </a:r>
            <a:r>
              <a:rPr lang="hu-HU" sz="3600" dirty="0">
                <a:latin typeface="Century Gothic" panose="020B0502020202020204" pitchFamily="34" charset="0"/>
              </a:rPr>
              <a:t>és/vagy köznevelési </a:t>
            </a:r>
            <a:r>
              <a:rPr lang="hu-HU" sz="3600" dirty="0" smtClean="0">
                <a:latin typeface="Century Gothic" panose="020B0502020202020204" pitchFamily="34" charset="0"/>
              </a:rPr>
              <a:t>		prioritásnak megfelel</a:t>
            </a:r>
          </a:p>
          <a:p>
            <a:pPr marL="0" indent="0">
              <a:buNone/>
            </a:pPr>
            <a:endParaRPr lang="hu-HU" sz="36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hu-HU" sz="36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sz="3600" dirty="0" smtClean="0">
                <a:latin typeface="Century Gothic" panose="020B0502020202020204" pitchFamily="34" charset="0"/>
              </a:rPr>
              <a:t>Témaválasztás nem lehet </a:t>
            </a:r>
            <a:r>
              <a:rPr lang="hu-HU" sz="3600" dirty="0" smtClean="0">
                <a:latin typeface="Century Gothic" panose="020B0502020202020204" pitchFamily="34" charset="0"/>
              </a:rPr>
              <a:t>gond – ne is legyen akadály, nincsenek „elhasznált témák”</a:t>
            </a:r>
            <a:endParaRPr lang="hu-HU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hu-HU" dirty="0" smtClean="0">
                <a:latin typeface="Century Gothic" panose="020B0502020202020204" pitchFamily="34" charset="0"/>
              </a:rPr>
              <a:t>Partnerség összetétele</a:t>
            </a:r>
            <a:endParaRPr lang="hu-HU" dirty="0">
              <a:latin typeface="Century Gothic" panose="020B0502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/>
          <a:lstStyle/>
          <a:p>
            <a:pPr marL="0" indent="0">
              <a:buNone/>
            </a:pPr>
            <a:endParaRPr lang="hu-HU" i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i="1" dirty="0" smtClean="0">
                <a:latin typeface="Century Gothic" panose="020B0502020202020204" pitchFamily="34" charset="0"/>
              </a:rPr>
              <a:t>minimum </a:t>
            </a:r>
            <a:r>
              <a:rPr lang="hu-HU" i="1" dirty="0">
                <a:latin typeface="Century Gothic" panose="020B0502020202020204" pitchFamily="34" charset="0"/>
              </a:rPr>
              <a:t>két ország egy-egy köznevelési </a:t>
            </a:r>
            <a:r>
              <a:rPr lang="hu-HU" i="1" dirty="0" smtClean="0">
                <a:latin typeface="Century Gothic" panose="020B0502020202020204" pitchFamily="34" charset="0"/>
              </a:rPr>
              <a:t>intézménye</a:t>
            </a:r>
          </a:p>
          <a:p>
            <a:pPr marL="0" indent="0">
              <a:buNone/>
            </a:pPr>
            <a:endParaRPr lang="hu-HU" b="1" dirty="0" smtClean="0">
              <a:solidFill>
                <a:srgbClr val="A2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A20000"/>
                </a:solidFill>
                <a:latin typeface="Century Gothic" panose="020B0502020202020204" pitchFamily="34" charset="0"/>
              </a:rPr>
              <a:t>Változás: </a:t>
            </a:r>
            <a:r>
              <a:rPr lang="hu-HU" dirty="0" smtClean="0">
                <a:solidFill>
                  <a:srgbClr val="A20000"/>
                </a:solidFill>
                <a:latin typeface="Century Gothic" panose="020B0502020202020204" pitchFamily="34" charset="0"/>
              </a:rPr>
              <a:t>Legfeljebb 6 intézmény egy 			partnerségben</a:t>
            </a:r>
            <a:r>
              <a:rPr lang="hu-HU" dirty="0" smtClean="0">
                <a:latin typeface="Century Gothic" panose="020B0502020202020204" pitchFamily="34" charset="0"/>
              </a:rPr>
              <a:t>	</a:t>
            </a:r>
            <a:endParaRPr lang="hu-H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hu-HU" dirty="0">
                <a:latin typeface="Century Gothic" panose="020B0502020202020204" pitchFamily="34" charset="0"/>
              </a:rPr>
              <a:t>Partnerség összetétele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785395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Century Gothic" panose="020B0502020202020204" pitchFamily="34" charset="0"/>
              </a:rPr>
              <a:t>hazánkban: óvodák, iskolák, 		kollégiumok, művészeti </a:t>
            </a:r>
            <a:r>
              <a:rPr lang="hu-HU" dirty="0" smtClean="0">
                <a:latin typeface="Century Gothic" panose="020B0502020202020204" pitchFamily="34" charset="0"/>
              </a:rPr>
              <a:t>iskolák</a:t>
            </a:r>
          </a:p>
          <a:p>
            <a:pPr marL="0" indent="0">
              <a:buNone/>
            </a:pPr>
            <a:endParaRPr lang="hu-H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i="1" dirty="0" smtClean="0">
                <a:latin typeface="Century Gothic" panose="020B0502020202020204" pitchFamily="34" charset="0"/>
              </a:rPr>
              <a:t>		külföldi </a:t>
            </a:r>
            <a:r>
              <a:rPr lang="hu-HU" i="1" dirty="0">
                <a:latin typeface="Century Gothic" panose="020B0502020202020204" pitchFamily="34" charset="0"/>
              </a:rPr>
              <a:t>partnerek ellenőrizzék a </a:t>
            </a:r>
            <a:r>
              <a:rPr lang="hu-HU" i="1" dirty="0" smtClean="0">
                <a:latin typeface="Century Gothic" panose="020B0502020202020204" pitchFamily="34" charset="0"/>
              </a:rPr>
              <a:t>				jogosultságukat</a:t>
            </a:r>
          </a:p>
          <a:p>
            <a:pPr marL="0" indent="0">
              <a:buNone/>
            </a:pPr>
            <a:endParaRPr lang="hu-HU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dirty="0" err="1" smtClean="0">
                <a:latin typeface="Century Gothic" panose="020B0502020202020204" pitchFamily="34" charset="0"/>
              </a:rPr>
              <a:t>programországokból</a:t>
            </a:r>
            <a:r>
              <a:rPr lang="hu-HU" dirty="0" smtClean="0">
                <a:latin typeface="Century Gothic" panose="020B0502020202020204" pitchFamily="34" charset="0"/>
              </a:rPr>
              <a:t>(</a:t>
            </a:r>
            <a:r>
              <a:rPr lang="hu-HU" strike="sngStrike" dirty="0" smtClean="0">
                <a:latin typeface="Century Gothic" panose="020B0502020202020204" pitchFamily="34" charset="0"/>
              </a:rPr>
              <a:t>Svájc,Ukrajna,Szerbia</a:t>
            </a:r>
            <a:r>
              <a:rPr lang="hu-HU" dirty="0">
                <a:latin typeface="Century Gothic" panose="020B0502020202020204" pitchFamily="34" charset="0"/>
              </a:rPr>
              <a:t>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37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hu-HU" dirty="0">
                <a:latin typeface="Century Gothic" panose="020B0502020202020204" pitchFamily="34" charset="0"/>
              </a:rPr>
              <a:t>Partnerség összetétele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39512" y="1340768"/>
            <a:ext cx="4396984" cy="5001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000" dirty="0">
                <a:latin typeface="Century Gothic" panose="020B0502020202020204" pitchFamily="34" charset="0"/>
              </a:rPr>
              <a:t>egyenrangú </a:t>
            </a:r>
            <a:r>
              <a:rPr lang="hu-HU" sz="3000" dirty="0" smtClean="0">
                <a:latin typeface="Century Gothic" panose="020B0502020202020204" pitchFamily="34" charset="0"/>
              </a:rPr>
              <a:t>felek</a:t>
            </a:r>
            <a:br>
              <a:rPr lang="hu-HU" sz="3000" dirty="0" smtClean="0">
                <a:latin typeface="Century Gothic" panose="020B0502020202020204" pitchFamily="34" charset="0"/>
              </a:rPr>
            </a:br>
            <a:endParaRPr lang="hu-HU" sz="3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sz="3000" i="1" dirty="0">
                <a:latin typeface="Century Gothic" panose="020B0502020202020204" pitchFamily="34" charset="0"/>
              </a:rPr>
              <a:t>	</a:t>
            </a:r>
            <a:r>
              <a:rPr lang="hu-HU" sz="3000" i="1" dirty="0" smtClean="0">
                <a:latin typeface="Century Gothic" panose="020B0502020202020204" pitchFamily="34" charset="0"/>
              </a:rPr>
              <a:t>koordinátor </a:t>
            </a:r>
            <a:r>
              <a:rPr lang="hu-HU" sz="3000" i="1" dirty="0">
                <a:latin typeface="Century Gothic" panose="020B0502020202020204" pitchFamily="34" charset="0"/>
              </a:rPr>
              <a:t>nem </a:t>
            </a:r>
            <a:r>
              <a:rPr lang="hu-HU" sz="3000" i="1" dirty="0" smtClean="0">
                <a:latin typeface="Century Gothic" panose="020B0502020202020204" pitchFamily="34" charset="0"/>
              </a:rPr>
              <a:t>		domináns</a:t>
            </a:r>
          </a:p>
          <a:p>
            <a:pPr marL="0" indent="0">
              <a:buNone/>
            </a:pPr>
            <a:endParaRPr lang="hu-HU" sz="3000" i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sz="3000" dirty="0" smtClean="0">
                <a:latin typeface="Century Gothic" panose="020B0502020202020204" pitchFamily="34" charset="0"/>
              </a:rPr>
              <a:t>koordinátor </a:t>
            </a:r>
            <a:r>
              <a:rPr lang="hu-HU" sz="3000" dirty="0">
                <a:latin typeface="Century Gothic" panose="020B0502020202020204" pitchFamily="34" charset="0"/>
              </a:rPr>
              <a:t>pályázik, de </a:t>
            </a:r>
            <a:r>
              <a:rPr lang="hu-HU" sz="3000" dirty="0" smtClean="0">
                <a:latin typeface="Century Gothic" panose="020B0502020202020204" pitchFamily="34" charset="0"/>
              </a:rPr>
              <a:t>közös a tartalom</a:t>
            </a:r>
          </a:p>
          <a:p>
            <a:pPr marL="0" indent="0">
              <a:buNone/>
            </a:pPr>
            <a:endParaRPr lang="hu-HU" sz="3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sz="3000" i="1" dirty="0" smtClean="0">
                <a:latin typeface="Century Gothic" panose="020B0502020202020204" pitchFamily="34" charset="0"/>
              </a:rPr>
              <a:t>		partner </a:t>
            </a:r>
            <a:r>
              <a:rPr lang="hu-HU" sz="3000" i="1" dirty="0">
                <a:latin typeface="Century Gothic" panose="020B0502020202020204" pitchFamily="34" charset="0"/>
              </a:rPr>
              <a:t>is </a:t>
            </a:r>
            <a:r>
              <a:rPr lang="hu-HU" sz="3000" i="1" dirty="0" smtClean="0">
                <a:latin typeface="Century Gothic" panose="020B0502020202020204" pitchFamily="34" charset="0"/>
              </a:rPr>
              <a:t>	legyen </a:t>
            </a:r>
            <a:r>
              <a:rPr lang="hu-HU" sz="3000" i="1" dirty="0">
                <a:latin typeface="Century Gothic" panose="020B0502020202020204" pitchFamily="34" charset="0"/>
              </a:rPr>
              <a:t>tájékozott</a:t>
            </a:r>
            <a:endParaRPr lang="hu-HU" sz="3000" i="1" dirty="0"/>
          </a:p>
        </p:txBody>
      </p:sp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431598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entury Gothic" panose="020B0502020202020204" pitchFamily="34" charset="0"/>
              </a:rPr>
              <a:t>Partnerkeresés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Century Gothic" panose="020B0502020202020204" pitchFamily="34" charset="0"/>
              </a:rPr>
              <a:t>Egyszerre </a:t>
            </a:r>
            <a:r>
              <a:rPr lang="hu-HU" dirty="0">
                <a:latin typeface="Century Gothic" panose="020B0502020202020204" pitchFamily="34" charset="0"/>
              </a:rPr>
              <a:t>több </a:t>
            </a:r>
            <a:r>
              <a:rPr lang="hu-HU" dirty="0" smtClean="0">
                <a:latin typeface="Century Gothic" panose="020B0502020202020204" pitchFamily="34" charset="0"/>
              </a:rPr>
              <a:t>módon</a:t>
            </a:r>
          </a:p>
          <a:p>
            <a:pPr marL="0" indent="0">
              <a:buNone/>
            </a:pPr>
            <a:endParaRPr lang="hu-H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Century Gothic" panose="020B0502020202020204" pitchFamily="34" charset="0"/>
              </a:rPr>
              <a:t>			érdemes időben elkezdeni</a:t>
            </a:r>
          </a:p>
          <a:p>
            <a:pPr marL="0" indent="0">
              <a:buNone/>
            </a:pPr>
            <a:endParaRPr lang="hu-H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Century Gothic" panose="020B0502020202020204" pitchFamily="34" charset="0"/>
                <a:hlinkClick r:id="rId3"/>
              </a:rPr>
              <a:t>t</a:t>
            </a:r>
            <a:r>
              <a:rPr lang="hu-HU" dirty="0" smtClean="0">
                <a:latin typeface="Century Gothic" panose="020B0502020202020204" pitchFamily="34" charset="0"/>
                <a:hlinkClick r:id="rId3"/>
              </a:rPr>
              <a:t>ippek, linkek a honlapunkon</a:t>
            </a:r>
            <a:endParaRPr lang="hu-HU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773" y="5014567"/>
            <a:ext cx="2442710" cy="714748"/>
          </a:xfrm>
          <a:prstGeom prst="rect">
            <a:avLst/>
          </a:prstGeom>
        </p:spPr>
      </p:pic>
      <p:pic>
        <p:nvPicPr>
          <p:cNvPr id="6" name="Kép 5" descr="se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62" y="5142827"/>
            <a:ext cx="3312368" cy="455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7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382" y="188640"/>
            <a:ext cx="8640960" cy="1143000"/>
          </a:xfrm>
        </p:spPr>
        <p:txBody>
          <a:bodyPr>
            <a:noAutofit/>
          </a:bodyPr>
          <a:lstStyle/>
          <a:p>
            <a:r>
              <a:rPr lang="hu-HU" sz="4000" dirty="0">
                <a:latin typeface="Century Gothic" panose="020B0502020202020204" pitchFamily="34" charset="0"/>
              </a:rPr>
              <a:t>Köznevelési intézmények munkatársainak mobilitása (KA1)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>
                <a:latin typeface="Century Gothic" panose="020B0502020202020204" pitchFamily="34" charset="0"/>
              </a:rPr>
              <a:t>Pályázó intézményben dolgozók szakmai fejlődésének támogatása </a:t>
            </a:r>
            <a:endParaRPr lang="hu-HU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hu-HU" dirty="0" smtClean="0">
              <a:latin typeface="Century Gothic" panose="020B0502020202020204" pitchFamily="34" charset="0"/>
            </a:endParaRPr>
          </a:p>
          <a:p>
            <a:r>
              <a:rPr lang="hu-HU" dirty="0" smtClean="0">
                <a:latin typeface="Century Gothic" panose="020B0502020202020204" pitchFamily="34" charset="0"/>
              </a:rPr>
              <a:t>Szakmai </a:t>
            </a:r>
            <a:r>
              <a:rPr lang="hu-HU" dirty="0">
                <a:latin typeface="Century Gothic" panose="020B0502020202020204" pitchFamily="34" charset="0"/>
              </a:rPr>
              <a:t>látogatás (Job </a:t>
            </a:r>
            <a:r>
              <a:rPr lang="hu-HU" dirty="0" err="1">
                <a:latin typeface="Century Gothic" panose="020B0502020202020204" pitchFamily="34" charset="0"/>
              </a:rPr>
              <a:t>shadowing</a:t>
            </a:r>
            <a:r>
              <a:rPr lang="hu-HU" dirty="0" smtClean="0">
                <a:latin typeface="Century Gothic" panose="020B0502020202020204" pitchFamily="34" charset="0"/>
              </a:rPr>
              <a:t>)</a:t>
            </a:r>
          </a:p>
          <a:p>
            <a:r>
              <a:rPr lang="hu-HU" dirty="0" smtClean="0">
                <a:latin typeface="Century Gothic" panose="020B0502020202020204" pitchFamily="34" charset="0"/>
              </a:rPr>
              <a:t>Oktatás</a:t>
            </a:r>
            <a:r>
              <a:rPr lang="hu-HU" dirty="0">
                <a:latin typeface="Century Gothic" panose="020B0502020202020204" pitchFamily="34" charset="0"/>
              </a:rPr>
              <a:t>, tanítás </a:t>
            </a:r>
            <a:r>
              <a:rPr lang="hu-HU" dirty="0" smtClean="0">
                <a:latin typeface="Century Gothic" panose="020B0502020202020204" pitchFamily="34" charset="0"/>
              </a:rPr>
              <a:t>külföldön</a:t>
            </a:r>
          </a:p>
          <a:p>
            <a:r>
              <a:rPr lang="hu-HU" dirty="0" smtClean="0">
                <a:latin typeface="Century Gothic" panose="020B0502020202020204" pitchFamily="34" charset="0"/>
              </a:rPr>
              <a:t>Munkatársak továbbképzésen</a:t>
            </a:r>
            <a:r>
              <a:rPr lang="hu-HU" dirty="0">
                <a:latin typeface="Century Gothic" panose="020B0502020202020204" pitchFamily="34" charset="0"/>
              </a:rPr>
              <a:t>, nyelvtanfolyamokon</a:t>
            </a:r>
          </a:p>
        </p:txBody>
      </p:sp>
    </p:spTree>
    <p:extLst>
      <p:ext uri="{BB962C8B-B14F-4D97-AF65-F5344CB8AC3E}">
        <p14:creationId xmlns:p14="http://schemas.microsoft.com/office/powerpoint/2010/main" val="22952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754"/>
            <a:ext cx="8229600" cy="1143000"/>
          </a:xfrm>
        </p:spPr>
        <p:txBody>
          <a:bodyPr/>
          <a:lstStyle/>
          <a:p>
            <a:r>
              <a:rPr lang="hu-HU" dirty="0" smtClean="0">
                <a:latin typeface="Century Gothic" panose="020B0502020202020204" pitchFamily="34" charset="0"/>
              </a:rPr>
              <a:t>Időtartam</a:t>
            </a:r>
            <a:endParaRPr lang="hu-HU" dirty="0">
              <a:latin typeface="Century Gothic" panose="020B0502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Változás: 12 </a:t>
            </a:r>
            <a:r>
              <a:rPr lang="hu-HU" dirty="0">
                <a:solidFill>
                  <a:srgbClr val="C00000"/>
                </a:solidFill>
                <a:latin typeface="Century Gothic" panose="020B0502020202020204" pitchFamily="34" charset="0"/>
              </a:rPr>
              <a:t>- </a:t>
            </a:r>
            <a:r>
              <a:rPr lang="hu-H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24 </a:t>
            </a:r>
            <a:r>
              <a:rPr lang="hu-HU" dirty="0">
                <a:solidFill>
                  <a:srgbClr val="C00000"/>
                </a:solidFill>
                <a:latin typeface="Century Gothic" panose="020B0502020202020204" pitchFamily="34" charset="0"/>
              </a:rPr>
              <a:t>hónap </a:t>
            </a:r>
            <a:r>
              <a:rPr lang="hu-H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között, kivéve hosszú távú diák mobilitás esetén</a:t>
            </a:r>
          </a:p>
          <a:p>
            <a:pPr marL="0" indent="0">
              <a:buNone/>
            </a:pPr>
            <a:endParaRPr lang="hu-HU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			</a:t>
            </a:r>
            <a:r>
              <a:rPr lang="hu-HU" i="1" dirty="0" smtClean="0">
                <a:latin typeface="Century Gothic" panose="020B0502020202020204" pitchFamily="34" charset="0"/>
              </a:rPr>
              <a:t>kezdés</a:t>
            </a:r>
            <a:r>
              <a:rPr lang="hu-HU" i="1" dirty="0">
                <a:latin typeface="Century Gothic" panose="020B0502020202020204" pitchFamily="34" charset="0"/>
              </a:rPr>
              <a:t>: hónap első </a:t>
            </a:r>
            <a:r>
              <a:rPr lang="hu-HU" i="1" dirty="0" smtClean="0">
                <a:latin typeface="Century Gothic" panose="020B0502020202020204" pitchFamily="34" charset="0"/>
              </a:rPr>
              <a:t>napján</a:t>
            </a:r>
          </a:p>
          <a:p>
            <a:pPr marL="0" indent="0">
              <a:buNone/>
            </a:pPr>
            <a:endParaRPr lang="hu-HU" i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Century Gothic" panose="020B0502020202020204" pitchFamily="34" charset="0"/>
              </a:rPr>
              <a:t>időtartamot </a:t>
            </a:r>
            <a:r>
              <a:rPr lang="hu-HU" dirty="0">
                <a:latin typeface="Century Gothic" panose="020B0502020202020204" pitchFamily="34" charset="0"/>
              </a:rPr>
              <a:t>önök döntik </a:t>
            </a:r>
            <a:r>
              <a:rPr lang="hu-HU" dirty="0" smtClean="0">
                <a:latin typeface="Century Gothic" panose="020B0502020202020204" pitchFamily="34" charset="0"/>
              </a:rPr>
              <a:t>el</a:t>
            </a:r>
          </a:p>
          <a:p>
            <a:pPr marL="0" indent="0">
              <a:buNone/>
            </a:pPr>
            <a:endParaRPr lang="hu-H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Century Gothic" panose="020B0502020202020204" pitchFamily="34" charset="0"/>
              </a:rPr>
              <a:t>			</a:t>
            </a:r>
            <a:r>
              <a:rPr lang="hu-HU" i="1" dirty="0" smtClean="0">
                <a:latin typeface="Century Gothic" panose="020B0502020202020204" pitchFamily="34" charset="0"/>
              </a:rPr>
              <a:t>ne </a:t>
            </a:r>
            <a:r>
              <a:rPr lang="hu-HU" i="1" dirty="0">
                <a:latin typeface="Century Gothic" panose="020B0502020202020204" pitchFamily="34" charset="0"/>
              </a:rPr>
              <a:t>tervezzék alul vagy túl </a:t>
            </a:r>
            <a:r>
              <a:rPr lang="hu-HU" i="1" dirty="0" smtClean="0">
                <a:latin typeface="Century Gothic" panose="020B0502020202020204" pitchFamily="34" charset="0"/>
              </a:rPr>
              <a:t>			   a </a:t>
            </a:r>
            <a:r>
              <a:rPr lang="hu-HU" i="1" dirty="0">
                <a:latin typeface="Century Gothic" panose="020B0502020202020204" pitchFamily="34" charset="0"/>
              </a:rPr>
              <a:t>tevékenységeket</a:t>
            </a:r>
          </a:p>
        </p:txBody>
      </p:sp>
    </p:spTree>
    <p:extLst>
      <p:ext uri="{BB962C8B-B14F-4D97-AF65-F5344CB8AC3E}">
        <p14:creationId xmlns:p14="http://schemas.microsoft.com/office/powerpoint/2010/main" val="18875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Century Gothic" panose="020B0502020202020204" pitchFamily="34" charset="0"/>
              </a:rPr>
              <a:t>Tevékenységek</a:t>
            </a:r>
            <a:endParaRPr lang="hu-HU" dirty="0">
              <a:latin typeface="Century Gothic" panose="020B0502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Century Gothic" panose="020B0502020202020204" pitchFamily="34" charset="0"/>
              </a:rPr>
              <a:t>Projekt </a:t>
            </a:r>
            <a:r>
              <a:rPr lang="hu-HU" dirty="0" smtClean="0">
                <a:latin typeface="Century Gothic" panose="020B0502020202020204" pitchFamily="34" charset="0"/>
                <a:cs typeface="Arial"/>
              </a:rPr>
              <a:t>= </a:t>
            </a:r>
            <a:r>
              <a:rPr lang="hu-HU" dirty="0" smtClean="0">
                <a:latin typeface="Century Gothic" panose="020B0502020202020204" pitchFamily="34" charset="0"/>
              </a:rPr>
              <a:t>helyi </a:t>
            </a:r>
            <a:r>
              <a:rPr lang="hu-HU" dirty="0">
                <a:latin typeface="Century Gothic" panose="020B0502020202020204" pitchFamily="34" charset="0"/>
              </a:rPr>
              <a:t>tevékenységek </a:t>
            </a:r>
            <a:r>
              <a:rPr lang="hu-HU" dirty="0" smtClean="0">
                <a:latin typeface="Century Gothic" panose="020B0502020202020204" pitchFamily="34" charset="0"/>
              </a:rPr>
              <a:t>+ mobilitások</a:t>
            </a:r>
          </a:p>
          <a:p>
            <a:pPr marL="0" indent="0">
              <a:buNone/>
            </a:pPr>
            <a:endParaRPr lang="hu-H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i="1" dirty="0" smtClean="0">
                <a:latin typeface="Century Gothic" panose="020B0502020202020204" pitchFamily="34" charset="0"/>
              </a:rPr>
              <a:t>		Folyamatos munka a projekt alatt</a:t>
            </a:r>
          </a:p>
          <a:p>
            <a:pPr marL="0" indent="0">
              <a:buNone/>
            </a:pPr>
            <a:endParaRPr lang="hu-HU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Century Gothic" panose="020B0502020202020204" pitchFamily="34" charset="0"/>
              </a:rPr>
              <a:t>Időterv táblázat </a:t>
            </a:r>
            <a:r>
              <a:rPr lang="hu-H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 pályázatban </a:t>
            </a:r>
            <a:r>
              <a:rPr lang="hu-HU" dirty="0" smtClean="0">
                <a:latin typeface="Century Gothic" panose="020B0502020202020204" pitchFamily="34" charset="0"/>
              </a:rPr>
              <a:t>(munkaterv is csatolható)</a:t>
            </a:r>
          </a:p>
          <a:p>
            <a:pPr marL="0" indent="0">
              <a:buNone/>
            </a:pPr>
            <a:endParaRPr lang="hu-HU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hu-HU" altLang="hu-HU" sz="4000" dirty="0" smtClean="0">
                <a:latin typeface="Century Gothic" pitchFamily="34" charset="0"/>
              </a:rPr>
              <a:t>Pénzügyi alapelvek</a:t>
            </a:r>
            <a:endParaRPr lang="hu-HU" altLang="hu-HU" sz="4000" dirty="0" smtClean="0">
              <a:latin typeface="Century Gothic" pitchFamily="34" charset="0"/>
            </a:endParaRPr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545137"/>
          </a:xfrm>
        </p:spPr>
        <p:txBody>
          <a:bodyPr/>
          <a:lstStyle/>
          <a:p>
            <a:r>
              <a:rPr lang="hu-HU" altLang="hu-HU" sz="2000" dirty="0" smtClean="0">
                <a:latin typeface="Century Gothic" pitchFamily="34" charset="0"/>
              </a:rPr>
              <a:t>tevékenység alapú támogatás</a:t>
            </a:r>
          </a:p>
          <a:p>
            <a:r>
              <a:rPr lang="hu-HU" altLang="hu-HU" sz="2000" dirty="0" smtClean="0">
                <a:latin typeface="Century Gothic" pitchFamily="34" charset="0"/>
              </a:rPr>
              <a:t>teljes költségvetés megtervezése szükséges;</a:t>
            </a:r>
          </a:p>
          <a:p>
            <a:r>
              <a:rPr lang="hu-HU" altLang="hu-HU" sz="2000" dirty="0" smtClean="0">
                <a:latin typeface="Century Gothic" pitchFamily="34" charset="0"/>
              </a:rPr>
              <a:t>áttekinthetőség, egyszerűség, rugalmasság;</a:t>
            </a:r>
          </a:p>
          <a:p>
            <a:r>
              <a:rPr lang="hu-HU" altLang="hu-HU" sz="2000" dirty="0" smtClean="0">
                <a:latin typeface="Century Gothic" pitchFamily="34" charset="0"/>
              </a:rPr>
              <a:t>attól, hogy pénzügyileg lehetséges, tartalmilag nem biztos, hogy elfogadható;</a:t>
            </a:r>
          </a:p>
          <a:p>
            <a:r>
              <a:rPr lang="hu-HU" altLang="hu-HU" sz="2000" dirty="0" smtClean="0">
                <a:latin typeface="Century Gothic" pitchFamily="34" charset="0"/>
              </a:rPr>
              <a:t>könnyített elszámolási szabályok a TKA felé, de a hazai jogszabályoknak meg kell felelni;</a:t>
            </a:r>
          </a:p>
          <a:p>
            <a:r>
              <a:rPr lang="hu-HU" altLang="hu-HU" sz="2000" dirty="0" smtClean="0">
                <a:latin typeface="Century Gothic" pitchFamily="34" charset="0"/>
              </a:rPr>
              <a:t>időtartam: 12-24 hónap, hosszú távú mobilitások tervezése esetén megfelelő indoklás mellett maximum 36 hónap</a:t>
            </a:r>
          </a:p>
          <a:p>
            <a:r>
              <a:rPr lang="hu-HU" altLang="hu-HU" sz="2000" dirty="0" smtClean="0">
                <a:latin typeface="Century Gothic" pitchFamily="34" charset="0"/>
              </a:rPr>
              <a:t>partnerek saját maguk gazdálkodnak a rájuk eső támogatással,  a saját Nemzeti Iroda felé számolnak el a partnerek;</a:t>
            </a:r>
          </a:p>
          <a:p>
            <a:r>
              <a:rPr lang="hu-HU" altLang="hu-HU" sz="2000" dirty="0" smtClean="0">
                <a:latin typeface="Century Gothic" pitchFamily="34" charset="0"/>
              </a:rPr>
              <a:t>támogatás/költségek euróban;</a:t>
            </a:r>
          </a:p>
          <a:p>
            <a:r>
              <a:rPr lang="hu-HU" altLang="hu-HU" sz="2000" dirty="0" smtClean="0">
                <a:latin typeface="Century Gothic" pitchFamily="34" charset="0"/>
              </a:rPr>
              <a:t>támogatás ütemezése: 80%-20%</a:t>
            </a:r>
          </a:p>
          <a:p>
            <a:r>
              <a:rPr lang="hu-HU" altLang="hu-HU" sz="2000" dirty="0" smtClean="0">
                <a:latin typeface="Century Gothic" pitchFamily="34" charset="0"/>
              </a:rPr>
              <a:t>Maximális igényelhető összeg: 16.500 EUR/év/iskola!!</a:t>
            </a:r>
          </a:p>
        </p:txBody>
      </p:sp>
    </p:spTree>
    <p:extLst>
      <p:ext uri="{BB962C8B-B14F-4D97-AF65-F5344CB8AC3E}">
        <p14:creationId xmlns:p14="http://schemas.microsoft.com/office/powerpoint/2010/main" val="37284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643813" cy="1143000"/>
          </a:xfrm>
        </p:spPr>
        <p:txBody>
          <a:bodyPr/>
          <a:lstStyle/>
          <a:p>
            <a:pPr eaLnBrk="1" hangingPunct="1"/>
            <a:r>
              <a:rPr lang="hu-HU" altLang="hu-HU" sz="4000" dirty="0" smtClean="0">
                <a:latin typeface="Century Gothic" pitchFamily="34" charset="0"/>
              </a:rPr>
              <a:t>Költségek támogathatósága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7570787" cy="5040313"/>
          </a:xfrm>
        </p:spPr>
        <p:txBody>
          <a:bodyPr/>
          <a:lstStyle/>
          <a:p>
            <a:r>
              <a:rPr lang="hu-HU" altLang="hu-HU" sz="2600" dirty="0" smtClean="0">
                <a:latin typeface="Century Gothic" pitchFamily="34" charset="0"/>
              </a:rPr>
              <a:t>projekttevékenységhez kapcsolódnak, összhangban állnak a munkatervvel;</a:t>
            </a:r>
          </a:p>
          <a:p>
            <a:r>
              <a:rPr lang="hu-HU" altLang="hu-HU" sz="2600" dirty="0" smtClean="0">
                <a:latin typeface="Century Gothic" pitchFamily="34" charset="0"/>
              </a:rPr>
              <a:t>szükségesek a projekttevékenység végrehajtásához;</a:t>
            </a:r>
          </a:p>
          <a:p>
            <a:r>
              <a:rPr lang="hu-HU" altLang="hu-HU" sz="2600" dirty="0" smtClean="0">
                <a:latin typeface="Century Gothic" pitchFamily="34" charset="0"/>
              </a:rPr>
              <a:t>ésszerűek és indokoltak, költséghatékonyság;</a:t>
            </a:r>
          </a:p>
          <a:p>
            <a:r>
              <a:rPr lang="hu-HU" altLang="hu-HU" sz="2600" dirty="0" smtClean="0">
                <a:latin typeface="Century Gothic" pitchFamily="34" charset="0"/>
              </a:rPr>
              <a:t>tevékenység időtartama alatt keletkeznek (projekt időtartama alatt végzett tevékenységből erednek);</a:t>
            </a:r>
          </a:p>
          <a:p>
            <a:r>
              <a:rPr lang="hu-HU" altLang="hu-HU" sz="2600" dirty="0" smtClean="0">
                <a:latin typeface="Century Gothic" pitchFamily="34" charset="0"/>
              </a:rPr>
              <a:t>ténylegesen felmerülő költségek;</a:t>
            </a:r>
          </a:p>
          <a:p>
            <a:r>
              <a:rPr lang="hu-HU" altLang="hu-HU" sz="2600" dirty="0" smtClean="0">
                <a:latin typeface="Century Gothic" pitchFamily="34" charset="0"/>
              </a:rPr>
              <a:t>azonosíthatók, igazolhatók.</a:t>
            </a:r>
          </a:p>
        </p:txBody>
      </p:sp>
    </p:spTree>
    <p:extLst>
      <p:ext uri="{BB962C8B-B14F-4D97-AF65-F5344CB8AC3E}">
        <p14:creationId xmlns:p14="http://schemas.microsoft.com/office/powerpoint/2010/main" val="15431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43813" cy="850900"/>
          </a:xfrm>
        </p:spPr>
        <p:txBody>
          <a:bodyPr/>
          <a:lstStyle/>
          <a:p>
            <a:pPr eaLnBrk="1" hangingPunct="1"/>
            <a:r>
              <a:rPr lang="hu-HU" altLang="hu-HU" sz="4000" dirty="0" smtClean="0">
                <a:latin typeface="Century Gothic" pitchFamily="34" charset="0"/>
              </a:rPr>
              <a:t>Támogatás típusok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7775575" cy="52562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sz="2600" b="1" dirty="0" smtClean="0">
                <a:latin typeface="Century Gothic" pitchFamily="34" charset="0"/>
              </a:rPr>
              <a:t>Egységköltség-alapú átalány hozzájárulás: </a:t>
            </a:r>
          </a:p>
          <a:p>
            <a:pPr>
              <a:defRPr/>
            </a:pPr>
            <a:r>
              <a:rPr lang="hu-HU" sz="2600" dirty="0" smtClean="0">
                <a:latin typeface="Century Gothic" pitchFamily="34" charset="0"/>
              </a:rPr>
              <a:t>adott </a:t>
            </a:r>
            <a:r>
              <a:rPr lang="hu-HU" sz="2600" dirty="0">
                <a:latin typeface="Century Gothic" pitchFamily="34" charset="0"/>
              </a:rPr>
              <a:t>egység (létszám, időtartam, </a:t>
            </a:r>
            <a:r>
              <a:rPr lang="hu-HU" sz="2600" dirty="0" smtClean="0">
                <a:latin typeface="Century Gothic" pitchFamily="34" charset="0"/>
              </a:rPr>
              <a:t>stb.) </a:t>
            </a:r>
            <a:r>
              <a:rPr lang="hu-HU" sz="2600" dirty="0">
                <a:latin typeface="Century Gothic" pitchFamily="34" charset="0"/>
              </a:rPr>
              <a:t>teljesítéséhez kötött</a:t>
            </a:r>
          </a:p>
          <a:p>
            <a:pPr>
              <a:defRPr/>
            </a:pPr>
            <a:r>
              <a:rPr lang="hu-HU" sz="2600" dirty="0">
                <a:latin typeface="Century Gothic" pitchFamily="34" charset="0"/>
              </a:rPr>
              <a:t>meghatározott rátán (távolsági sáv, napi megélhetési összeg) alapul, ezt kell az egységekkel felszorozni:</a:t>
            </a:r>
          </a:p>
          <a:p>
            <a:pPr marL="0" indent="0">
              <a:buFontTx/>
              <a:buNone/>
              <a:defRPr/>
            </a:pPr>
            <a:r>
              <a:rPr lang="hu-HU" sz="2800" dirty="0">
                <a:latin typeface="Century Gothic" pitchFamily="34" charset="0"/>
              </a:rPr>
              <a:t> </a:t>
            </a:r>
            <a:r>
              <a:rPr lang="hu-HU" sz="2800" dirty="0" smtClean="0">
                <a:latin typeface="Century Gothic" pitchFamily="34" charset="0"/>
              </a:rPr>
              <a:t>   </a:t>
            </a:r>
            <a:r>
              <a:rPr lang="hu-HU" sz="2500" dirty="0" smtClean="0">
                <a:latin typeface="Century Gothic" pitchFamily="34" charset="0"/>
              </a:rPr>
              <a:t>pl.: 106 </a:t>
            </a:r>
            <a:r>
              <a:rPr lang="hu-HU" sz="2500" dirty="0">
                <a:latin typeface="Century Gothic" pitchFamily="34" charset="0"/>
              </a:rPr>
              <a:t>euró x 8 fő x 10 nap = </a:t>
            </a:r>
            <a:r>
              <a:rPr lang="hu-HU" sz="2500" dirty="0" smtClean="0">
                <a:latin typeface="Century Gothic" pitchFamily="34" charset="0"/>
              </a:rPr>
              <a:t>8.480 </a:t>
            </a:r>
            <a:r>
              <a:rPr lang="hu-HU" sz="2500" dirty="0">
                <a:latin typeface="Century Gothic" pitchFamily="34" charset="0"/>
              </a:rPr>
              <a:t>euró</a:t>
            </a:r>
          </a:p>
          <a:p>
            <a:pPr marL="0" indent="0">
              <a:buFontTx/>
              <a:buNone/>
              <a:defRPr/>
            </a:pPr>
            <a:r>
              <a:rPr lang="hu-HU" sz="2800" dirty="0" smtClean="0">
                <a:latin typeface="Century Gothic" pitchFamily="34" charset="0"/>
              </a:rPr>
              <a:t>           </a:t>
            </a:r>
            <a:r>
              <a:rPr lang="hu-HU" sz="2800" dirty="0">
                <a:latin typeface="Century Gothic" pitchFamily="34" charset="0"/>
                <a:sym typeface="Wingdings 3"/>
              </a:rPr>
              <a:t></a:t>
            </a:r>
            <a:r>
              <a:rPr lang="hu-HU" sz="2800" dirty="0">
                <a:latin typeface="Century Gothic" pitchFamily="34" charset="0"/>
              </a:rPr>
              <a:t>                </a:t>
            </a:r>
            <a:r>
              <a:rPr lang="hu-HU" sz="2800" dirty="0">
                <a:latin typeface="Century Gothic" pitchFamily="34" charset="0"/>
                <a:sym typeface="Wingdings 3"/>
              </a:rPr>
              <a:t></a:t>
            </a:r>
            <a:r>
              <a:rPr lang="hu-HU" sz="2800" dirty="0">
                <a:latin typeface="Century Gothic" pitchFamily="34" charset="0"/>
              </a:rPr>
              <a:t>                   </a:t>
            </a:r>
            <a:r>
              <a:rPr lang="hu-HU" sz="2800" dirty="0" smtClean="0">
                <a:latin typeface="Century Gothic" pitchFamily="34" charset="0"/>
                <a:sym typeface="Wingdings 3"/>
              </a:rPr>
              <a:t></a:t>
            </a:r>
            <a:endParaRPr lang="hu-HU" sz="2800" dirty="0">
              <a:latin typeface="Century Gothic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hu-HU" sz="2400" dirty="0" smtClean="0">
                <a:latin typeface="Century Gothic" pitchFamily="34" charset="0"/>
              </a:rPr>
              <a:t>     </a:t>
            </a:r>
            <a:r>
              <a:rPr lang="hu-HU" sz="2200" dirty="0" err="1" smtClean="0">
                <a:latin typeface="Century Gothic" pitchFamily="34" charset="0"/>
              </a:rPr>
              <a:t>egységktg</a:t>
            </a:r>
            <a:r>
              <a:rPr lang="hu-HU" sz="2200" dirty="0">
                <a:latin typeface="Century Gothic" pitchFamily="34" charset="0"/>
              </a:rPr>
              <a:t>. </a:t>
            </a:r>
            <a:r>
              <a:rPr lang="hu-HU" sz="2200" dirty="0" smtClean="0">
                <a:latin typeface="Century Gothic" pitchFamily="34" charset="0"/>
              </a:rPr>
              <a:t>    </a:t>
            </a:r>
            <a:r>
              <a:rPr lang="hu-HU" sz="2200" dirty="0">
                <a:latin typeface="Century Gothic" pitchFamily="34" charset="0"/>
              </a:rPr>
              <a:t>egységek száma    </a:t>
            </a:r>
            <a:r>
              <a:rPr lang="hu-HU" sz="2200" dirty="0" smtClean="0">
                <a:latin typeface="Century Gothic" pitchFamily="34" charset="0"/>
              </a:rPr>
              <a:t>átalányösszeg</a:t>
            </a:r>
            <a:endParaRPr lang="hu-HU" sz="2200" dirty="0">
              <a:latin typeface="Century Gothic" pitchFamily="34" charset="0"/>
            </a:endParaRPr>
          </a:p>
          <a:p>
            <a:pPr>
              <a:defRPr/>
            </a:pPr>
            <a:r>
              <a:rPr lang="hu-HU" sz="2600" dirty="0">
                <a:latin typeface="Century Gothic" pitchFamily="34" charset="0"/>
              </a:rPr>
              <a:t>jellemzői: </a:t>
            </a:r>
            <a:r>
              <a:rPr lang="hu-HU" sz="2600" dirty="0" smtClean="0">
                <a:latin typeface="Century Gothic" pitchFamily="34" charset="0"/>
              </a:rPr>
              <a:t>egységekkel kell elszámolni, </a:t>
            </a:r>
            <a:r>
              <a:rPr lang="hu-HU" sz="2600" dirty="0">
                <a:latin typeface="Century Gothic" pitchFamily="34" charset="0"/>
              </a:rPr>
              <a:t>keletkező többlet szabadon felhasználható a projektre</a:t>
            </a:r>
          </a:p>
          <a:p>
            <a:pPr eaLnBrk="1" hangingPunct="1">
              <a:defRPr/>
            </a:pPr>
            <a:endParaRPr lang="hu-HU" altLang="hu-HU" sz="1600" dirty="0" smtClean="0"/>
          </a:p>
        </p:txBody>
      </p:sp>
      <p:pic>
        <p:nvPicPr>
          <p:cNvPr id="1027" name="Picture 3" descr="C:\Program Files (x86)\Microsoft Office\MEDIA\CAGCAT10\j022202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40768"/>
            <a:ext cx="1407757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5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>
                <a:latin typeface="Century Gothic" pitchFamily="34" charset="0"/>
              </a:rPr>
              <a:t>Támogatás típusok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hu-HU" sz="2800" b="1" dirty="0" smtClean="0">
                <a:latin typeface="Century Gothic" pitchFamily="34" charset="0"/>
              </a:rPr>
              <a:t>Tényleges költség alapú hozzájárulás: </a:t>
            </a:r>
          </a:p>
          <a:p>
            <a:pPr>
              <a:defRPr/>
            </a:pPr>
            <a:r>
              <a:rPr lang="hu-HU" sz="2800" dirty="0" smtClean="0">
                <a:latin typeface="Century Gothic" pitchFamily="34" charset="0"/>
              </a:rPr>
              <a:t>indoklás és tényleges költségek alapján</a:t>
            </a:r>
          </a:p>
          <a:p>
            <a:pPr>
              <a:defRPr/>
            </a:pPr>
            <a:r>
              <a:rPr lang="hu-HU" sz="2800" dirty="0" smtClean="0">
                <a:latin typeface="Century Gothic" pitchFamily="34" charset="0"/>
              </a:rPr>
              <a:t>Speciális igényű (fogyatékkal élő) résztvevők részvételével összefüggő többletköltségek és a Rendkívüli költségek esetében</a:t>
            </a:r>
          </a:p>
          <a:p>
            <a:pPr>
              <a:defRPr/>
            </a:pPr>
            <a:endParaRPr lang="hu-HU" sz="2800" dirty="0" smtClean="0"/>
          </a:p>
          <a:p>
            <a:pPr>
              <a:defRPr/>
            </a:pPr>
            <a:endParaRPr lang="hu-HU" dirty="0"/>
          </a:p>
        </p:txBody>
      </p:sp>
      <p:pic>
        <p:nvPicPr>
          <p:cNvPr id="2050" name="Picture 2" descr="C:\Users\zsvercseg\AppData\Local\Microsoft\Windows\INetCache\IE\2BPXSZAX\euro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95" y="116632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1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Century Gothic" panose="020B0502020202020204" pitchFamily="34" charset="0"/>
              </a:rPr>
              <a:t>Pályázati űrlap</a:t>
            </a:r>
            <a:endParaRPr lang="hu-HU" dirty="0">
              <a:latin typeface="Century Gothic" panose="020B0502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u-HU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A20000"/>
                </a:solidFill>
                <a:latin typeface="Century Gothic" panose="020B0502020202020204" pitchFamily="34" charset="0"/>
              </a:rPr>
              <a:t>A tervek szerint </a:t>
            </a:r>
            <a:r>
              <a:rPr lang="hu-HU" dirty="0" smtClean="0">
                <a:latin typeface="Century Gothic" panose="020B0502020202020204" pitchFamily="34" charset="0"/>
                <a:hlinkClick r:id="rId3"/>
              </a:rPr>
              <a:t>web felületen</a:t>
            </a:r>
            <a:endParaRPr lang="hu-HU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hu-H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i="1" dirty="0" smtClean="0">
                <a:latin typeface="Century Gothic" panose="020B0502020202020204" pitchFamily="34" charset="0"/>
              </a:rPr>
              <a:t>Várhatóan csak februárban érhető el</a:t>
            </a:r>
          </a:p>
          <a:p>
            <a:pPr marL="0" indent="0">
              <a:buNone/>
            </a:pPr>
            <a:endParaRPr lang="hu-H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Century Gothic" panose="020B0502020202020204" pitchFamily="34" charset="0"/>
              </a:rPr>
              <a:t>Minta elérhető a honlapunkról is</a:t>
            </a:r>
            <a:endParaRPr lang="hu-H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dirty="0" smtClean="0">
                <a:latin typeface="Century Gothic" panose="020B0502020202020204" pitchFamily="34" charset="0"/>
              </a:rPr>
              <a:t>Az új pályázati felületről</a:t>
            </a:r>
            <a:endParaRPr lang="hu-HU" dirty="0">
              <a:latin typeface="Century Gothic" panose="020B0502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4929411"/>
          </a:xfrm>
        </p:spPr>
        <p:txBody>
          <a:bodyPr/>
          <a:lstStyle/>
          <a:p>
            <a:pPr marL="0" indent="0">
              <a:buNone/>
            </a:pPr>
            <a:r>
              <a:rPr lang="hu-HU" i="1" dirty="0">
                <a:latin typeface="Century Gothic" panose="020B0502020202020204" pitchFamily="34" charset="0"/>
              </a:rPr>
              <a:t>a</a:t>
            </a:r>
            <a:r>
              <a:rPr lang="hu-HU" i="1" dirty="0" smtClean="0">
                <a:latin typeface="Century Gothic" panose="020B0502020202020204" pitchFamily="34" charset="0"/>
              </a:rPr>
              <a:t>utomatikus mentés 2 másodpercenként</a:t>
            </a:r>
          </a:p>
          <a:p>
            <a:pPr marL="0" indent="0">
              <a:buNone/>
            </a:pPr>
            <a:endParaRPr lang="hu-H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Century Gothic" panose="020B0502020202020204" pitchFamily="34" charset="0"/>
              </a:rPr>
              <a:t>k</a:t>
            </a:r>
            <a:r>
              <a:rPr lang="hu-HU" dirty="0" smtClean="0">
                <a:latin typeface="Century Gothic" panose="020B0502020202020204" pitchFamily="34" charset="0"/>
              </a:rPr>
              <a:t>itöltés bármikor abbahagyható és folytatható</a:t>
            </a:r>
          </a:p>
          <a:p>
            <a:pPr marL="0" indent="0">
              <a:buNone/>
            </a:pPr>
            <a:endParaRPr lang="hu-HU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i="1" dirty="0">
                <a:latin typeface="Century Gothic" panose="020B0502020202020204" pitchFamily="34" charset="0"/>
              </a:rPr>
              <a:t>e</a:t>
            </a:r>
            <a:r>
              <a:rPr lang="hu-HU" i="1" dirty="0" smtClean="0">
                <a:latin typeface="Century Gothic" panose="020B0502020202020204" pitchFamily="34" charset="0"/>
              </a:rPr>
              <a:t>gy       jelzi, ha valami még nincs kitöltve</a:t>
            </a:r>
          </a:p>
          <a:p>
            <a:pPr marL="0" indent="0">
              <a:buNone/>
            </a:pPr>
            <a:endParaRPr lang="hu-H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Century Gothic" panose="020B0502020202020204" pitchFamily="34" charset="0"/>
              </a:rPr>
              <a:t>p</a:t>
            </a:r>
            <a:r>
              <a:rPr lang="hu-HU" dirty="0" smtClean="0">
                <a:latin typeface="Century Gothic" panose="020B0502020202020204" pitchFamily="34" charset="0"/>
              </a:rPr>
              <a:t>ályázat megosztása másokkal</a:t>
            </a:r>
            <a:endParaRPr lang="hu-HU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42" y="4083543"/>
            <a:ext cx="634359" cy="49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hu-HU" dirty="0" smtClean="0">
                <a:latin typeface="Century Gothic" panose="020B0502020202020204" pitchFamily="34" charset="0"/>
              </a:rPr>
              <a:t>Pályázati űrlapról</a:t>
            </a:r>
            <a:endParaRPr lang="hu-HU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908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i="1" dirty="0" smtClean="0">
                <a:solidFill>
                  <a:srgbClr val="A20000"/>
                </a:solidFill>
                <a:latin typeface="Century Gothic" panose="020B0502020202020204" pitchFamily="34" charset="0"/>
              </a:rPr>
              <a:t>Sokkal kevesebb tartalmi rész (innovatív, módszertan)</a:t>
            </a:r>
          </a:p>
          <a:p>
            <a:pPr marL="0" indent="0">
              <a:buNone/>
            </a:pPr>
            <a:endParaRPr lang="hu-HU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i="1" dirty="0" smtClean="0">
                <a:solidFill>
                  <a:srgbClr val="A20000"/>
                </a:solidFill>
                <a:latin typeface="Century Gothic" panose="020B0502020202020204" pitchFamily="34" charset="0"/>
              </a:rPr>
              <a:t>3000 karakter tartalmi mezőnként</a:t>
            </a:r>
          </a:p>
          <a:p>
            <a:pPr marL="0" indent="0">
              <a:buNone/>
            </a:pPr>
            <a:endParaRPr lang="hu-HU" i="1" dirty="0">
              <a:solidFill>
                <a:srgbClr val="A2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i="1" dirty="0" smtClean="0">
                <a:solidFill>
                  <a:srgbClr val="A20000"/>
                </a:solidFill>
                <a:latin typeface="Century Gothic" panose="020B0502020202020204" pitchFamily="34" charset="0"/>
              </a:rPr>
              <a:t>Tartalmi rész és a költségvetés egy helyen</a:t>
            </a:r>
          </a:p>
          <a:p>
            <a:pPr marL="0" indent="0">
              <a:buNone/>
            </a:pPr>
            <a:endParaRPr lang="hu-HU" i="1" dirty="0">
              <a:solidFill>
                <a:srgbClr val="A2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i="1" dirty="0" smtClean="0">
                <a:solidFill>
                  <a:srgbClr val="A20000"/>
                </a:solidFill>
                <a:latin typeface="Century Gothic" panose="020B0502020202020204" pitchFamily="34" charset="0"/>
              </a:rPr>
              <a:t>Időterv a pályázati űrlapban</a:t>
            </a:r>
          </a:p>
          <a:p>
            <a:pPr marL="0" indent="0">
              <a:buNone/>
            </a:pPr>
            <a:endParaRPr lang="hu-HU" i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hu-HU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hu-HU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600" b="1" smtClean="0"/>
              <a:t/>
            </a:r>
            <a:br>
              <a:rPr lang="hu-HU" altLang="hu-HU" sz="3600" b="1" smtClean="0"/>
            </a:br>
            <a:r>
              <a:rPr lang="hu-HU" altLang="hu-HU" sz="3600" b="1" smtClean="0"/>
              <a:t>Támogatott költségkategóriák</a:t>
            </a:r>
            <a:br>
              <a:rPr lang="hu-HU" altLang="hu-HU" sz="3600" b="1" smtClean="0"/>
            </a:br>
            <a:r>
              <a:rPr lang="hu-HU" altLang="hu-HU" sz="3500" b="1" smtClean="0"/>
              <a:t/>
            </a:r>
            <a:br>
              <a:rPr lang="hu-HU" altLang="hu-HU" sz="3500" b="1" smtClean="0"/>
            </a:br>
            <a:r>
              <a:rPr lang="hu-HU" altLang="hu-HU" sz="3500" b="1" smtClean="0"/>
              <a:t>Projektmenedzsment és megvalósítás</a:t>
            </a:r>
            <a:endParaRPr lang="hu-HU" altLang="hu-HU" sz="3500" smtClean="0"/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altLang="hu-HU" dirty="0" smtClean="0">
              <a:latin typeface="Century Gothic" pitchFamily="34" charset="0"/>
            </a:endParaRPr>
          </a:p>
          <a:p>
            <a:r>
              <a:rPr lang="hu-HU" altLang="hu-HU" dirty="0" smtClean="0">
                <a:latin typeface="Century Gothic" pitchFamily="34" charset="0"/>
              </a:rPr>
              <a:t>havi egységköltség-hozzájárulás</a:t>
            </a:r>
          </a:p>
          <a:p>
            <a:r>
              <a:rPr lang="hu-HU" altLang="hu-HU" dirty="0" smtClean="0">
                <a:latin typeface="Century Gothic" pitchFamily="34" charset="0"/>
              </a:rPr>
              <a:t>szervezés, kommunikáció, eredmények terjesztésével, </a:t>
            </a:r>
            <a:r>
              <a:rPr lang="hu-HU" altLang="hu-HU" dirty="0" err="1" smtClean="0">
                <a:latin typeface="Century Gothic" pitchFamily="34" charset="0"/>
              </a:rPr>
              <a:t>disszeminációval</a:t>
            </a:r>
            <a:r>
              <a:rPr lang="hu-HU" altLang="hu-HU" dirty="0" smtClean="0">
                <a:latin typeface="Century Gothic" pitchFamily="34" charset="0"/>
              </a:rPr>
              <a:t>, adminisztrációval kapcsolatos, rezsi típusú költségek, és az egyéb tételek között nem elszámolható költségek, melyek a projekt céljaival összefüggnek</a:t>
            </a:r>
          </a:p>
          <a:p>
            <a:endParaRPr lang="hu-HU" altLang="hu-HU" dirty="0" smtClean="0"/>
          </a:p>
        </p:txBody>
      </p:sp>
      <p:pic>
        <p:nvPicPr>
          <p:cNvPr id="3074" name="Picture 2" descr="C:\Program Files (x86)\Microsoft Office\MEDIA\CAGCAT10\j022202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52128" cy="115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0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latin typeface="Century Gothic" panose="020B0502020202020204" pitchFamily="34" charset="0"/>
              </a:rPr>
              <a:t>2 </a:t>
            </a:r>
            <a:r>
              <a:rPr lang="pt-BR" dirty="0">
                <a:latin typeface="Century Gothic" panose="020B0502020202020204" pitchFamily="34" charset="0"/>
              </a:rPr>
              <a:t>nap - 2 hónapos </a:t>
            </a:r>
            <a:r>
              <a:rPr lang="pt-BR" dirty="0" smtClean="0">
                <a:latin typeface="Century Gothic" panose="020B0502020202020204" pitchFamily="34" charset="0"/>
              </a:rPr>
              <a:t>mobilitások</a:t>
            </a:r>
            <a:endParaRPr lang="hu-HU" dirty="0" smtClean="0">
              <a:latin typeface="Century Gothic" panose="020B0502020202020204" pitchFamily="34" charset="0"/>
            </a:endParaRPr>
          </a:p>
          <a:p>
            <a:endParaRPr lang="hu-H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Century Gothic" panose="020B0502020202020204" pitchFamily="34" charset="0"/>
              </a:rPr>
              <a:t>			</a:t>
            </a:r>
          </a:p>
          <a:p>
            <a:pPr marL="0" indent="0" algn="r">
              <a:buNone/>
            </a:pPr>
            <a:r>
              <a:rPr lang="hu-HU" dirty="0" smtClean="0">
                <a:latin typeface="Century Gothic" panose="020B0502020202020204" pitchFamily="34" charset="0"/>
              </a:rPr>
              <a:t>12-24 </a:t>
            </a:r>
            <a:r>
              <a:rPr lang="hu-HU" dirty="0">
                <a:latin typeface="Century Gothic" panose="020B0502020202020204" pitchFamily="34" charset="0"/>
              </a:rPr>
              <a:t>hónapos </a:t>
            </a:r>
            <a:r>
              <a:rPr lang="hu-HU" dirty="0" smtClean="0">
                <a:latin typeface="Century Gothic" panose="020B0502020202020204" pitchFamily="34" charset="0"/>
              </a:rPr>
              <a:t>projektek</a:t>
            </a:r>
          </a:p>
          <a:p>
            <a:endParaRPr lang="hu-H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Century Gothic" panose="020B0502020202020204" pitchFamily="34" charset="0"/>
              </a:rPr>
              <a:t>határidő</a:t>
            </a:r>
            <a:r>
              <a:rPr lang="hu-HU" dirty="0">
                <a:latin typeface="Century Gothic" panose="020B0502020202020204" pitchFamily="34" charset="0"/>
              </a:rPr>
              <a:t>: </a:t>
            </a:r>
            <a:r>
              <a:rPr lang="hu-HU" dirty="0" smtClean="0">
                <a:latin typeface="Century Gothic" panose="020B0502020202020204" pitchFamily="34" charset="0"/>
              </a:rPr>
              <a:t>2018.02.01. </a:t>
            </a:r>
            <a:r>
              <a:rPr lang="hu-HU" dirty="0">
                <a:latin typeface="Century Gothic" panose="020B0502020202020204" pitchFamily="34" charset="0"/>
              </a:rPr>
              <a:t>12:00</a:t>
            </a:r>
          </a:p>
        </p:txBody>
      </p:sp>
    </p:spTree>
    <p:extLst>
      <p:ext uri="{BB962C8B-B14F-4D97-AF65-F5344CB8AC3E}">
        <p14:creationId xmlns:p14="http://schemas.microsoft.com/office/powerpoint/2010/main" val="22563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85584" cy="72008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Century Gothic" panose="020B0502020202020204" pitchFamily="34" charset="0"/>
              </a:rPr>
              <a:t>Mobilitások a projektekben</a:t>
            </a:r>
            <a:endParaRPr lang="hu-HU" dirty="0">
              <a:latin typeface="Century Gothic" panose="020B0502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 smtClean="0">
                <a:solidFill>
                  <a:srgbClr val="A20000"/>
                </a:solidFill>
                <a:latin typeface="Century Gothic" panose="020B0502020202020204" pitchFamily="34" charset="0"/>
              </a:rPr>
              <a:t>Változás: Nemzetközi partnertalálkozók </a:t>
            </a:r>
            <a:r>
              <a:rPr lang="hu-HU" sz="2600" dirty="0" smtClean="0">
                <a:solidFill>
                  <a:srgbClr val="A20000"/>
                </a:solidFill>
                <a:latin typeface="Century Gothic" panose="020B0502020202020204" pitchFamily="34" charset="0"/>
              </a:rPr>
              <a:t>nincsenek</a:t>
            </a:r>
            <a:endParaRPr lang="hu-HU" sz="2600" i="1" dirty="0" smtClean="0">
              <a:solidFill>
                <a:srgbClr val="A2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sz="2600" i="1" dirty="0">
                <a:solidFill>
                  <a:srgbClr val="A20000"/>
                </a:solidFill>
                <a:latin typeface="Century Gothic" panose="020B0502020202020204" pitchFamily="34" charset="0"/>
              </a:rPr>
              <a:t>	</a:t>
            </a:r>
            <a:r>
              <a:rPr lang="hu-HU" sz="2600" i="1" dirty="0" smtClean="0">
                <a:solidFill>
                  <a:srgbClr val="A20000"/>
                </a:solidFill>
                <a:latin typeface="Century Gothic" panose="020B0502020202020204" pitchFamily="34" charset="0"/>
              </a:rPr>
              <a:t>	</a:t>
            </a:r>
            <a:r>
              <a:rPr lang="hu-HU" sz="2600" i="1" dirty="0" smtClean="0">
                <a:latin typeface="Century Gothic" panose="020B0502020202020204" pitchFamily="34" charset="0"/>
              </a:rPr>
              <a:t>Tanulási/oktatási/képzési 				tevékenységek = „mobilitás”</a:t>
            </a:r>
            <a:r>
              <a:rPr lang="hu-HU" sz="2600" i="1" dirty="0" smtClean="0">
                <a:latin typeface="Century Gothic" panose="020B0502020202020204" pitchFamily="34" charset="0"/>
              </a:rPr>
              <a:t>	</a:t>
            </a:r>
            <a:endParaRPr lang="hu-HU" sz="2600" i="1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hu-HU" sz="2600" b="1" i="1" u="sng" dirty="0">
                <a:latin typeface="Century Gothic" panose="020B0502020202020204" pitchFamily="34" charset="0"/>
              </a:rPr>
              <a:t>A</a:t>
            </a:r>
            <a:r>
              <a:rPr lang="hu-HU" sz="2600" b="1" i="1" u="sng" dirty="0" smtClean="0">
                <a:latin typeface="Century Gothic" panose="020B0502020202020204" pitchFamily="34" charset="0"/>
              </a:rPr>
              <a:t> megvalósítás nagyon fontos</a:t>
            </a:r>
            <a:r>
              <a:rPr lang="hu-HU" sz="2600" b="1" i="1" u="sng" dirty="0">
                <a:latin typeface="Century Gothic" panose="020B0502020202020204" pitchFamily="34" charset="0"/>
              </a:rPr>
              <a:t> </a:t>
            </a:r>
            <a:r>
              <a:rPr lang="hu-HU" sz="2600" b="1" i="1" u="sng" dirty="0" smtClean="0">
                <a:latin typeface="Century Gothic" panose="020B0502020202020204" pitchFamily="34" charset="0"/>
              </a:rPr>
              <a:t>eszközei</a:t>
            </a:r>
          </a:p>
          <a:p>
            <a:pPr marL="0" indent="0" algn="ctr">
              <a:buNone/>
            </a:pPr>
            <a:endParaRPr lang="hu-HU" sz="2600" b="1" i="1" u="sng" dirty="0" smtClean="0">
              <a:latin typeface="Century Gothic" panose="020B0502020202020204" pitchFamily="34" charset="0"/>
            </a:endParaRPr>
          </a:p>
          <a:p>
            <a:pPr marL="400050" lvl="1" indent="0">
              <a:buNone/>
            </a:pPr>
            <a:r>
              <a:rPr lang="hu-HU" sz="2600" dirty="0" smtClean="0">
                <a:latin typeface="Century Gothic" panose="020B0502020202020204" pitchFamily="34" charset="0"/>
              </a:rPr>
              <a:t>Projekt </a:t>
            </a:r>
            <a:r>
              <a:rPr lang="hu-HU" sz="2600" dirty="0">
                <a:latin typeface="Century Gothic" panose="020B0502020202020204" pitchFamily="34" charset="0"/>
              </a:rPr>
              <a:t>célokkal összhangban és </a:t>
            </a:r>
            <a:r>
              <a:rPr lang="hu-HU" sz="2600" dirty="0" smtClean="0">
                <a:latin typeface="Century Gothic" panose="020B0502020202020204" pitchFamily="34" charset="0"/>
              </a:rPr>
              <a:t>tartalommal</a:t>
            </a:r>
          </a:p>
          <a:p>
            <a:pPr marL="400050" lvl="1" indent="0">
              <a:buNone/>
            </a:pPr>
            <a:endParaRPr lang="hu-HU" sz="3200" dirty="0" smtClean="0">
              <a:latin typeface="Century Gothic" panose="020B0502020202020204" pitchFamily="34" charset="0"/>
            </a:endParaRPr>
          </a:p>
          <a:p>
            <a:pPr marL="400050" lvl="1" indent="0" algn="r">
              <a:buNone/>
            </a:pPr>
            <a:endParaRPr lang="hu-HU" sz="3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524919"/>
              </p:ext>
            </p:extLst>
          </p:nvPr>
        </p:nvGraphicFramePr>
        <p:xfrm>
          <a:off x="1043608" y="4437111"/>
          <a:ext cx="7056784" cy="155256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764196"/>
                <a:gridCol w="1764196"/>
                <a:gridCol w="1764196"/>
                <a:gridCol w="1764196"/>
              </a:tblGrid>
              <a:tr h="51752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Rövid távú mobilitás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Hosszú távú mobilitás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17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 smtClean="0">
                          <a:effectLst/>
                        </a:rPr>
                        <a:t>Diákok (plusz kísérők)</a:t>
                      </a:r>
                      <a:endParaRPr lang="hu-H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Pedagógusok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</a:rPr>
                        <a:t>Diákok (plusz</a:t>
                      </a:r>
                      <a:r>
                        <a:rPr lang="hu-HU" sz="1100" baseline="0" dirty="0" smtClean="0">
                          <a:effectLst/>
                        </a:rPr>
                        <a:t> kísérők)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Pedagógusok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752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>
                          <a:effectLst/>
                        </a:rPr>
                        <a:t>3-60 nap</a:t>
                      </a:r>
                      <a:endParaRPr lang="hu-H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2-12 hónap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1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474072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28666" y="697758"/>
            <a:ext cx="7625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latin typeface="Century Gothic" panose="020B0502020202020204" pitchFamily="34" charset="0"/>
              </a:rPr>
              <a:t>A projekten belüli és feletti szintek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0652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76064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Century Gothic" panose="020B0502020202020204" pitchFamily="34" charset="0"/>
              </a:rPr>
              <a:t>Rövid távú mobilitások (</a:t>
            </a:r>
            <a:r>
              <a:rPr lang="hu-HU" dirty="0" smtClean="0">
                <a:solidFill>
                  <a:srgbClr val="A20000"/>
                </a:solidFill>
                <a:latin typeface="Century Gothic" panose="020B0502020202020204" pitchFamily="34" charset="0"/>
              </a:rPr>
              <a:t>3-60 nap</a:t>
            </a:r>
            <a:r>
              <a:rPr lang="hu-HU" dirty="0" smtClean="0">
                <a:latin typeface="Century Gothic" panose="020B0502020202020204" pitchFamily="34" charset="0"/>
              </a:rPr>
              <a:t>)</a:t>
            </a:r>
            <a:endParaRPr lang="hu-HU" dirty="0">
              <a:latin typeface="Century Gothic" panose="020B0502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8521" y="1700808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A20000"/>
                </a:solidFill>
                <a:latin typeface="Century Gothic" panose="020B0502020202020204" pitchFamily="34" charset="0"/>
              </a:rPr>
              <a:t>megvalósítás egyszerűbb legyen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>
                <a:latin typeface="Century Gothic" panose="020B0502020202020204" pitchFamily="34" charset="0"/>
              </a:rPr>
              <a:t>d</a:t>
            </a:r>
            <a:r>
              <a:rPr lang="hu-HU" dirty="0" smtClean="0">
                <a:latin typeface="Century Gothic" panose="020B0502020202020204" pitchFamily="34" charset="0"/>
              </a:rPr>
              <a:t>iák mobilitások kísérő munkatársakkal (akár óvodások is)</a:t>
            </a:r>
          </a:p>
          <a:p>
            <a:pPr marL="0" indent="0">
              <a:buNone/>
            </a:pPr>
            <a:endParaRPr lang="hu-H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Century Gothic" panose="020B0502020202020204" pitchFamily="34" charset="0"/>
              </a:rPr>
              <a:t>c</a:t>
            </a:r>
            <a:r>
              <a:rPr lang="hu-HU" dirty="0" smtClean="0">
                <a:latin typeface="Century Gothic" panose="020B0502020202020204" pitchFamily="34" charset="0"/>
              </a:rPr>
              <a:t>sak munkatársak mobilitása</a:t>
            </a:r>
            <a:endParaRPr lang="hu-H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Century Gothic" panose="020B0502020202020204" pitchFamily="34" charset="0"/>
              </a:rPr>
              <a:t>Hosszú </a:t>
            </a:r>
            <a:r>
              <a:rPr lang="hu-HU" dirty="0">
                <a:latin typeface="Century Gothic" panose="020B0502020202020204" pitchFamily="34" charset="0"/>
              </a:rPr>
              <a:t>távú mobilitások (2-12 </a:t>
            </a:r>
            <a:r>
              <a:rPr lang="hu-HU" dirty="0" smtClean="0">
                <a:latin typeface="Century Gothic" panose="020B0502020202020204" pitchFamily="34" charset="0"/>
              </a:rPr>
              <a:t>hónap)</a:t>
            </a:r>
            <a:endParaRPr lang="hu-HU" dirty="0">
              <a:latin typeface="Century Gothic" panose="020B0502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Century Gothic" panose="020B0502020202020204" pitchFamily="34" charset="0"/>
              </a:rPr>
              <a:t>Oktatási, képzési tevékenység</a:t>
            </a:r>
          </a:p>
          <a:p>
            <a:pPr marL="0" indent="0">
              <a:buNone/>
            </a:pPr>
            <a:endParaRPr lang="hu-H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Century Gothic" panose="020B0502020202020204" pitchFamily="34" charset="0"/>
              </a:rPr>
              <a:t>Hosszú távú diák mobilitás:</a:t>
            </a:r>
          </a:p>
          <a:p>
            <a:r>
              <a:rPr lang="hu-HU" dirty="0" smtClean="0">
                <a:latin typeface="Century Gothic" panose="020B0502020202020204" pitchFamily="34" charset="0"/>
              </a:rPr>
              <a:t>Min. 14 éves diákok</a:t>
            </a:r>
          </a:p>
          <a:p>
            <a:r>
              <a:rPr lang="hu-HU" dirty="0" smtClean="0">
                <a:latin typeface="Century Gothic" panose="020B0502020202020204" pitchFamily="34" charset="0"/>
              </a:rPr>
              <a:t>Kapcsolatépítés, nyelvgyakorlás, tudásbővülés</a:t>
            </a:r>
          </a:p>
          <a:p>
            <a:r>
              <a:rPr lang="hu-HU" dirty="0" smtClean="0">
                <a:latin typeface="Century Gothic" panose="020B0502020202020204" pitchFamily="34" charset="0"/>
              </a:rPr>
              <a:t>Részletes útmutató</a:t>
            </a:r>
            <a:endParaRPr lang="hu-H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hu-H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417637"/>
          </a:xfrm>
        </p:spPr>
        <p:txBody>
          <a:bodyPr/>
          <a:lstStyle/>
          <a:p>
            <a:r>
              <a:rPr lang="hu-HU" altLang="hu-HU" sz="2800" dirty="0" smtClean="0">
                <a:latin typeface="Century Gothic" pitchFamily="34" charset="0"/>
              </a:rPr>
              <a:t>Tanulási/oktatási/képzési tevékenységek (mobilitások) pénzügyi szabályai</a:t>
            </a:r>
            <a:r>
              <a:rPr lang="hu-HU" altLang="hu-HU" sz="3600" dirty="0" smtClean="0"/>
              <a:t/>
            </a:r>
            <a:br>
              <a:rPr lang="hu-HU" altLang="hu-HU" sz="3600" dirty="0" smtClean="0"/>
            </a:br>
            <a:endParaRPr lang="hu-HU" altLang="hu-HU" sz="3600" dirty="0" smtClean="0"/>
          </a:p>
        </p:txBody>
      </p:sp>
      <p:pic>
        <p:nvPicPr>
          <p:cNvPr id="5122" name="Picture 2" descr="C:\Program Files (x86)\Microsoft Office\MEDIA\CAGCAT10\j022202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1133103" cy="113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artalom helye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defRPr/>
            </a:pPr>
            <a:r>
              <a:rPr lang="hu-HU" altLang="hu-HU" sz="2200" dirty="0" smtClean="0">
                <a:latin typeface="Century Gothic" pitchFamily="34" charset="0"/>
              </a:rPr>
              <a:t>résztvevők </a:t>
            </a:r>
            <a:r>
              <a:rPr lang="hu-HU" altLang="hu-HU" sz="2200" dirty="0" smtClean="0">
                <a:latin typeface="Century Gothic" pitchFamily="34" charset="0"/>
              </a:rPr>
              <a:t>hivatalos kapcsolatban állnak a küldő szervezettel</a:t>
            </a:r>
          </a:p>
          <a:p>
            <a:pPr>
              <a:defRPr/>
            </a:pPr>
            <a:r>
              <a:rPr lang="hu-HU" altLang="hu-HU" sz="2200" dirty="0" smtClean="0">
                <a:latin typeface="Century Gothic" pitchFamily="34" charset="0"/>
              </a:rPr>
              <a:t>a pénzügyi tervezés álljon összhangban a tevékenység típussal </a:t>
            </a:r>
          </a:p>
          <a:p>
            <a:pPr>
              <a:defRPr/>
            </a:pPr>
            <a:r>
              <a:rPr lang="hu-HU" altLang="hu-HU" sz="2200" dirty="0" smtClean="0">
                <a:latin typeface="Century Gothic" pitchFamily="34" charset="0"/>
              </a:rPr>
              <a:t>küldő fél viseli a költségeket</a:t>
            </a:r>
          </a:p>
          <a:p>
            <a:pPr marL="0" indent="0">
              <a:buFontTx/>
              <a:buNone/>
              <a:defRPr/>
            </a:pPr>
            <a:endParaRPr lang="hu-HU" altLang="hu-HU" sz="2200" u="sng" dirty="0">
              <a:latin typeface="Century Gothic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hu-HU" altLang="hu-HU" sz="2200" dirty="0">
                <a:latin typeface="Century Gothic" pitchFamily="34" charset="0"/>
              </a:rPr>
              <a:t> </a:t>
            </a:r>
            <a:r>
              <a:rPr lang="hu-HU" altLang="hu-HU" sz="2200" dirty="0" smtClean="0">
                <a:latin typeface="Century Gothic" pitchFamily="34" charset="0"/>
              </a:rPr>
              <a:t>    </a:t>
            </a:r>
            <a:r>
              <a:rPr lang="hu-HU" altLang="hu-HU" sz="2200" u="sng" dirty="0" smtClean="0">
                <a:latin typeface="Century Gothic" pitchFamily="34" charset="0"/>
              </a:rPr>
              <a:t>Utazási </a:t>
            </a:r>
            <a:r>
              <a:rPr lang="hu-HU" altLang="hu-HU" sz="2200" u="sng" dirty="0" smtClean="0">
                <a:latin typeface="Century Gothic" pitchFamily="34" charset="0"/>
              </a:rPr>
              <a:t>költség</a:t>
            </a:r>
            <a:r>
              <a:rPr lang="hu-HU" altLang="hu-HU" sz="2200" dirty="0" smtClean="0">
                <a:latin typeface="Century Gothic" pitchFamily="34" charset="0"/>
              </a:rPr>
              <a:t>: </a:t>
            </a:r>
          </a:p>
          <a:p>
            <a:pPr lvl="1" indent="-342900">
              <a:buFont typeface="Arial" pitchFamily="34" charset="0"/>
              <a:buChar char="•"/>
              <a:defRPr/>
            </a:pPr>
            <a:r>
              <a:rPr lang="hu-HU" altLang="hu-HU" sz="2200" dirty="0" smtClean="0">
                <a:latin typeface="Century Gothic" pitchFamily="34" charset="0"/>
              </a:rPr>
              <a:t>távolsági sávok szerinti megállapított egységköltség-térítés, </a:t>
            </a:r>
            <a:r>
              <a:rPr lang="hu-HU" altLang="hu-HU" sz="2200" b="1" dirty="0" smtClean="0">
                <a:latin typeface="Century Gothic" pitchFamily="34" charset="0"/>
              </a:rPr>
              <a:t>új távolsági </a:t>
            </a:r>
            <a:r>
              <a:rPr lang="hu-HU" altLang="hu-HU" sz="2200" b="1" dirty="0" smtClean="0">
                <a:latin typeface="Century Gothic" pitchFamily="34" charset="0"/>
              </a:rPr>
              <a:t>sávok</a:t>
            </a:r>
          </a:p>
          <a:p>
            <a:pPr marL="400050" lvl="1" indent="0">
              <a:buNone/>
              <a:defRPr/>
            </a:pPr>
            <a:r>
              <a:rPr lang="hu-HU" altLang="hu-HU" sz="2200" u="sng" dirty="0" smtClean="0">
                <a:latin typeface="Century Gothic" pitchFamily="34" charset="0"/>
              </a:rPr>
              <a:t>Megélhetési költség:</a:t>
            </a:r>
          </a:p>
          <a:p>
            <a:pPr lvl="1" indent="-342900">
              <a:buFont typeface="Arial" pitchFamily="34" charset="0"/>
              <a:buChar char="•"/>
              <a:defRPr/>
            </a:pPr>
            <a:r>
              <a:rPr lang="hu-HU" altLang="hu-HU" sz="2200" dirty="0" smtClean="0">
                <a:latin typeface="Century Gothic" pitchFamily="34" charset="0"/>
              </a:rPr>
              <a:t>Napok száma szerint megállapított egységköltség-térítés – szállásra, étkezésre</a:t>
            </a:r>
          </a:p>
          <a:p>
            <a:pPr lvl="1" indent="-342900">
              <a:buFont typeface="Arial" pitchFamily="34" charset="0"/>
              <a:buChar char="•"/>
              <a:defRPr/>
            </a:pPr>
            <a:r>
              <a:rPr lang="hu-HU" altLang="hu-HU" sz="2200" dirty="0" smtClean="0">
                <a:latin typeface="Century Gothic" pitchFamily="34" charset="0"/>
              </a:rPr>
              <a:t>Utazás napjaira egy-egy nap megállapítható pluszban</a:t>
            </a:r>
            <a:endParaRPr lang="hu-HU" altLang="hu-HU" sz="2200" dirty="0" smtClean="0">
              <a:latin typeface="Century Gothic" pitchFamily="34" charset="0"/>
            </a:endParaRPr>
          </a:p>
          <a:p>
            <a:pPr>
              <a:defRPr/>
            </a:pPr>
            <a:endParaRPr lang="hu-HU" altLang="hu-HU" sz="2200" dirty="0" smtClean="0"/>
          </a:p>
        </p:txBody>
      </p:sp>
    </p:spTree>
    <p:extLst>
      <p:ext uri="{BB962C8B-B14F-4D97-AF65-F5344CB8AC3E}">
        <p14:creationId xmlns:p14="http://schemas.microsoft.com/office/powerpoint/2010/main" val="2751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500" dirty="0" smtClean="0">
                <a:latin typeface="Century Gothic" pitchFamily="34" charset="0"/>
              </a:rPr>
              <a:t>Speciális igényű résztvevők részvételével összefüggő többletköltségek</a:t>
            </a:r>
          </a:p>
        </p:txBody>
      </p:sp>
      <p:sp>
        <p:nvSpPr>
          <p:cNvPr id="1126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700" dirty="0" smtClean="0">
                <a:latin typeface="Century Gothic" pitchFamily="34" charset="0"/>
              </a:rPr>
              <a:t>tényleges költségek alapján 100%-ban</a:t>
            </a:r>
          </a:p>
          <a:p>
            <a:r>
              <a:rPr lang="hu-HU" altLang="hu-HU" sz="2700" dirty="0" smtClean="0">
                <a:latin typeface="Century Gothic" pitchFamily="34" charset="0"/>
              </a:rPr>
              <a:t>indoklás szükséges</a:t>
            </a:r>
          </a:p>
          <a:p>
            <a:r>
              <a:rPr lang="hu-HU" altLang="hu-HU" sz="2700" dirty="0" smtClean="0">
                <a:latin typeface="Century Gothic" pitchFamily="34" charset="0"/>
              </a:rPr>
              <a:t>azok a költségek, amelyek a mobilitásokban részt vevő speciális igényű személyekkel és azok kísérőivel kapcsolatban felmerülnek </a:t>
            </a:r>
          </a:p>
          <a:p>
            <a:r>
              <a:rPr lang="hu-HU" altLang="hu-HU" sz="2700" dirty="0" smtClean="0">
                <a:latin typeface="Century Gothic" pitchFamily="34" charset="0"/>
              </a:rPr>
              <a:t>ugyanazon típusú költségek támogatása nem igényelhető egyidejűleg egységköltség-térítés és ténylegesen felmerült költség megtérítése formájában</a:t>
            </a:r>
          </a:p>
          <a:p>
            <a:endParaRPr lang="hu-HU" altLang="hu-HU" dirty="0" smtClean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52736"/>
            <a:ext cx="1030994" cy="103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6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hu-HU" altLang="hu-HU" sz="3500" dirty="0" smtClean="0"/>
              <a:t>Rendkívüli költségek 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>
              <a:defRPr/>
            </a:pPr>
            <a:r>
              <a:rPr lang="hu-HU" sz="2200" dirty="0" smtClean="0">
                <a:latin typeface="Century Gothic" pitchFamily="34" charset="0"/>
              </a:rPr>
              <a:t>olyan szolgáltatások, </a:t>
            </a:r>
            <a:r>
              <a:rPr lang="hu-HU" sz="2200" b="1" dirty="0" smtClean="0">
                <a:latin typeface="Century Gothic" pitchFamily="34" charset="0"/>
              </a:rPr>
              <a:t>amelyek a partnerek által nem kivitelezhetők</a:t>
            </a:r>
            <a:r>
              <a:rPr lang="hu-HU" sz="2200" dirty="0" smtClean="0">
                <a:latin typeface="Century Gothic" pitchFamily="34" charset="0"/>
              </a:rPr>
              <a:t>, ill. olyan termékek, eszközök vásárlása, amelyek </a:t>
            </a:r>
            <a:r>
              <a:rPr lang="hu-HU" sz="2200" b="1" dirty="0" smtClean="0">
                <a:latin typeface="Century Gothic" pitchFamily="34" charset="0"/>
              </a:rPr>
              <a:t>nem</a:t>
            </a:r>
            <a:r>
              <a:rPr lang="hu-HU" sz="2200" dirty="0" smtClean="0">
                <a:latin typeface="Century Gothic" pitchFamily="34" charset="0"/>
              </a:rPr>
              <a:t> a napi adminisztratív munkához kapcsolódnak, </a:t>
            </a:r>
            <a:r>
              <a:rPr lang="hu-HU" sz="2200" b="1" dirty="0" smtClean="0">
                <a:latin typeface="Century Gothic" pitchFamily="34" charset="0"/>
              </a:rPr>
              <a:t>pl.: számítógép, laptop, nyomtató beszerzése nem támogatott</a:t>
            </a:r>
          </a:p>
          <a:p>
            <a:pPr>
              <a:defRPr/>
            </a:pPr>
            <a:r>
              <a:rPr lang="hu-HU" sz="2200" dirty="0" smtClean="0">
                <a:latin typeface="Century Gothic" pitchFamily="34" charset="0"/>
              </a:rPr>
              <a:t>az elszámolható költségek </a:t>
            </a:r>
            <a:r>
              <a:rPr lang="hu-HU" sz="2200" dirty="0" err="1" smtClean="0">
                <a:latin typeface="Century Gothic" pitchFamily="34" charset="0"/>
              </a:rPr>
              <a:t>max</a:t>
            </a:r>
            <a:r>
              <a:rPr lang="hu-HU" sz="2200" dirty="0" smtClean="0">
                <a:latin typeface="Century Gothic" pitchFamily="34" charset="0"/>
              </a:rPr>
              <a:t>. 75%-a támogatható, de elszámolni 100%-ról kell</a:t>
            </a:r>
          </a:p>
          <a:p>
            <a:pPr>
              <a:defRPr/>
            </a:pPr>
            <a:r>
              <a:rPr lang="hu-HU" sz="2200" dirty="0" smtClean="0">
                <a:latin typeface="Century Gothic" pitchFamily="34" charset="0"/>
              </a:rPr>
              <a:t>eszköz beszerzése esetén a támogatás csak az eszköz (projekt futamidejére számított) értékcsökkenési leírás mértéke szerint, a projektben történő használat arányában vehető igénybe</a:t>
            </a:r>
          </a:p>
          <a:p>
            <a:pPr marL="0" indent="0">
              <a:buFontTx/>
              <a:buNone/>
              <a:defRPr/>
            </a:pPr>
            <a:r>
              <a:rPr lang="hu-HU" sz="2200" dirty="0" smtClean="0">
                <a:latin typeface="Century Gothic" pitchFamily="34" charset="0"/>
              </a:rPr>
              <a:t>pl</a:t>
            </a:r>
            <a:r>
              <a:rPr lang="hu-HU" sz="2200" dirty="0" smtClean="0">
                <a:latin typeface="Century Gothic" pitchFamily="34" charset="0"/>
              </a:rPr>
              <a:t>. </a:t>
            </a:r>
            <a:r>
              <a:rPr lang="hu-HU" sz="2200" dirty="0" smtClean="0">
                <a:latin typeface="Century Gothic" pitchFamily="34" charset="0"/>
              </a:rPr>
              <a:t>eszközbeszerzés: 1200 euró, </a:t>
            </a:r>
            <a:r>
              <a:rPr lang="hu-HU" sz="2200" dirty="0" err="1" smtClean="0">
                <a:latin typeface="Century Gothic" pitchFamily="34" charset="0"/>
              </a:rPr>
              <a:t>écs</a:t>
            </a:r>
            <a:r>
              <a:rPr lang="hu-HU" sz="2200" dirty="0" smtClean="0">
                <a:latin typeface="Century Gothic" pitchFamily="34" charset="0"/>
              </a:rPr>
              <a:t>. leírás </a:t>
            </a:r>
            <a:r>
              <a:rPr lang="hu-HU" sz="2200" dirty="0">
                <a:latin typeface="Century Gothic" pitchFamily="34" charset="0"/>
              </a:rPr>
              <a:t>3</a:t>
            </a:r>
            <a:r>
              <a:rPr lang="hu-HU" sz="2200" dirty="0" smtClean="0">
                <a:latin typeface="Century Gothic" pitchFamily="34" charset="0"/>
              </a:rPr>
              <a:t> év, projekt 2 éves, használati mérték: 60% </a:t>
            </a:r>
            <a:r>
              <a:rPr lang="hu-HU" sz="2200" dirty="0" smtClean="0">
                <a:latin typeface="Century Gothic" pitchFamily="34" charset="0"/>
                <a:sym typeface="Symbol"/>
              </a:rPr>
              <a:t></a:t>
            </a:r>
            <a:r>
              <a:rPr lang="hu-HU" sz="2200" dirty="0" smtClean="0">
                <a:latin typeface="Century Gothic" pitchFamily="34" charset="0"/>
              </a:rPr>
              <a:t>    480 euró számolható el</a:t>
            </a:r>
          </a:p>
          <a:p>
            <a:pPr marL="0" indent="0">
              <a:buFontTx/>
              <a:buNone/>
              <a:defRPr/>
            </a:pPr>
            <a:r>
              <a:rPr lang="hu-HU" sz="2200" dirty="0" smtClean="0">
                <a:latin typeface="Century Gothic" pitchFamily="34" charset="0"/>
              </a:rPr>
              <a:t>Például: szakirodalom</a:t>
            </a:r>
            <a:r>
              <a:rPr lang="hu-HU" sz="2200" dirty="0">
                <a:latin typeface="Century Gothic" pitchFamily="34" charset="0"/>
              </a:rPr>
              <a:t> </a:t>
            </a:r>
            <a:r>
              <a:rPr lang="hu-HU" sz="2200" dirty="0" smtClean="0">
                <a:latin typeface="Century Gothic" pitchFamily="34" charset="0"/>
              </a:rPr>
              <a:t>beszerzése</a:t>
            </a:r>
          </a:p>
          <a:p>
            <a:pPr>
              <a:defRPr/>
            </a:pP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30994" cy="103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9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500" dirty="0" smtClean="0">
                <a:solidFill>
                  <a:srgbClr val="000000"/>
                </a:solidFill>
                <a:latin typeface="Century Gothic" pitchFamily="34" charset="0"/>
              </a:rPr>
              <a:t>Rendkívüli költségek 2.</a:t>
            </a:r>
            <a:endParaRPr lang="hu-HU" altLang="hu-HU" dirty="0" smtClean="0">
              <a:latin typeface="Century Gothic" pitchFamily="34" charset="0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800" smtClean="0"/>
              <a:t>Tanulási/Oktatási/Képzési célú tevékenységekhez kapcsolódó rendkívül magas utazási költségek</a:t>
            </a:r>
          </a:p>
          <a:p>
            <a:pPr lvl="1"/>
            <a:r>
              <a:rPr lang="hu-HU" altLang="hu-HU" sz="2400" smtClean="0"/>
              <a:t>tényleges költségek alapján</a:t>
            </a:r>
          </a:p>
          <a:p>
            <a:pPr lvl="1"/>
            <a:r>
              <a:rPr lang="hu-HU" altLang="hu-HU" sz="2400" smtClean="0"/>
              <a:t>az elszámolható költségek max. 80%-a támogatható, de elszámolni 100%-ról kell</a:t>
            </a:r>
          </a:p>
          <a:p>
            <a:pPr lvl="1"/>
            <a:r>
              <a:rPr lang="hu-HU" altLang="hu-HU" sz="2400" smtClean="0"/>
              <a:t>költségkalkulációval indokolni kell</a:t>
            </a:r>
          </a:p>
          <a:p>
            <a:endParaRPr lang="hu-HU" altLang="hu-HU" sz="2800" smtClean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99" y="4941168"/>
            <a:ext cx="103028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01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43813" cy="922337"/>
          </a:xfrm>
        </p:spPr>
        <p:txBody>
          <a:bodyPr/>
          <a:lstStyle/>
          <a:p>
            <a:pPr eaLnBrk="1" hangingPunct="1"/>
            <a:r>
              <a:rPr lang="hu-HU" altLang="hu-HU" sz="4000" dirty="0" smtClean="0">
                <a:latin typeface="Century Gothic" pitchFamily="34" charset="0"/>
              </a:rPr>
              <a:t>Tippek a pénzügyi tervezéshez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7570788" cy="5472112"/>
          </a:xfrm>
        </p:spPr>
        <p:txBody>
          <a:bodyPr/>
          <a:lstStyle/>
          <a:p>
            <a:r>
              <a:rPr lang="hu-HU" altLang="hu-HU" sz="2000" dirty="0" smtClean="0">
                <a:latin typeface="Century Gothic" pitchFamily="34" charset="0"/>
              </a:rPr>
              <a:t>először projekttervet készítsék el – konkrét tevékenységek;</a:t>
            </a:r>
          </a:p>
          <a:p>
            <a:r>
              <a:rPr lang="hu-HU" altLang="hu-HU" sz="2000" dirty="0" smtClean="0">
                <a:latin typeface="Century Gothic" pitchFamily="34" charset="0"/>
              </a:rPr>
              <a:t>a tevékenységhez lépésenként rendeljenek költségelemeket;</a:t>
            </a:r>
          </a:p>
          <a:p>
            <a:r>
              <a:rPr lang="hu-HU" altLang="hu-HU" sz="2000" dirty="0" smtClean="0">
                <a:latin typeface="Century Gothic" pitchFamily="34" charset="0"/>
              </a:rPr>
              <a:t>a támogathatóság alapján a tervezett költségeket illesszék keretbe;</a:t>
            </a:r>
          </a:p>
          <a:p>
            <a:r>
              <a:rPr lang="hu-HU" altLang="hu-HU" sz="2000" dirty="0" smtClean="0">
                <a:latin typeface="Century Gothic" pitchFamily="34" charset="0"/>
              </a:rPr>
              <a:t>tartalmi rész legyen koherens, összefüggésben a pénzügyi tervezéssel; </a:t>
            </a:r>
          </a:p>
          <a:p>
            <a:r>
              <a:rPr lang="hu-HU" altLang="hu-HU" sz="2000" dirty="0" smtClean="0">
                <a:latin typeface="Century Gothic" pitchFamily="34" charset="0"/>
              </a:rPr>
              <a:t>reális tervezés</a:t>
            </a:r>
          </a:p>
          <a:p>
            <a:r>
              <a:rPr lang="hu-HU" altLang="hu-HU" sz="2000" dirty="0" smtClean="0">
                <a:latin typeface="Century Gothic" pitchFamily="34" charset="0"/>
              </a:rPr>
              <a:t>minden költségtételt alaposan indokoljanak és részletezzenek a szöveges részben is, mert úgy tudják a bírálók megítélni az indokoltságát. pl. a partnertalálkozóknál: hány db, hol, mennyi résztvevővel;</a:t>
            </a:r>
          </a:p>
          <a:p>
            <a:r>
              <a:rPr lang="hu-HU" altLang="hu-HU" sz="2000" dirty="0" smtClean="0">
                <a:latin typeface="Century Gothic" pitchFamily="34" charset="0"/>
              </a:rPr>
              <a:t>a megvalósítandó egységek reálisak legyenek (nem kell túltervezni)</a:t>
            </a:r>
          </a:p>
          <a:p>
            <a:r>
              <a:rPr lang="hu-HU" altLang="hu-HU" sz="2000" dirty="0" smtClean="0">
                <a:latin typeface="Century Gothic" pitchFamily="34" charset="0"/>
              </a:rPr>
              <a:t>partnerek részvételével történjen a tervezés</a:t>
            </a:r>
          </a:p>
          <a:p>
            <a:pPr eaLnBrk="1" hangingPunct="1"/>
            <a:endParaRPr lang="hu-HU" alt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6704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dirty="0" smtClean="0">
                <a:latin typeface="Century Gothic" pitchFamily="34" charset="0"/>
              </a:rPr>
              <a:t>Nem elszámolható költségek</a:t>
            </a:r>
            <a:r>
              <a:rPr lang="hu-HU" altLang="hu-HU" sz="4000" b="1" dirty="0" smtClean="0"/>
              <a:t>*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00625"/>
          </a:xfrm>
        </p:spPr>
        <p:txBody>
          <a:bodyPr/>
          <a:lstStyle/>
          <a:p>
            <a:pPr>
              <a:defRPr/>
            </a:pPr>
            <a:r>
              <a:rPr lang="hu-HU" sz="2100" dirty="0" smtClean="0">
                <a:latin typeface="Century Gothic" pitchFamily="34" charset="0"/>
              </a:rPr>
              <a:t>árfolyamveszteségek;</a:t>
            </a:r>
          </a:p>
          <a:p>
            <a:pPr>
              <a:defRPr/>
            </a:pPr>
            <a:r>
              <a:rPr lang="hu-HU" sz="2100" dirty="0" smtClean="0">
                <a:latin typeface="Century Gothic" pitchFamily="34" charset="0"/>
              </a:rPr>
              <a:t>bankszámla nyitási és vezetési költségek (a kedvezményezett bankja által a Nemzeti Irodától érkező átutalásokra felszámított költségek);</a:t>
            </a:r>
          </a:p>
          <a:p>
            <a:pPr>
              <a:defRPr/>
            </a:pPr>
            <a:r>
              <a:rPr lang="hu-HU" sz="2100" dirty="0" smtClean="0">
                <a:latin typeface="Century Gothic" pitchFamily="34" charset="0"/>
              </a:rPr>
              <a:t>az uniós költségvetésből finanszírozott támogatásra jogosult más projekt keretében a kedvezményezett által kimutatott költségek;</a:t>
            </a:r>
          </a:p>
          <a:p>
            <a:pPr>
              <a:defRPr/>
            </a:pPr>
            <a:r>
              <a:rPr lang="hu-HU" sz="2100" dirty="0" smtClean="0">
                <a:latin typeface="Century Gothic" pitchFamily="34" charset="0"/>
              </a:rPr>
              <a:t>ha a kérdéses időszakban a Bizottságtól már részesül az uniós költségvetésből finanszírozott támogatásban;</a:t>
            </a:r>
          </a:p>
          <a:p>
            <a:pPr>
              <a:defRPr/>
            </a:pPr>
            <a:r>
              <a:rPr lang="hu-HU" sz="2100" dirty="0" smtClean="0">
                <a:latin typeface="Century Gothic" pitchFamily="34" charset="0"/>
              </a:rPr>
              <a:t>a túlzott vagy meggondolatlan kiadások;</a:t>
            </a:r>
          </a:p>
          <a:p>
            <a:pPr>
              <a:defRPr/>
            </a:pPr>
            <a:r>
              <a:rPr lang="hu-HU" sz="2100" dirty="0" smtClean="0">
                <a:latin typeface="Century Gothic" pitchFamily="34" charset="0"/>
              </a:rPr>
              <a:t>ÁFA, ha a nemzeti jog szerint hatályos </a:t>
            </a:r>
            <a:r>
              <a:rPr lang="hu-HU" sz="2100" dirty="0" err="1" smtClean="0">
                <a:latin typeface="Century Gothic" pitchFamily="34" charset="0"/>
              </a:rPr>
              <a:t>ÁFA-törvény</a:t>
            </a:r>
            <a:r>
              <a:rPr lang="hu-HU" sz="2100" dirty="0" smtClean="0">
                <a:latin typeface="Century Gothic" pitchFamily="34" charset="0"/>
              </a:rPr>
              <a:t> alapján visszatérítendő/visszaigényelhető;</a:t>
            </a:r>
          </a:p>
          <a:p>
            <a:pPr>
              <a:defRPr/>
            </a:pPr>
            <a:r>
              <a:rPr lang="hu-HU" sz="2100" dirty="0" smtClean="0">
                <a:latin typeface="Century Gothic" pitchFamily="34" charset="0"/>
              </a:rPr>
              <a:t>projekt kezdete előtt vagy vége után megvalósult tevékenységek költségei nem számolhatóak el</a:t>
            </a:r>
            <a:r>
              <a:rPr lang="hu-HU" sz="2100" dirty="0">
                <a:latin typeface="Century Gothic" pitchFamily="34" charset="0"/>
              </a:rPr>
              <a:t>;</a:t>
            </a:r>
            <a:endParaRPr lang="hu-HU" sz="2100" dirty="0" smtClean="0">
              <a:latin typeface="Century Gothic" pitchFamily="34" charset="0"/>
            </a:endParaRPr>
          </a:p>
          <a:p>
            <a:pPr>
              <a:defRPr/>
            </a:pPr>
            <a:r>
              <a:rPr lang="hu-HU" sz="2100" dirty="0" smtClean="0">
                <a:latin typeface="Century Gothic" pitchFamily="34" charset="0"/>
              </a:rPr>
              <a:t>Fel nem használt támogatás.</a:t>
            </a:r>
          </a:p>
          <a:p>
            <a:pPr marL="0" indent="0">
              <a:buFontTx/>
              <a:buNone/>
              <a:defRPr/>
            </a:pPr>
            <a:r>
              <a:rPr lang="hu-HU" sz="1500" dirty="0">
                <a:solidFill>
                  <a:srgbClr val="000000"/>
                </a:solidFill>
              </a:rPr>
              <a:t>*a teljesség igénye nélkül</a:t>
            </a:r>
          </a:p>
          <a:p>
            <a:pPr marL="0" indent="0">
              <a:buFontTx/>
              <a:buNone/>
              <a:defRPr/>
            </a:pPr>
            <a:endParaRPr lang="hu-HU" dirty="0"/>
          </a:p>
        </p:txBody>
      </p:sp>
      <p:pic>
        <p:nvPicPr>
          <p:cNvPr id="115714" name="Picture 2" descr="C:\Users\zsvercseg\AppData\Local\Microsoft\Windows\INetCache\IE\Y4VU4KR7\smiley-1635454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00" y="5805264"/>
            <a:ext cx="992610" cy="99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Century Gothic" panose="020B0502020202020204" pitchFamily="34" charset="0"/>
              </a:rPr>
              <a:t>Köznevelési intézmények munkatársainak mobilitása (KA1)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dirty="0" err="1">
                <a:latin typeface="Century Gothic" panose="020B0502020202020204" pitchFamily="34" charset="0"/>
                <a:hlinkClick r:id="rId4"/>
              </a:rPr>
              <a:t>www.tka.hu</a:t>
            </a:r>
            <a:endParaRPr lang="hu-HU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hu-H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b="1" dirty="0">
                <a:latin typeface="Century Gothic" panose="020B0502020202020204" pitchFamily="34" charset="0"/>
              </a:rPr>
              <a:t>Szilágyi Róbert </a:t>
            </a:r>
            <a:r>
              <a:rPr lang="hu-HU" dirty="0">
                <a:latin typeface="Century Gothic" panose="020B0502020202020204" pitchFamily="34" charset="0"/>
              </a:rPr>
              <a:t>- </a:t>
            </a:r>
            <a:r>
              <a:rPr lang="hu-HU" dirty="0" err="1">
                <a:latin typeface="Century Gothic" panose="020B0502020202020204" pitchFamily="34" charset="0"/>
              </a:rPr>
              <a:t>robert.szilagyi</a:t>
            </a:r>
            <a:r>
              <a:rPr lang="hu-HU" dirty="0">
                <a:latin typeface="Century Gothic" panose="020B0502020202020204" pitchFamily="34" charset="0"/>
              </a:rPr>
              <a:t>@</a:t>
            </a:r>
            <a:r>
              <a:rPr lang="hu-HU" dirty="0" err="1">
                <a:latin typeface="Century Gothic" panose="020B0502020202020204" pitchFamily="34" charset="0"/>
              </a:rPr>
              <a:t>tpf.hu</a:t>
            </a:r>
            <a:r>
              <a:rPr lang="hu-HU" dirty="0">
                <a:latin typeface="Century Gothic" panose="020B0502020202020204" pitchFamily="34" charset="0"/>
              </a:rPr>
              <a:t> - </a:t>
            </a:r>
            <a:r>
              <a:rPr lang="hu-HU" dirty="0" smtClean="0">
                <a:latin typeface="Century Gothic" panose="020B0502020202020204" pitchFamily="34" charset="0"/>
              </a:rPr>
              <a:t>1/237-1300/155</a:t>
            </a:r>
          </a:p>
          <a:p>
            <a:pPr marL="0" indent="0" algn="ctr">
              <a:buNone/>
            </a:pPr>
            <a:endParaRPr lang="hu-H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Century Gothic" panose="020B0502020202020204" pitchFamily="34" charset="0"/>
              </a:rPr>
              <a:t>		</a:t>
            </a:r>
            <a:r>
              <a:rPr lang="hu-HU" b="1" dirty="0" smtClean="0">
                <a:latin typeface="Century Gothic" panose="020B0502020202020204" pitchFamily="34" charset="0"/>
              </a:rPr>
              <a:t>Jenei </a:t>
            </a:r>
            <a:r>
              <a:rPr lang="hu-HU" b="1" dirty="0">
                <a:latin typeface="Century Gothic" panose="020B0502020202020204" pitchFamily="34" charset="0"/>
              </a:rPr>
              <a:t>János </a:t>
            </a:r>
            <a:r>
              <a:rPr lang="hu-HU" dirty="0">
                <a:latin typeface="Century Gothic" panose="020B0502020202020204" pitchFamily="34" charset="0"/>
              </a:rPr>
              <a:t>- </a:t>
            </a:r>
            <a:r>
              <a:rPr lang="hu-HU" dirty="0" err="1">
                <a:latin typeface="Century Gothic" panose="020B0502020202020204" pitchFamily="34" charset="0"/>
              </a:rPr>
              <a:t>janos.jenei</a:t>
            </a:r>
            <a:r>
              <a:rPr lang="hu-HU" dirty="0">
                <a:latin typeface="Century Gothic" panose="020B0502020202020204" pitchFamily="34" charset="0"/>
              </a:rPr>
              <a:t>@</a:t>
            </a:r>
            <a:r>
              <a:rPr lang="hu-HU" dirty="0" err="1">
                <a:latin typeface="Century Gothic" panose="020B0502020202020204" pitchFamily="34" charset="0"/>
              </a:rPr>
              <a:t>tpf.hu</a:t>
            </a:r>
            <a:r>
              <a:rPr lang="hu-HU" dirty="0">
                <a:latin typeface="Century Gothic" panose="020B0502020202020204" pitchFamily="34" charset="0"/>
              </a:rPr>
              <a:t> - </a:t>
            </a:r>
            <a:r>
              <a:rPr lang="hu-HU" dirty="0" smtClean="0">
                <a:latin typeface="Century Gothic" panose="020B0502020202020204" pitchFamily="34" charset="0"/>
              </a:rPr>
              <a:t>			1/237-1300/118</a:t>
            </a:r>
          </a:p>
          <a:p>
            <a:pPr marL="0" indent="0" algn="ctr">
              <a:buNone/>
            </a:pPr>
            <a:endParaRPr lang="hu-HU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hu-HU" b="1" dirty="0" err="1" smtClean="0">
                <a:latin typeface="Century Gothic" panose="020B0502020202020204" pitchFamily="34" charset="0"/>
              </a:rPr>
              <a:t>Pribil-Kövesdi</a:t>
            </a:r>
            <a:r>
              <a:rPr lang="hu-HU" b="1" dirty="0">
                <a:latin typeface="Century Gothic" panose="020B0502020202020204" pitchFamily="34" charset="0"/>
              </a:rPr>
              <a:t> Döníz </a:t>
            </a:r>
            <a:r>
              <a:rPr lang="hu-HU" dirty="0">
                <a:latin typeface="Century Gothic" panose="020B0502020202020204" pitchFamily="34" charset="0"/>
              </a:rPr>
              <a:t>- </a:t>
            </a:r>
            <a:r>
              <a:rPr lang="hu-HU" dirty="0" smtClean="0">
                <a:latin typeface="Century Gothic" panose="020B0502020202020204" pitchFamily="34" charset="0"/>
              </a:rPr>
              <a:t>doniz.kovesdy@</a:t>
            </a:r>
            <a:r>
              <a:rPr lang="hu-HU" dirty="0" err="1" smtClean="0">
                <a:latin typeface="Century Gothic" panose="020B0502020202020204" pitchFamily="34" charset="0"/>
              </a:rPr>
              <a:t>tpf.hu</a:t>
            </a:r>
            <a:r>
              <a:rPr lang="hu-HU" dirty="0" smtClean="0">
                <a:latin typeface="Century Gothic" panose="020B0502020202020204" pitchFamily="34" charset="0"/>
              </a:rPr>
              <a:t> – 1/237-1300/130</a:t>
            </a:r>
            <a:endParaRPr lang="hu-H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Century Gothic" panose="020B0502020202020204" pitchFamily="34" charset="0"/>
              </a:rPr>
              <a:t>Pályázat benyújtása</a:t>
            </a:r>
            <a:endParaRPr lang="hu-HU" dirty="0">
              <a:latin typeface="Century Gothic" panose="020B0502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Century Gothic" panose="020B0502020202020204" pitchFamily="34" charset="0"/>
              </a:rPr>
              <a:t>Aláírt </a:t>
            </a:r>
            <a:r>
              <a:rPr lang="hu-HU" dirty="0">
                <a:latin typeface="Century Gothic" panose="020B0502020202020204" pitchFamily="34" charset="0"/>
              </a:rPr>
              <a:t>nyilatkozatot kell csatolni </a:t>
            </a:r>
            <a:endParaRPr lang="hu-HU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hu-H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Century Gothic" panose="020B0502020202020204" pitchFamily="34" charset="0"/>
              </a:rPr>
              <a:t>Kizárólag online</a:t>
            </a:r>
          </a:p>
          <a:p>
            <a:pPr marL="0" indent="0">
              <a:buNone/>
            </a:pPr>
            <a:endParaRPr lang="hu-H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Century Gothic" panose="020B0502020202020204" pitchFamily="34" charset="0"/>
              </a:rPr>
              <a:t>Csak a koordinátor intézmény</a:t>
            </a:r>
          </a:p>
          <a:p>
            <a:pPr marL="0" indent="0">
              <a:buNone/>
            </a:pPr>
            <a:endParaRPr lang="hu-HU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hu-H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hu-H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entury Gothic" panose="020B0502020202020204" pitchFamily="34" charset="0"/>
              </a:rPr>
              <a:t>Pályázat benyújtása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A20000"/>
                </a:solidFill>
                <a:latin typeface="Century Gothic" panose="020B0502020202020204" pitchFamily="34" charset="0"/>
              </a:rPr>
              <a:t>2018. március 21. déli 12:00 (budapesti idő szerint)</a:t>
            </a:r>
          </a:p>
          <a:p>
            <a:pPr marL="0" indent="0">
              <a:buNone/>
            </a:pPr>
            <a:endParaRPr lang="hu-HU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Century Gothic" panose="020B0502020202020204" pitchFamily="34" charset="0"/>
              </a:rPr>
              <a:t>Ne az utolsó pillanatban, hogy legyen idő:</a:t>
            </a:r>
            <a:endParaRPr lang="hu-HU" dirty="0">
              <a:latin typeface="Century Gothic" panose="020B0502020202020204" pitchFamily="34" charset="0"/>
            </a:endParaRPr>
          </a:p>
          <a:p>
            <a:pPr lvl="1"/>
            <a:r>
              <a:rPr lang="hu-HU" dirty="0" smtClean="0">
                <a:latin typeface="Century Gothic" panose="020B0502020202020204" pitchFamily="34" charset="0"/>
              </a:rPr>
              <a:t>Partnereknek elolvasni,</a:t>
            </a:r>
          </a:p>
          <a:p>
            <a:pPr lvl="1"/>
            <a:r>
              <a:rPr lang="hu-HU" dirty="0" smtClean="0">
                <a:latin typeface="Century Gothic" panose="020B0502020202020204" pitchFamily="34" charset="0"/>
              </a:rPr>
              <a:t>Aláíratni,</a:t>
            </a:r>
          </a:p>
          <a:p>
            <a:pPr lvl="1"/>
            <a:r>
              <a:rPr lang="hu-HU" dirty="0" smtClean="0">
                <a:latin typeface="Century Gothic" panose="020B0502020202020204" pitchFamily="34" charset="0"/>
              </a:rPr>
              <a:t>Technikai problémát megoldani.</a:t>
            </a:r>
            <a:endParaRPr lang="hu-H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>
                <a:latin typeface="Century Gothic" panose="020B0502020202020204" pitchFamily="34" charset="0"/>
              </a:rPr>
              <a:t>Kérdések</a:t>
            </a:r>
            <a:endParaRPr lang="hu-HU" sz="60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raised hands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1772816"/>
            <a:ext cx="3838575" cy="3838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21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908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7200" dirty="0" smtClean="0">
                <a:latin typeface="Century Gothic" panose="020B0502020202020204" pitchFamily="34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1289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>
                <a:latin typeface="Century Gothic" panose="020B0502020202020204" pitchFamily="34" charset="0"/>
              </a:rPr>
              <a:t>Támogató Közalapítvány</a:t>
            </a:r>
            <a:endParaRPr lang="hu-HU" sz="48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908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5400" dirty="0" err="1" smtClean="0">
                <a:latin typeface="Century Gothic" panose="020B0502020202020204" pitchFamily="34" charset="0"/>
                <a:hlinkClick r:id="rId4"/>
              </a:rPr>
              <a:t>www.tka.hu</a:t>
            </a:r>
            <a:endParaRPr lang="hu-HU" sz="5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hu-HU" sz="5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hu-HU" sz="5400" dirty="0" smtClean="0">
                <a:latin typeface="Century Gothic" panose="020B0502020202020204" pitchFamily="34" charset="0"/>
                <a:hlinkClick r:id="rId5"/>
              </a:rPr>
              <a:t>Pályázati dokumentumok oldal</a:t>
            </a:r>
            <a:endParaRPr lang="hu-HU" sz="5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altLang="hu-HU" dirty="0">
                <a:latin typeface="Century Gothic" panose="020B0502020202020204" pitchFamily="34" charset="0"/>
              </a:rPr>
              <a:t>Támogató Közalapítvány</a:t>
            </a:r>
            <a:endParaRPr lang="hu-HU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908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7355160" cy="4525963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hu-HU" altLang="hu-HU" sz="5900" dirty="0">
                <a:latin typeface="Century Gothic" panose="020B0502020202020204" pitchFamily="34" charset="0"/>
              </a:rPr>
              <a:t>Kiss Tímea (</a:t>
            </a:r>
            <a:r>
              <a:rPr lang="hu-HU" altLang="hu-HU" sz="5900" dirty="0" err="1" smtClean="0">
                <a:latin typeface="Century Gothic" panose="020B0502020202020204" pitchFamily="34" charset="0"/>
                <a:hlinkClick r:id="rId3"/>
              </a:rPr>
              <a:t>timea.kiss</a:t>
            </a:r>
            <a:r>
              <a:rPr lang="hu-HU" altLang="hu-HU" sz="5900" dirty="0" smtClean="0">
                <a:latin typeface="Century Gothic" panose="020B0502020202020204" pitchFamily="34" charset="0"/>
                <a:hlinkClick r:id="rId3"/>
              </a:rPr>
              <a:t>@</a:t>
            </a:r>
            <a:r>
              <a:rPr lang="hu-HU" altLang="hu-HU" sz="5900" dirty="0" err="1" smtClean="0">
                <a:latin typeface="Century Gothic" panose="020B0502020202020204" pitchFamily="34" charset="0"/>
                <a:hlinkClick r:id="rId3"/>
              </a:rPr>
              <a:t>tpf.hu</a:t>
            </a:r>
            <a:r>
              <a:rPr lang="hu-HU" altLang="hu-HU" sz="5900" dirty="0" smtClean="0">
                <a:latin typeface="Century Gothic" panose="020B0502020202020204" pitchFamily="34" charset="0"/>
              </a:rPr>
              <a:t>)</a:t>
            </a:r>
            <a:endParaRPr lang="hu-HU" altLang="hu-HU" sz="5900" dirty="0">
              <a:latin typeface="Century Gothic" panose="020B0502020202020204" pitchFamily="34" charset="0"/>
            </a:endParaRPr>
          </a:p>
          <a:p>
            <a:pPr algn="r">
              <a:defRPr/>
            </a:pPr>
            <a:r>
              <a:rPr lang="hu-HU" altLang="hu-HU" sz="5900" i="1" dirty="0" err="1" smtClean="0">
                <a:latin typeface="Century Gothic" panose="020B0502020202020204" pitchFamily="34" charset="0"/>
              </a:rPr>
              <a:t>Vercseg</a:t>
            </a:r>
            <a:r>
              <a:rPr lang="hu-HU" altLang="hu-HU" sz="5900" i="1" dirty="0" smtClean="0">
                <a:latin typeface="Century Gothic" panose="020B0502020202020204" pitchFamily="34" charset="0"/>
              </a:rPr>
              <a:t> </a:t>
            </a:r>
            <a:r>
              <a:rPr lang="hu-HU" altLang="hu-HU" sz="5900" i="1" dirty="0">
                <a:latin typeface="Century Gothic" panose="020B0502020202020204" pitchFamily="34" charset="0"/>
              </a:rPr>
              <a:t>Zsuzsanna (</a:t>
            </a:r>
            <a:r>
              <a:rPr lang="hu-HU" altLang="hu-HU" sz="5900" i="1" dirty="0" err="1">
                <a:latin typeface="Century Gothic" panose="020B0502020202020204" pitchFamily="34" charset="0"/>
                <a:hlinkClick r:id="rId4"/>
              </a:rPr>
              <a:t>zsuzsanna.vercseg</a:t>
            </a:r>
            <a:r>
              <a:rPr lang="hu-HU" altLang="hu-HU" sz="5900" i="1" dirty="0">
                <a:latin typeface="Century Gothic" panose="020B0502020202020204" pitchFamily="34" charset="0"/>
                <a:hlinkClick r:id="rId4"/>
              </a:rPr>
              <a:t>@</a:t>
            </a:r>
            <a:r>
              <a:rPr lang="hu-HU" altLang="hu-HU" sz="5900" i="1" dirty="0" err="1">
                <a:latin typeface="Century Gothic" panose="020B0502020202020204" pitchFamily="34" charset="0"/>
                <a:hlinkClick r:id="rId4"/>
              </a:rPr>
              <a:t>tpf.hu</a:t>
            </a:r>
            <a:r>
              <a:rPr lang="hu-HU" altLang="hu-HU" sz="5900" i="1" dirty="0" smtClean="0">
                <a:latin typeface="Century Gothic" panose="020B0502020202020204" pitchFamily="34" charset="0"/>
              </a:rPr>
              <a:t>)</a:t>
            </a:r>
          </a:p>
          <a:p>
            <a:pPr marL="0" indent="0" algn="r">
              <a:buNone/>
              <a:defRPr/>
            </a:pPr>
            <a:endParaRPr lang="hu-HU" altLang="hu-HU" sz="5900" i="1" dirty="0" smtClean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hu-HU" altLang="hu-HU" sz="5900" dirty="0" smtClean="0">
                <a:latin typeface="Century Gothic" panose="020B0502020202020204" pitchFamily="34" charset="0"/>
              </a:rPr>
              <a:t>Kovács Eszter (</a:t>
            </a:r>
            <a:r>
              <a:rPr lang="hu-HU" altLang="hu-HU" sz="5900" dirty="0" err="1" smtClean="0">
                <a:latin typeface="Century Gothic" panose="020B0502020202020204" pitchFamily="34" charset="0"/>
                <a:hlinkClick r:id="rId5"/>
              </a:rPr>
              <a:t>eszter.kovacs</a:t>
            </a:r>
            <a:r>
              <a:rPr lang="hu-HU" altLang="hu-HU" sz="5900" dirty="0" smtClean="0">
                <a:latin typeface="Century Gothic" panose="020B0502020202020204" pitchFamily="34" charset="0"/>
                <a:hlinkClick r:id="rId5"/>
              </a:rPr>
              <a:t>@</a:t>
            </a:r>
            <a:r>
              <a:rPr lang="hu-HU" altLang="hu-HU" sz="5900" dirty="0" err="1" smtClean="0">
                <a:latin typeface="Century Gothic" panose="020B0502020202020204" pitchFamily="34" charset="0"/>
                <a:hlinkClick r:id="rId5"/>
              </a:rPr>
              <a:t>tpf.hu</a:t>
            </a:r>
            <a:r>
              <a:rPr lang="hu-HU" altLang="hu-HU" sz="5900" dirty="0">
                <a:latin typeface="Century Gothic" panose="020B0502020202020204" pitchFamily="34" charset="0"/>
              </a:rPr>
              <a:t>)</a:t>
            </a:r>
            <a:r>
              <a:rPr lang="hu-HU" altLang="hu-HU" sz="5900" dirty="0" smtClean="0">
                <a:latin typeface="Century Gothic" panose="020B0502020202020204" pitchFamily="34" charset="0"/>
              </a:rPr>
              <a:t> </a:t>
            </a:r>
            <a:endParaRPr lang="hu-HU" altLang="hu-HU" sz="5900" dirty="0">
              <a:latin typeface="Century Gothic" panose="020B0502020202020204" pitchFamily="34" charset="0"/>
            </a:endParaRPr>
          </a:p>
          <a:p>
            <a:pPr algn="r">
              <a:defRPr/>
            </a:pPr>
            <a:r>
              <a:rPr lang="hu-HU" altLang="hu-HU" sz="5900" i="1" dirty="0">
                <a:latin typeface="Century Gothic" panose="020B0502020202020204" pitchFamily="34" charset="0"/>
              </a:rPr>
              <a:t>Balogh Tamás (</a:t>
            </a:r>
            <a:r>
              <a:rPr lang="hu-HU" altLang="hu-HU" sz="5900" i="1" dirty="0" err="1">
                <a:latin typeface="Century Gothic" panose="020B0502020202020204" pitchFamily="34" charset="0"/>
                <a:hlinkClick r:id="rId6"/>
              </a:rPr>
              <a:t>tamas.balogh</a:t>
            </a:r>
            <a:r>
              <a:rPr lang="hu-HU" altLang="hu-HU" sz="5900" i="1" dirty="0">
                <a:latin typeface="Century Gothic" panose="020B0502020202020204" pitchFamily="34" charset="0"/>
                <a:hlinkClick r:id="rId6"/>
              </a:rPr>
              <a:t>@</a:t>
            </a:r>
            <a:r>
              <a:rPr lang="hu-HU" altLang="hu-HU" sz="5900" i="1" dirty="0" err="1">
                <a:latin typeface="Century Gothic" panose="020B0502020202020204" pitchFamily="34" charset="0"/>
                <a:hlinkClick r:id="rId6"/>
              </a:rPr>
              <a:t>tpf.hu</a:t>
            </a:r>
            <a:r>
              <a:rPr lang="hu-HU" altLang="hu-HU" sz="5900" dirty="0" smtClean="0">
                <a:latin typeface="Century Gothic" panose="020B0502020202020204" pitchFamily="34" charset="0"/>
              </a:rPr>
              <a:t>) </a:t>
            </a:r>
            <a:endParaRPr lang="hu-HU" altLang="hu-HU" sz="5900" dirty="0">
              <a:latin typeface="Century Gothic" panose="020B0502020202020204" pitchFamily="34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hu-HU" altLang="hu-HU" sz="590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hu-HU" altLang="hu-HU" sz="5900" dirty="0">
                <a:latin typeface="Century Gothic" panose="020B0502020202020204" pitchFamily="34" charset="0"/>
              </a:rPr>
              <a:t>Pénzügyek: Laczó Éva(</a:t>
            </a:r>
            <a:r>
              <a:rPr lang="hu-HU" altLang="hu-HU" sz="5900" dirty="0" err="1">
                <a:latin typeface="Century Gothic" panose="020B0502020202020204" pitchFamily="34" charset="0"/>
                <a:hlinkClick r:id="rId7"/>
              </a:rPr>
              <a:t>eva.laczo</a:t>
            </a:r>
            <a:r>
              <a:rPr lang="hu-HU" altLang="hu-HU" sz="5900" dirty="0">
                <a:latin typeface="Century Gothic" panose="020B0502020202020204" pitchFamily="34" charset="0"/>
                <a:hlinkClick r:id="rId7"/>
              </a:rPr>
              <a:t>@</a:t>
            </a:r>
            <a:r>
              <a:rPr lang="hu-HU" altLang="hu-HU" sz="5900" dirty="0" err="1">
                <a:latin typeface="Century Gothic" panose="020B0502020202020204" pitchFamily="34" charset="0"/>
                <a:hlinkClick r:id="rId7"/>
              </a:rPr>
              <a:t>tpf.hu</a:t>
            </a:r>
            <a:r>
              <a:rPr lang="hu-HU" altLang="hu-HU" sz="5900" dirty="0">
                <a:latin typeface="Century Gothic" panose="020B0502020202020204" pitchFamily="34" charset="0"/>
              </a:rPr>
              <a:t>) 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hu-HU" altLang="hu-HU" sz="5900" dirty="0">
              <a:latin typeface="Century Gothic" panose="020B0502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hu-HU" altLang="hu-HU" sz="5900" dirty="0">
                <a:latin typeface="Century Gothic" panose="020B0502020202020204" pitchFamily="34" charset="0"/>
              </a:rPr>
              <a:t>Tel.:1/237-1300</a:t>
            </a:r>
          </a:p>
          <a:p>
            <a:pPr marL="0" indent="0" algn="ctr">
              <a:buNone/>
            </a:pPr>
            <a:endParaRPr lang="hu-HU" sz="6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ím 1"/>
          <p:cNvSpPr txBox="1">
            <a:spLocks/>
          </p:cNvSpPr>
          <p:nvPr/>
        </p:nvSpPr>
        <p:spPr>
          <a:xfrm>
            <a:off x="109828" y="3707490"/>
            <a:ext cx="1728192" cy="840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1600" b="1" dirty="0">
              <a:latin typeface="Century Gothic" panose="020B0502020202020204" pitchFamily="34" charset="0"/>
            </a:endParaRPr>
          </a:p>
        </p:txBody>
      </p:sp>
      <p:sp>
        <p:nvSpPr>
          <p:cNvPr id="30" name="Cím 1"/>
          <p:cNvSpPr txBox="1">
            <a:spLocks/>
          </p:cNvSpPr>
          <p:nvPr/>
        </p:nvSpPr>
        <p:spPr>
          <a:xfrm>
            <a:off x="1909076" y="3588453"/>
            <a:ext cx="1728192" cy="840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1600" b="1" dirty="0">
              <a:latin typeface="Century Gothic" panose="020B0502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8" y="-43355"/>
            <a:ext cx="9176887" cy="69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0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683568" y="6056305"/>
            <a:ext cx="8157592" cy="807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800" dirty="0" smtClean="0">
                <a:latin typeface="Century Gothic" panose="020B0502020202020204" pitchFamily="34" charset="0"/>
              </a:rPr>
              <a:t>Melyiket válasszuk?</a:t>
            </a:r>
            <a:endParaRPr lang="hu-HU" sz="4800" dirty="0">
              <a:latin typeface="Century Gothic" panose="020B0502020202020204" pitchFamily="34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83835"/>
            <a:ext cx="3513304" cy="4417828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0"/>
            <a:ext cx="3456383" cy="1229387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700577" y="1236164"/>
            <a:ext cx="347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Köznevelési stratégiai partnerségek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932040" y="1258027"/>
            <a:ext cx="291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Iskolai-, óvodai partnerségek </a:t>
            </a:r>
            <a:endParaRPr lang="hu-HU" dirty="0"/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77705"/>
            <a:ext cx="3422472" cy="442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hu-HU" dirty="0" smtClean="0">
                <a:latin typeface="Century Gothic" panose="020B0502020202020204" pitchFamily="34" charset="0"/>
              </a:rPr>
              <a:t>Miért jó?</a:t>
            </a:r>
            <a:endParaRPr lang="hu-HU" dirty="0">
              <a:latin typeface="Century Gothic" panose="020B0502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i="1" dirty="0">
                <a:latin typeface="Century Gothic" panose="020B0502020202020204" pitchFamily="34" charset="0"/>
              </a:rPr>
              <a:t>Kapcsolatépítés - hosszabb távon </a:t>
            </a:r>
            <a:r>
              <a:rPr lang="hu-HU" i="1" dirty="0" smtClean="0">
                <a:latin typeface="Century Gothic" panose="020B0502020202020204" pitchFamily="34" charset="0"/>
              </a:rPr>
              <a:t>is</a:t>
            </a:r>
          </a:p>
          <a:p>
            <a:pPr marL="0" indent="0">
              <a:buNone/>
            </a:pPr>
            <a:r>
              <a:rPr lang="hu-HU" dirty="0" smtClean="0">
                <a:latin typeface="Century Gothic" panose="020B0502020202020204" pitchFamily="34" charset="0"/>
              </a:rPr>
              <a:t>		</a:t>
            </a:r>
          </a:p>
          <a:p>
            <a:pPr marL="0" indent="0">
              <a:buNone/>
            </a:pPr>
            <a:r>
              <a:rPr lang="hu-HU" dirty="0">
                <a:latin typeface="Century Gothic" panose="020B0502020202020204" pitchFamily="34" charset="0"/>
              </a:rPr>
              <a:t>	</a:t>
            </a:r>
            <a:r>
              <a:rPr lang="hu-HU" dirty="0" smtClean="0">
                <a:latin typeface="Century Gothic" panose="020B0502020202020204" pitchFamily="34" charset="0"/>
              </a:rPr>
              <a:t>	Tapasztalatcsere </a:t>
            </a:r>
            <a:r>
              <a:rPr lang="hu-HU" dirty="0">
                <a:latin typeface="Century Gothic" panose="020B0502020202020204" pitchFamily="34" charset="0"/>
              </a:rPr>
              <a:t>- rengeteget </a:t>
            </a:r>
            <a:r>
              <a:rPr lang="hu-HU" dirty="0" smtClean="0">
                <a:latin typeface="Century Gothic" panose="020B0502020202020204" pitchFamily="34" charset="0"/>
              </a:rPr>
              <a:t>			tanulhatnak </a:t>
            </a:r>
            <a:r>
              <a:rPr lang="hu-HU" dirty="0">
                <a:latin typeface="Century Gothic" panose="020B0502020202020204" pitchFamily="34" charset="0"/>
              </a:rPr>
              <a:t>egymástól </a:t>
            </a:r>
          </a:p>
          <a:p>
            <a:pPr marL="0" indent="0">
              <a:buNone/>
            </a:pPr>
            <a:endParaRPr lang="hu-HU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i="1" dirty="0" smtClean="0">
                <a:latin typeface="Century Gothic" panose="020B0502020202020204" pitchFamily="34" charset="0"/>
              </a:rPr>
              <a:t>Remek </a:t>
            </a:r>
            <a:r>
              <a:rPr lang="hu-HU" i="1" dirty="0">
                <a:latin typeface="Century Gothic" panose="020B0502020202020204" pitchFamily="34" charset="0"/>
              </a:rPr>
              <a:t>lehetőség választ, megoldást  találni kihívásokra, </a:t>
            </a:r>
            <a:r>
              <a:rPr lang="hu-HU" i="1" dirty="0" smtClean="0">
                <a:latin typeface="Century Gothic" panose="020B0502020202020204" pitchFamily="34" charset="0"/>
              </a:rPr>
              <a:t>problémákra, szakmai </a:t>
            </a:r>
            <a:r>
              <a:rPr lang="hu-HU" i="1" dirty="0">
                <a:latin typeface="Century Gothic" panose="020B0502020202020204" pitchFamily="34" charset="0"/>
              </a:rPr>
              <a:t>kérdésekre</a:t>
            </a:r>
          </a:p>
        </p:txBody>
      </p:sp>
    </p:spTree>
    <p:extLst>
      <p:ext uri="{BB962C8B-B14F-4D97-AF65-F5344CB8AC3E}">
        <p14:creationId xmlns:p14="http://schemas.microsoft.com/office/powerpoint/2010/main" val="30937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hu-HU" dirty="0" smtClean="0">
                <a:latin typeface="Century Gothic" panose="020B0502020202020204" pitchFamily="34" charset="0"/>
              </a:rPr>
              <a:t>Miért jó?</a:t>
            </a:r>
            <a:endParaRPr lang="hu-HU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908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i="1" dirty="0">
                <a:latin typeface="Century Gothic" panose="020B0502020202020204" pitchFamily="34" charset="0"/>
              </a:rPr>
              <a:t>Készségek, kompetenciák fejlesztése, </a:t>
            </a:r>
            <a:r>
              <a:rPr lang="hu-HU" sz="2800" i="1" dirty="0" smtClean="0">
                <a:latin typeface="Century Gothic" panose="020B0502020202020204" pitchFamily="34" charset="0"/>
              </a:rPr>
              <a:t>tudásbővülés</a:t>
            </a:r>
          </a:p>
          <a:p>
            <a:pPr marL="0" indent="0">
              <a:buNone/>
            </a:pPr>
            <a:r>
              <a:rPr lang="hu-HU" sz="2800" dirty="0">
                <a:latin typeface="Century Gothic" panose="020B0502020202020204" pitchFamily="34" charset="0"/>
              </a:rPr>
              <a:t>	</a:t>
            </a:r>
            <a:r>
              <a:rPr lang="hu-HU" sz="2800" dirty="0" smtClean="0">
                <a:latin typeface="Century Gothic" panose="020B0502020202020204" pitchFamily="34" charset="0"/>
              </a:rPr>
              <a:t>	</a:t>
            </a:r>
          </a:p>
          <a:p>
            <a:pPr marL="0" indent="0">
              <a:buNone/>
            </a:pPr>
            <a:r>
              <a:rPr lang="hu-HU" sz="2800" dirty="0">
                <a:latin typeface="Century Gothic" panose="020B0502020202020204" pitchFamily="34" charset="0"/>
              </a:rPr>
              <a:t>	</a:t>
            </a:r>
            <a:r>
              <a:rPr lang="hu-HU" sz="2800" dirty="0" smtClean="0">
                <a:latin typeface="Century Gothic" panose="020B0502020202020204" pitchFamily="34" charset="0"/>
              </a:rPr>
              <a:t>		Lehetőség</a:t>
            </a:r>
            <a:r>
              <a:rPr lang="hu-HU" sz="2800" dirty="0">
                <a:latin typeface="Century Gothic" panose="020B0502020202020204" pitchFamily="34" charset="0"/>
              </a:rPr>
              <a:t>, hogy személyesen </a:t>
            </a:r>
            <a:r>
              <a:rPr lang="hu-HU" sz="2800" dirty="0" smtClean="0">
                <a:latin typeface="Century Gothic" panose="020B0502020202020204" pitchFamily="34" charset="0"/>
              </a:rPr>
              <a:t>			dolgozzanak </a:t>
            </a:r>
            <a:r>
              <a:rPr lang="hu-HU" sz="2800" dirty="0">
                <a:latin typeface="Century Gothic" panose="020B0502020202020204" pitchFamily="34" charset="0"/>
              </a:rPr>
              <a:t>együtt a projekt </a:t>
            </a:r>
            <a:r>
              <a:rPr lang="hu-HU" sz="2800" dirty="0" smtClean="0">
                <a:latin typeface="Century Gothic" panose="020B0502020202020204" pitchFamily="34" charset="0"/>
              </a:rPr>
              <a:t>				megvalósításán</a:t>
            </a:r>
          </a:p>
          <a:p>
            <a:pPr marL="0" indent="0">
              <a:buNone/>
            </a:pPr>
            <a:endParaRPr lang="hu-HU" sz="2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u-HU" sz="2800" i="1" dirty="0" smtClean="0">
                <a:latin typeface="Century Gothic" panose="020B0502020202020204" pitchFamily="34" charset="0"/>
              </a:rPr>
              <a:t>Egymás </a:t>
            </a:r>
            <a:r>
              <a:rPr lang="hu-HU" sz="2800" i="1" dirty="0">
                <a:latin typeface="Century Gothic" panose="020B0502020202020204" pitchFamily="34" charset="0"/>
              </a:rPr>
              <a:t>megismerése: minden partnerség lehetőséget ad erre</a:t>
            </a:r>
          </a:p>
        </p:txBody>
      </p:sp>
    </p:spTree>
    <p:extLst>
      <p:ext uri="{BB962C8B-B14F-4D97-AF65-F5344CB8AC3E}">
        <p14:creationId xmlns:p14="http://schemas.microsoft.com/office/powerpoint/2010/main" val="38334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85"/>
            <a:ext cx="7920880" cy="6863163"/>
          </a:xfrm>
        </p:spPr>
      </p:pic>
    </p:spTree>
    <p:extLst>
      <p:ext uri="{BB962C8B-B14F-4D97-AF65-F5344CB8AC3E}">
        <p14:creationId xmlns:p14="http://schemas.microsoft.com/office/powerpoint/2010/main" val="29705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mult_4_ev_a_S2S_ban_B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elmult_4_ev_a_S2S_ban_BP</Template>
  <TotalTime>283</TotalTime>
  <Words>1730</Words>
  <Application>Microsoft Office PowerPoint</Application>
  <PresentationFormat>Diavetítés a képernyőre (4:3 oldalarány)</PresentationFormat>
  <Paragraphs>325</Paragraphs>
  <Slides>45</Slides>
  <Notes>19</Notes>
  <HiddenSlides>0</HiddenSlides>
  <MMClips>0</MMClips>
  <ScaleCrop>false</ScaleCrop>
  <HeadingPairs>
    <vt:vector size="4" baseType="variant">
      <vt:variant>
        <vt:lpstr>Téma</vt:lpstr>
      </vt:variant>
      <vt:variant>
        <vt:i4>12</vt:i4>
      </vt:variant>
      <vt:variant>
        <vt:lpstr>Diacímek</vt:lpstr>
      </vt:variant>
      <vt:variant>
        <vt:i4>45</vt:i4>
      </vt:variant>
    </vt:vector>
  </HeadingPairs>
  <TitlesOfParts>
    <vt:vector size="57" baseType="lpstr">
      <vt:lpstr>elmult_4_ev_a_S2S_ban_BP</vt:lpstr>
      <vt:lpstr>default</vt:lpstr>
      <vt:lpstr>1_default</vt:lpstr>
      <vt:lpstr>2_default</vt:lpstr>
      <vt:lpstr>3_default</vt:lpstr>
      <vt:lpstr>4_default</vt:lpstr>
      <vt:lpstr>5_default</vt:lpstr>
      <vt:lpstr>6_default</vt:lpstr>
      <vt:lpstr>7_default</vt:lpstr>
      <vt:lpstr>8_default</vt:lpstr>
      <vt:lpstr>9_default</vt:lpstr>
      <vt:lpstr>10_default</vt:lpstr>
      <vt:lpstr>Pályázatíró szeminárium</vt:lpstr>
      <vt:lpstr>Köznevelési intézmények munkatársainak mobilitása (KA1)</vt:lpstr>
      <vt:lpstr>PowerPoint bemutató</vt:lpstr>
      <vt:lpstr>Köznevelési intézmények munkatársainak mobilitása (KA1)</vt:lpstr>
      <vt:lpstr>PowerPoint bemutató</vt:lpstr>
      <vt:lpstr>PowerPoint bemutató</vt:lpstr>
      <vt:lpstr>Miért jó?</vt:lpstr>
      <vt:lpstr>Miért jó?</vt:lpstr>
      <vt:lpstr>PowerPoint bemutató</vt:lpstr>
      <vt:lpstr>Az eddigi 4 év…</vt:lpstr>
      <vt:lpstr>Csabrendeki Általános Iskola</vt:lpstr>
      <vt:lpstr>Kardos István Általános Iskola, Szigetszentmiklós</vt:lpstr>
      <vt:lpstr>Szabad Waldorf Általános Iskola és Gimnázium, Szeged</vt:lpstr>
      <vt:lpstr>PowerPoint bemutató</vt:lpstr>
      <vt:lpstr>Projekt téma</vt:lpstr>
      <vt:lpstr>Partnerség összetétele</vt:lpstr>
      <vt:lpstr>Partnerség összetétele</vt:lpstr>
      <vt:lpstr>Partnerség összetétele</vt:lpstr>
      <vt:lpstr>Partnerkeresés</vt:lpstr>
      <vt:lpstr>Időtartam</vt:lpstr>
      <vt:lpstr>Tevékenységek</vt:lpstr>
      <vt:lpstr>Pénzügyi alapelvek</vt:lpstr>
      <vt:lpstr>Költségek támogathatósága</vt:lpstr>
      <vt:lpstr>Támogatás típusok</vt:lpstr>
      <vt:lpstr>Támogatás típusok</vt:lpstr>
      <vt:lpstr>Pályázati űrlap</vt:lpstr>
      <vt:lpstr>Az új pályázati felületről</vt:lpstr>
      <vt:lpstr>Pályázati űrlapról</vt:lpstr>
      <vt:lpstr> Támogatott költségkategóriák  Projektmenedzsment és megvalósítás</vt:lpstr>
      <vt:lpstr>Mobilitások a projektekben</vt:lpstr>
      <vt:lpstr>PowerPoint bemutató</vt:lpstr>
      <vt:lpstr>Rövid távú mobilitások (3-60 nap)</vt:lpstr>
      <vt:lpstr>Hosszú távú mobilitások (2-12 hónap)</vt:lpstr>
      <vt:lpstr>Tanulási/oktatási/képzési tevékenységek (mobilitások) pénzügyi szabályai </vt:lpstr>
      <vt:lpstr>Speciális igényű résztvevők részvételével összefüggő többletköltségek</vt:lpstr>
      <vt:lpstr>Rendkívüli költségek 1.</vt:lpstr>
      <vt:lpstr>Rendkívüli költségek 2.</vt:lpstr>
      <vt:lpstr>Tippek a pénzügyi tervezéshez</vt:lpstr>
      <vt:lpstr>Nem elszámolható költségek*</vt:lpstr>
      <vt:lpstr>Pályázat benyújtása</vt:lpstr>
      <vt:lpstr>Pályázat benyújtása</vt:lpstr>
      <vt:lpstr>Kérdések</vt:lpstr>
      <vt:lpstr>PowerPoint bemutató</vt:lpstr>
      <vt:lpstr>Támogató Közalapítvány</vt:lpstr>
      <vt:lpstr>Támogató Közalapítvány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Pályázatíró szeminárium</dc:title>
  <dc:creator>Balogh Tamás</dc:creator>
  <cp:lastModifiedBy>Vercseg Zsuzsanna</cp:lastModifiedBy>
  <cp:revision>73</cp:revision>
  <dcterms:created xsi:type="dcterms:W3CDTF">2018-01-17T07:39:32Z</dcterms:created>
  <dcterms:modified xsi:type="dcterms:W3CDTF">2018-01-22T14:58:11Z</dcterms:modified>
</cp:coreProperties>
</file>