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3" r:id="rId3"/>
    <p:sldId id="268" r:id="rId4"/>
    <p:sldId id="259" r:id="rId5"/>
    <p:sldId id="261" r:id="rId6"/>
    <p:sldId id="272" r:id="rId7"/>
    <p:sldId id="344" r:id="rId8"/>
    <p:sldId id="343" r:id="rId9"/>
    <p:sldId id="342" r:id="rId10"/>
    <p:sldId id="263" r:id="rId11"/>
    <p:sldId id="260" r:id="rId12"/>
    <p:sldId id="275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óth Bianka" initials="TB" lastIdx="3" clrIdx="0">
    <p:extLst>
      <p:ext uri="{19B8F6BF-5375-455C-9EA6-DF929625EA0E}">
        <p15:presenceInfo xmlns:p15="http://schemas.microsoft.com/office/powerpoint/2012/main" userId="Tóth Bia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1A4894"/>
    <a:srgbClr val="ED4E32"/>
    <a:srgbClr val="0079C2"/>
    <a:srgbClr val="F6E100"/>
    <a:srgbClr val="165488"/>
    <a:srgbClr val="442C61"/>
    <a:srgbClr val="E1BCB3"/>
    <a:srgbClr val="9AC9D9"/>
    <a:srgbClr val="C9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9" autoAdjust="0"/>
  </p:normalViewPr>
  <p:slideViewPr>
    <p:cSldViewPr snapToGrid="0">
      <p:cViewPr varScale="1">
        <p:scale>
          <a:sx n="103" d="100"/>
          <a:sy n="103" d="100"/>
        </p:scale>
        <p:origin x="126" y="108"/>
      </p:cViewPr>
      <p:guideLst>
        <p:guide orient="horz" pos="2160"/>
        <p:guide pos="1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AF138-C269-4204-8932-B343D48C6250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78210-7CB1-4019-9674-80ED7356909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386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99C51-8AEE-402B-9C49-35816990745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A8927-339E-4AF3-B149-FE2B07752B9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417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Én betenném a koordinátorok elérhetőségének  a linkjét is!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8927-339E-4AF3-B149-FE2B07752B9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30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8927-339E-4AF3-B149-FE2B07752B9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22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50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16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837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805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99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05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08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902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59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86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534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2BD7-FB76-4249-B479-0513DF23407B}" type="datetimeFigureOut">
              <a:rPr lang="hu-HU" smtClean="0"/>
              <a:t>2022. 05. 16.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079E6-F084-4664-B7A6-5291095D06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788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selyegyenloseg.tpf.h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4894"/>
          </a:solidFill>
          <a:ln w="165100" cmpd="sng">
            <a:solidFill>
              <a:srgbClr val="ED4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9" y="2150298"/>
            <a:ext cx="9963121" cy="1817752"/>
          </a:xfrm>
          <a:prstGeom prst="rect">
            <a:avLst/>
          </a:prstGeom>
        </p:spPr>
      </p:pic>
      <p:grpSp>
        <p:nvGrpSpPr>
          <p:cNvPr id="28" name="Csoportba foglalás 27"/>
          <p:cNvGrpSpPr/>
          <p:nvPr/>
        </p:nvGrpSpPr>
        <p:grpSpPr>
          <a:xfrm>
            <a:off x="3391526" y="5607002"/>
            <a:ext cx="5408948" cy="931620"/>
            <a:chOff x="6138933" y="6171036"/>
            <a:chExt cx="2912368" cy="501617"/>
          </a:xfrm>
        </p:grpSpPr>
        <p:pic>
          <p:nvPicPr>
            <p:cNvPr id="29" name="Kép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933" y="6282190"/>
              <a:ext cx="465515" cy="279309"/>
            </a:xfrm>
            <a:prstGeom prst="rect">
              <a:avLst/>
            </a:prstGeom>
          </p:spPr>
        </p:pic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827" y="6305218"/>
              <a:ext cx="511474" cy="256281"/>
            </a:xfrm>
            <a:prstGeom prst="rect">
              <a:avLst/>
            </a:prstGeom>
          </p:spPr>
        </p:pic>
        <p:pic>
          <p:nvPicPr>
            <p:cNvPr id="31" name="Kép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301" y="6171036"/>
              <a:ext cx="1757000" cy="501617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7"/>
          <a:stretch/>
        </p:blipFill>
        <p:spPr>
          <a:xfrm rot="10800000">
            <a:off x="9793410" y="5279771"/>
            <a:ext cx="2230217" cy="15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83" y="1405201"/>
            <a:ext cx="3325805" cy="5452798"/>
          </a:xfrm>
          <a:prstGeom prst="rect">
            <a:avLst/>
          </a:prstGeom>
        </p:spPr>
      </p:pic>
      <p:sp>
        <p:nvSpPr>
          <p:cNvPr id="14" name="Lekerekített téglalap 13"/>
          <p:cNvSpPr/>
          <p:nvPr/>
        </p:nvSpPr>
        <p:spPr>
          <a:xfrm rot="16200000">
            <a:off x="2059633" y="2701835"/>
            <a:ext cx="1897261" cy="5619660"/>
          </a:xfrm>
          <a:prstGeom prst="roundRect">
            <a:avLst/>
          </a:prstGeom>
          <a:solidFill>
            <a:srgbClr val="ED4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 rot="16200000">
            <a:off x="1545813" y="194550"/>
            <a:ext cx="2924902" cy="5619660"/>
          </a:xfrm>
          <a:prstGeom prst="roundRect">
            <a:avLst/>
          </a:prstGeom>
          <a:solidFill>
            <a:srgbClr val="12B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1931528" y="270195"/>
            <a:ext cx="5612272" cy="133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800" spc="80" dirty="0">
                <a:solidFill>
                  <a:srgbClr val="0079C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NINCS MÁS HÁTRA, </a:t>
            </a:r>
            <a:r>
              <a:rPr lang="hu-HU" sz="3800" spc="80" dirty="0">
                <a:solidFill>
                  <a:srgbClr val="007FC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MINT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0" y="484950"/>
            <a:ext cx="3866830" cy="705496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1A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314901" y="4849945"/>
            <a:ext cx="5235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FONTOS!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pályázati feltételeket jelölhet ki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felsőoktatási intézmény!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61112" y="1762263"/>
            <a:ext cx="55569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KELL HOZZÁ?</a:t>
            </a:r>
          </a:p>
          <a:p>
            <a:pPr algn="ctr"/>
            <a:endParaRPr lang="hu-H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§"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aktív hallgatói jogviszony (kivéve  diploma utáni szakmai gyakorlat esetén)</a:t>
            </a:r>
          </a:p>
          <a:p>
            <a:endParaRPr lang="hu-H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41" y="3611798"/>
            <a:ext cx="1097561" cy="103960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785" y="5433163"/>
            <a:ext cx="1260136" cy="1263694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24F1E55E-765C-4313-AD1D-BC2C58239ED7}"/>
              </a:ext>
            </a:extLst>
          </p:cNvPr>
          <p:cNvSpPr txBox="1"/>
          <p:nvPr/>
        </p:nvSpPr>
        <p:spPr>
          <a:xfrm rot="20505607">
            <a:off x="6115577" y="1889836"/>
            <a:ext cx="237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cap="all" dirty="0">
                <a:solidFill>
                  <a:srgbClr val="ED4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</a:t>
            </a:r>
          </a:p>
          <a:p>
            <a:pPr algn="ctr"/>
            <a:r>
              <a:rPr lang="hu-HU" b="1" cap="all" dirty="0">
                <a:solidFill>
                  <a:srgbClr val="ED4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fejlődés</a:t>
            </a:r>
            <a:endParaRPr lang="hu-HU" sz="1400" b="1" cap="all" dirty="0">
              <a:solidFill>
                <a:srgbClr val="ED4E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C92B2DF-CA42-40E0-82BA-0ADBED07554B}"/>
              </a:ext>
            </a:extLst>
          </p:cNvPr>
          <p:cNvSpPr txBox="1"/>
          <p:nvPr/>
        </p:nvSpPr>
        <p:spPr>
          <a:xfrm rot="1598546">
            <a:off x="9581285" y="1967177"/>
            <a:ext cx="237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cap="all" dirty="0">
                <a:solidFill>
                  <a:srgbClr val="ED4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Életre szóló</a:t>
            </a:r>
          </a:p>
          <a:p>
            <a:pPr algn="ctr"/>
            <a:r>
              <a:rPr lang="hu-HU" b="1" cap="all" dirty="0">
                <a:solidFill>
                  <a:srgbClr val="ED4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élmények</a:t>
            </a:r>
            <a:endParaRPr lang="hu-HU" sz="1400" b="1" cap="all" dirty="0">
              <a:solidFill>
                <a:srgbClr val="ED4E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2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 rot="16200000">
            <a:off x="8380374" y="443685"/>
            <a:ext cx="439029" cy="3890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 rot="16200000">
            <a:off x="3019421" y="443685"/>
            <a:ext cx="439029" cy="3890978"/>
          </a:xfrm>
          <a:prstGeom prst="rect">
            <a:avLst/>
          </a:prstGeom>
          <a:solidFill>
            <a:srgbClr val="12B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317595" y="281625"/>
            <a:ext cx="10138090" cy="1338177"/>
            <a:chOff x="2841851" y="-123314"/>
            <a:chExt cx="10138090" cy="1338177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851" y="80011"/>
              <a:ext cx="3866830" cy="705496"/>
            </a:xfrm>
            <a:prstGeom prst="rect">
              <a:avLst/>
            </a:prstGeom>
          </p:spPr>
        </p:pic>
        <p:sp>
          <p:nvSpPr>
            <p:cNvPr id="15" name="Cím 1"/>
            <p:cNvSpPr txBox="1">
              <a:spLocks/>
            </p:cNvSpPr>
            <p:nvPr/>
          </p:nvSpPr>
          <p:spPr>
            <a:xfrm>
              <a:off x="6708681" y="-123314"/>
              <a:ext cx="6271260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4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INFORMÁCIÓK ELSŐ KÉZBŐL</a:t>
              </a:r>
            </a:p>
          </p:txBody>
        </p:sp>
      </p:grpSp>
      <p:sp>
        <p:nvSpPr>
          <p:cNvPr id="28" name="Szövegdoboz 27"/>
          <p:cNvSpPr txBox="1"/>
          <p:nvPr/>
        </p:nvSpPr>
        <p:spPr>
          <a:xfrm>
            <a:off x="7107090" y="2127565"/>
            <a:ext cx="310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spc="70" dirty="0">
                <a:solidFill>
                  <a:schemeClr val="bg1"/>
                </a:solidFill>
                <a:latin typeface="Arial Narrow" panose="020B0606020202030204" pitchFamily="34" charset="0"/>
              </a:rPr>
              <a:t>ONLINE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17747" r="17883" b="17549"/>
          <a:stretch/>
        </p:blipFill>
        <p:spPr>
          <a:xfrm>
            <a:off x="6628594" y="3870009"/>
            <a:ext cx="525671" cy="523043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7154265" y="3903962"/>
            <a:ext cx="5260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Erasmus.osztondij.hallgatoknak</a:t>
            </a:r>
            <a:endParaRPr lang="hu-HU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6628594" y="4694393"/>
            <a:ext cx="5341177" cy="570334"/>
            <a:chOff x="6406172" y="5249388"/>
            <a:chExt cx="5341177" cy="570334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6172" y="5249388"/>
              <a:ext cx="570334" cy="570334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6976506" y="5308163"/>
              <a:ext cx="477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1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hu-HU" sz="21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Erasmusplus_hu</a:t>
              </a:r>
              <a:endParaRPr lang="hu-HU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7154265" y="3082753"/>
            <a:ext cx="437271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erasmushallgatoknak.hu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628595" y="3048001"/>
            <a:ext cx="525670" cy="525670"/>
            <a:chOff x="5954345" y="3227948"/>
            <a:chExt cx="628731" cy="628731"/>
          </a:xfrm>
        </p:grpSpPr>
        <p:sp>
          <p:nvSpPr>
            <p:cNvPr id="2" name="Lekerekített téglalap 1"/>
            <p:cNvSpPr/>
            <p:nvPr/>
          </p:nvSpPr>
          <p:spPr>
            <a:xfrm>
              <a:off x="5954345" y="3227948"/>
              <a:ext cx="628731" cy="628731"/>
            </a:xfrm>
            <a:prstGeom prst="roundRect">
              <a:avLst/>
            </a:prstGeom>
            <a:solidFill>
              <a:srgbClr val="FFCB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847" y="3267989"/>
              <a:ext cx="548647" cy="548647"/>
            </a:xfrm>
            <a:prstGeom prst="rect">
              <a:avLst/>
            </a:prstGeom>
          </p:spPr>
        </p:pic>
      </p:grpSp>
      <p:sp>
        <p:nvSpPr>
          <p:cNvPr id="24" name="Tartalom helye 2"/>
          <p:cNvSpPr>
            <a:spLocks noGrp="1"/>
          </p:cNvSpPr>
          <p:nvPr>
            <p:ph sz="half" idx="1"/>
          </p:nvPr>
        </p:nvSpPr>
        <p:spPr>
          <a:xfrm>
            <a:off x="687588" y="1797917"/>
            <a:ext cx="5181600" cy="4351338"/>
          </a:xfrm>
        </p:spPr>
        <p:txBody>
          <a:bodyPr/>
          <a:lstStyle/>
          <a:p>
            <a:pPr marL="0" indent="0" algn="ctr">
              <a:lnSpc>
                <a:spcPct val="75000"/>
              </a:lnSpc>
              <a:buNone/>
            </a:pPr>
            <a:endParaRPr lang="hu-HU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75000"/>
              </a:lnSpc>
              <a:buNone/>
            </a:pPr>
            <a:r>
              <a:rPr lang="hu-HU" spc="70" dirty="0">
                <a:solidFill>
                  <a:schemeClr val="bg1"/>
                </a:solidFill>
                <a:latin typeface="Arial Narrow" panose="020B0606020202030204" pitchFamily="34" charset="0"/>
              </a:rPr>
              <a:t>SZEMÉLYESEN</a:t>
            </a:r>
          </a:p>
          <a:p>
            <a:pPr marL="0" indent="0" algn="ctr">
              <a:lnSpc>
                <a:spcPct val="75000"/>
              </a:lnSpc>
              <a:buNone/>
            </a:pPr>
            <a:endParaRPr lang="hu-HU" sz="30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75000"/>
              </a:lnSpc>
              <a:buNone/>
            </a:pPr>
            <a:endParaRPr lang="hu-HU" sz="30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ts val="3800"/>
              </a:lnSpc>
              <a:buNone/>
            </a:pPr>
            <a:r>
              <a:rPr lang="hu-HU" dirty="0">
                <a:solidFill>
                  <a:srgbClr val="0070C0"/>
                </a:solidFill>
                <a:latin typeface="Arial Narrow" panose="020B0606020202030204" pitchFamily="34" charset="0"/>
              </a:rPr>
              <a:t>Az </a:t>
            </a:r>
            <a:r>
              <a:rPr lang="hu-H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intézm</a:t>
            </a:r>
            <a:r>
              <a:rPr lang="hu-HU" sz="3600" b="1" dirty="0">
                <a:solidFill>
                  <a:srgbClr val="007FC7"/>
                </a:solidFill>
                <a:latin typeface="Arial Narrow" panose="020B0606020202030204" pitchFamily="34" charset="0"/>
              </a:rPr>
              <a:t>én</a:t>
            </a:r>
            <a:r>
              <a:rPr lang="hu-H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y nemzetközi irodájában.</a:t>
            </a:r>
          </a:p>
          <a:p>
            <a:pPr marL="0" indent="0" algn="ctr">
              <a:lnSpc>
                <a:spcPct val="75000"/>
              </a:lnSpc>
              <a:buNone/>
            </a:pPr>
            <a:endParaRPr lang="hu-HU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75000"/>
              </a:lnSpc>
              <a:buNone/>
            </a:pPr>
            <a:endParaRPr lang="hu-HU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75000"/>
              </a:lnSpc>
              <a:buNone/>
            </a:pPr>
            <a:endParaRPr lang="hu-HU" sz="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églalap 28"/>
          <p:cNvSpPr/>
          <p:nvPr/>
        </p:nvSpPr>
        <p:spPr>
          <a:xfrm rot="16200000">
            <a:off x="8635097" y="3867770"/>
            <a:ext cx="45719" cy="3890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 rot="16200000">
            <a:off x="3255529" y="3858107"/>
            <a:ext cx="45719" cy="3890978"/>
          </a:xfrm>
          <a:prstGeom prst="rect">
            <a:avLst/>
          </a:prstGeom>
          <a:solidFill>
            <a:srgbClr val="12B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054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gbolt, kültéri látható&#10;&#10;Automatikusan generált leírás">
            <a:extLst>
              <a:ext uri="{FF2B5EF4-FFF2-40B4-BE49-F238E27FC236}">
                <a16:creationId xmlns:a16="http://schemas.microsoft.com/office/drawing/2014/main" id="{DB054D1E-B203-4D84-A723-09E73BB55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5"/>
          <a:stretch/>
        </p:blipFill>
        <p:spPr>
          <a:xfrm>
            <a:off x="-55066" y="0"/>
            <a:ext cx="12163091" cy="6683102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F6E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 rot="16200000">
            <a:off x="5666219" y="338437"/>
            <a:ext cx="862675" cy="12027162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3882703" y="5920680"/>
            <a:ext cx="4426594" cy="762422"/>
            <a:chOff x="6138933" y="6171036"/>
            <a:chExt cx="2912368" cy="501617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933" y="6282190"/>
              <a:ext cx="465515" cy="279309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827" y="6305218"/>
              <a:ext cx="511474" cy="256281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301" y="6171036"/>
              <a:ext cx="1757000" cy="501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76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4894"/>
          </a:solidFill>
          <a:ln w="165100" cmpd="sng">
            <a:solidFill>
              <a:srgbClr val="ED4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B091B8CD-66A5-48F0-85AD-F951F030FFDE}"/>
              </a:ext>
            </a:extLst>
          </p:cNvPr>
          <p:cNvGrpSpPr/>
          <p:nvPr/>
        </p:nvGrpSpPr>
        <p:grpSpPr>
          <a:xfrm rot="10644223">
            <a:off x="-428933" y="4577753"/>
            <a:ext cx="3235476" cy="2935428"/>
            <a:chOff x="10490737" y="-612924"/>
            <a:chExt cx="2107400" cy="1911966"/>
          </a:xfrm>
        </p:grpSpPr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F7049C1C-6DCB-4B24-B871-D28D8E5B2BE2}"/>
                </a:ext>
              </a:extLst>
            </p:cNvPr>
            <p:cNvSpPr/>
            <p:nvPr/>
          </p:nvSpPr>
          <p:spPr>
            <a:xfrm>
              <a:off x="10765139" y="-612924"/>
              <a:ext cx="1832998" cy="1832998"/>
            </a:xfrm>
            <a:prstGeom prst="ellipse">
              <a:avLst/>
            </a:prstGeom>
            <a:solidFill>
              <a:srgbClr val="ED4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>
              <a:extLst>
                <a:ext uri="{FF2B5EF4-FFF2-40B4-BE49-F238E27FC236}">
                  <a16:creationId xmlns:a16="http://schemas.microsoft.com/office/drawing/2014/main" id="{B238D9AB-0C73-4D20-A344-7C619286AC88}"/>
                </a:ext>
              </a:extLst>
            </p:cNvPr>
            <p:cNvSpPr/>
            <p:nvPr/>
          </p:nvSpPr>
          <p:spPr>
            <a:xfrm>
              <a:off x="10490737" y="228081"/>
              <a:ext cx="532231" cy="532231"/>
            </a:xfrm>
            <a:prstGeom prst="ellipse">
              <a:avLst/>
            </a:prstGeom>
            <a:solidFill>
              <a:srgbClr val="007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7091BB52-A30C-419C-B6CA-CE9F22CB7E47}"/>
                </a:ext>
              </a:extLst>
            </p:cNvPr>
            <p:cNvSpPr/>
            <p:nvPr/>
          </p:nvSpPr>
          <p:spPr>
            <a:xfrm>
              <a:off x="11602669" y="1141105"/>
              <a:ext cx="157937" cy="15793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B091B8CD-66A5-48F0-85AD-F951F030FFDE}"/>
              </a:ext>
            </a:extLst>
          </p:cNvPr>
          <p:cNvGrpSpPr/>
          <p:nvPr/>
        </p:nvGrpSpPr>
        <p:grpSpPr>
          <a:xfrm>
            <a:off x="9444790" y="-902473"/>
            <a:ext cx="3235476" cy="2935428"/>
            <a:chOff x="10490737" y="-612924"/>
            <a:chExt cx="2107400" cy="1911966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F7049C1C-6DCB-4B24-B871-D28D8E5B2BE2}"/>
                </a:ext>
              </a:extLst>
            </p:cNvPr>
            <p:cNvSpPr/>
            <p:nvPr/>
          </p:nvSpPr>
          <p:spPr>
            <a:xfrm>
              <a:off x="10765139" y="-612924"/>
              <a:ext cx="1832998" cy="1832998"/>
            </a:xfrm>
            <a:prstGeom prst="ellipse">
              <a:avLst/>
            </a:prstGeom>
            <a:solidFill>
              <a:srgbClr val="ED4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B238D9AB-0C73-4D20-A344-7C619286AC88}"/>
                </a:ext>
              </a:extLst>
            </p:cNvPr>
            <p:cNvSpPr/>
            <p:nvPr/>
          </p:nvSpPr>
          <p:spPr>
            <a:xfrm>
              <a:off x="10490737" y="228081"/>
              <a:ext cx="532231" cy="532231"/>
            </a:xfrm>
            <a:prstGeom prst="ellipse">
              <a:avLst/>
            </a:prstGeom>
            <a:solidFill>
              <a:srgbClr val="007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7091BB52-A30C-419C-B6CA-CE9F22CB7E47}"/>
                </a:ext>
              </a:extLst>
            </p:cNvPr>
            <p:cNvSpPr/>
            <p:nvPr/>
          </p:nvSpPr>
          <p:spPr>
            <a:xfrm>
              <a:off x="11602669" y="1141105"/>
              <a:ext cx="157937" cy="15793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7"/>
          <a:stretch/>
        </p:blipFill>
        <p:spPr>
          <a:xfrm>
            <a:off x="216431" y="139968"/>
            <a:ext cx="1743141" cy="1196936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B89605D9-64F4-44BA-8789-2C9DC8B08228}"/>
              </a:ext>
            </a:extLst>
          </p:cNvPr>
          <p:cNvSpPr txBox="1">
            <a:spLocks/>
          </p:cNvSpPr>
          <p:nvPr/>
        </p:nvSpPr>
        <p:spPr>
          <a:xfrm>
            <a:off x="641287" y="2759911"/>
            <a:ext cx="10909425" cy="133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7200" spc="4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AZ ÉN ERASMUS+ </a:t>
            </a:r>
          </a:p>
          <a:p>
            <a:pPr algn="ctr"/>
            <a:r>
              <a:rPr lang="hu-HU" sz="7200" spc="4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TÖRTÉNETEM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7"/>
          <a:stretch/>
        </p:blipFill>
        <p:spPr>
          <a:xfrm rot="10800000">
            <a:off x="10948560" y="5999285"/>
            <a:ext cx="1069267" cy="7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8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Csoportba foglalás 12"/>
          <p:cNvGrpSpPr/>
          <p:nvPr/>
        </p:nvGrpSpPr>
        <p:grpSpPr>
          <a:xfrm>
            <a:off x="1176888" y="270195"/>
            <a:ext cx="8646145" cy="1349607"/>
            <a:chOff x="589295" y="-134744"/>
            <a:chExt cx="8646145" cy="1349607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1" y="80011"/>
              <a:ext cx="3866830" cy="705496"/>
            </a:xfrm>
            <a:prstGeom prst="rect">
              <a:avLst/>
            </a:prstGeom>
          </p:spPr>
        </p:pic>
        <p:sp>
          <p:nvSpPr>
            <p:cNvPr id="15" name="Cím 1"/>
            <p:cNvSpPr txBox="1">
              <a:spLocks/>
            </p:cNvSpPr>
            <p:nvPr/>
          </p:nvSpPr>
          <p:spPr>
            <a:xfrm>
              <a:off x="589295" y="-134744"/>
              <a:ext cx="759446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80" dirty="0">
                  <a:solidFill>
                    <a:srgbClr val="0079C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AZ</a:t>
              </a:r>
            </a:p>
          </p:txBody>
        </p:sp>
        <p:sp>
          <p:nvSpPr>
            <p:cNvPr id="16" name="Cím 1"/>
            <p:cNvSpPr txBox="1">
              <a:spLocks/>
            </p:cNvSpPr>
            <p:nvPr/>
          </p:nvSpPr>
          <p:spPr>
            <a:xfrm>
              <a:off x="5215571" y="-123314"/>
              <a:ext cx="4019869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40" dirty="0">
                  <a:solidFill>
                    <a:srgbClr val="0079C2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SZÁMOKBAN</a:t>
              </a:r>
            </a:p>
          </p:txBody>
        </p:sp>
      </p:grpSp>
      <p:grpSp>
        <p:nvGrpSpPr>
          <p:cNvPr id="79" name="Csoportba foglalás 78"/>
          <p:cNvGrpSpPr/>
          <p:nvPr/>
        </p:nvGrpSpPr>
        <p:grpSpPr>
          <a:xfrm>
            <a:off x="5731778" y="3892916"/>
            <a:ext cx="5355756" cy="2643102"/>
            <a:chOff x="5848322" y="3954460"/>
            <a:chExt cx="5355756" cy="2643102"/>
          </a:xfrm>
        </p:grpSpPr>
        <p:grpSp>
          <p:nvGrpSpPr>
            <p:cNvPr id="72" name="Csoportba foglalás 71"/>
            <p:cNvGrpSpPr/>
            <p:nvPr/>
          </p:nvGrpSpPr>
          <p:grpSpPr>
            <a:xfrm>
              <a:off x="6099989" y="5706212"/>
              <a:ext cx="891350" cy="891350"/>
              <a:chOff x="5486400" y="990600"/>
              <a:chExt cx="1955800" cy="1955800"/>
            </a:xfrm>
            <a:solidFill>
              <a:srgbClr val="F9C2B9"/>
            </a:solidFill>
          </p:grpSpPr>
          <p:sp>
            <p:nvSpPr>
              <p:cNvPr id="73" name="Téglalap 72"/>
              <p:cNvSpPr/>
              <p:nvPr/>
            </p:nvSpPr>
            <p:spPr>
              <a:xfrm>
                <a:off x="5486400" y="1727200"/>
                <a:ext cx="19558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4" name="Téglalap 73"/>
              <p:cNvSpPr/>
              <p:nvPr/>
            </p:nvSpPr>
            <p:spPr>
              <a:xfrm rot="5400000">
                <a:off x="5486400" y="1727200"/>
                <a:ext cx="19558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60" name="Csoportba foglalás 59"/>
            <p:cNvGrpSpPr/>
            <p:nvPr/>
          </p:nvGrpSpPr>
          <p:grpSpPr>
            <a:xfrm>
              <a:off x="5848322" y="3954460"/>
              <a:ext cx="5355756" cy="2570630"/>
              <a:chOff x="6437940" y="3954460"/>
              <a:chExt cx="5355756" cy="2570630"/>
            </a:xfrm>
          </p:grpSpPr>
          <p:grpSp>
            <p:nvGrpSpPr>
              <p:cNvPr id="59" name="Csoportba foglalás 58"/>
              <p:cNvGrpSpPr/>
              <p:nvPr/>
            </p:nvGrpSpPr>
            <p:grpSpPr>
              <a:xfrm>
                <a:off x="6437940" y="3954460"/>
                <a:ext cx="5355756" cy="2371273"/>
                <a:chOff x="6437940" y="3954460"/>
                <a:chExt cx="5355756" cy="2371273"/>
              </a:xfrm>
            </p:grpSpPr>
            <p:grpSp>
              <p:nvGrpSpPr>
                <p:cNvPr id="55" name="Csoportba foglalás 54"/>
                <p:cNvGrpSpPr/>
                <p:nvPr/>
              </p:nvGrpSpPr>
              <p:grpSpPr>
                <a:xfrm rot="10800000">
                  <a:off x="7390219" y="3954460"/>
                  <a:ext cx="2171679" cy="2305381"/>
                  <a:chOff x="1094068" y="1643891"/>
                  <a:chExt cx="2171679" cy="2305381"/>
                </a:xfrm>
                <a:solidFill>
                  <a:srgbClr val="ED4E32"/>
                </a:solidFill>
              </p:grpSpPr>
              <p:sp>
                <p:nvSpPr>
                  <p:cNvPr id="56" name="Lekerekített téglalap 55"/>
                  <p:cNvSpPr/>
                  <p:nvPr/>
                </p:nvSpPr>
                <p:spPr>
                  <a:xfrm>
                    <a:off x="1094068" y="1643891"/>
                    <a:ext cx="2171679" cy="2058527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7" name="Háromszög 56"/>
                  <p:cNvSpPr/>
                  <p:nvPr/>
                </p:nvSpPr>
                <p:spPr>
                  <a:xfrm rot="10800000">
                    <a:off x="1764804" y="3233573"/>
                    <a:ext cx="830210" cy="715699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46" name="Tartalom helye 2"/>
                <p:cNvSpPr txBox="1">
                  <a:spLocks/>
                </p:cNvSpPr>
                <p:nvPr/>
              </p:nvSpPr>
              <p:spPr>
                <a:xfrm>
                  <a:off x="9584748" y="4309140"/>
                  <a:ext cx="2208948" cy="18279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ts val="2000"/>
                    </a:lnSpc>
                    <a:buFont typeface="Arial" panose="020B0604020202020204" pitchFamily="34" charset="0"/>
                    <a:buNone/>
                  </a:pPr>
                  <a:r>
                    <a:rPr lang="hu-HU" sz="1800" dirty="0">
                      <a:solidFill>
                        <a:srgbClr val="ED4E32"/>
                      </a:solidFill>
                      <a:latin typeface="Arial Narrow" panose="020B0606020202030204" pitchFamily="34" charset="0"/>
                    </a:rPr>
                    <a:t>Legnépszerűbb országok:</a:t>
                  </a:r>
                </a:p>
                <a:p>
                  <a:pPr marL="0" indent="0">
                    <a:lnSpc>
                      <a:spcPts val="1400"/>
                    </a:lnSpc>
                    <a:buFont typeface="Arial" panose="020B0604020202020204" pitchFamily="34" charset="0"/>
                    <a:buNone/>
                  </a:pPr>
                  <a:r>
                    <a:rPr lang="hu-HU" sz="1900" b="1" dirty="0">
                      <a:solidFill>
                        <a:srgbClr val="ED4E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Németország</a:t>
                  </a:r>
                </a:p>
                <a:p>
                  <a:pPr marL="0" indent="0">
                    <a:lnSpc>
                      <a:spcPts val="1400"/>
                    </a:lnSpc>
                    <a:buFont typeface="Arial" panose="020B0604020202020204" pitchFamily="34" charset="0"/>
                    <a:buNone/>
                  </a:pPr>
                  <a:r>
                    <a:rPr lang="hu-HU" sz="1900" b="1" dirty="0">
                      <a:solidFill>
                        <a:srgbClr val="ED4E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Spanyolország</a:t>
                  </a:r>
                </a:p>
                <a:p>
                  <a:pPr marL="0" indent="0">
                    <a:lnSpc>
                      <a:spcPts val="1400"/>
                    </a:lnSpc>
                    <a:buFont typeface="Arial" panose="020B0604020202020204" pitchFamily="34" charset="0"/>
                    <a:buNone/>
                  </a:pPr>
                  <a:r>
                    <a:rPr lang="hu-HU" sz="1900" b="1" dirty="0">
                      <a:solidFill>
                        <a:srgbClr val="ED4E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Olaszország</a:t>
                  </a:r>
                </a:p>
                <a:p>
                  <a:pPr marL="0" indent="0">
                    <a:lnSpc>
                      <a:spcPts val="2600"/>
                    </a:lnSpc>
                    <a:buFont typeface="Arial" panose="020B0604020202020204" pitchFamily="34" charset="0"/>
                    <a:buNone/>
                  </a:pPr>
                  <a:endParaRPr lang="hu-HU" sz="2400" dirty="0">
                    <a:solidFill>
                      <a:srgbClr val="ED4E32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0" name="Tartalom helye 2"/>
                <p:cNvSpPr txBox="1">
                  <a:spLocks/>
                </p:cNvSpPr>
                <p:nvPr/>
              </p:nvSpPr>
              <p:spPr>
                <a:xfrm>
                  <a:off x="6437940" y="6056566"/>
                  <a:ext cx="1016300" cy="26916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65000"/>
                    </a:lnSpc>
                    <a:buFont typeface="Arial" panose="020B0604020202020204" pitchFamily="34" charset="0"/>
                    <a:buNone/>
                  </a:pPr>
                  <a:r>
                    <a:rPr lang="hu-HU" sz="1800" b="1" dirty="0">
                      <a:solidFill>
                        <a:srgbClr val="ED4E3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  <a:endParaRPr lang="hu-HU" sz="1800" dirty="0">
                    <a:solidFill>
                      <a:srgbClr val="ED4E32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34" name="Tartalom helye 2"/>
              <p:cNvSpPr txBox="1">
                <a:spLocks/>
              </p:cNvSpPr>
              <p:nvPr/>
            </p:nvSpPr>
            <p:spPr>
              <a:xfrm>
                <a:off x="7045723" y="4757479"/>
                <a:ext cx="2843822" cy="17676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4893</a:t>
                </a:r>
              </a:p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sz="2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kiutazó</a:t>
                </a:r>
              </a:p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sz="2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egyetemista</a:t>
                </a:r>
              </a:p>
            </p:txBody>
          </p:sp>
        </p:grpSp>
      </p:grpSp>
      <p:cxnSp>
        <p:nvCxnSpPr>
          <p:cNvPr id="36" name="Egyenes összekötő 35"/>
          <p:cNvCxnSpPr/>
          <p:nvPr/>
        </p:nvCxnSpPr>
        <p:spPr>
          <a:xfrm>
            <a:off x="1094068" y="3888342"/>
            <a:ext cx="9316024" cy="0"/>
          </a:xfrm>
          <a:prstGeom prst="line">
            <a:avLst/>
          </a:prstGeom>
          <a:ln w="19050">
            <a:solidFill>
              <a:srgbClr val="F6E1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Csoportba foglalás 19"/>
          <p:cNvGrpSpPr/>
          <p:nvPr/>
        </p:nvGrpSpPr>
        <p:grpSpPr>
          <a:xfrm>
            <a:off x="1212056" y="3889747"/>
            <a:ext cx="3506486" cy="2421944"/>
            <a:chOff x="1607377" y="3951291"/>
            <a:chExt cx="3506486" cy="2421944"/>
          </a:xfrm>
        </p:grpSpPr>
        <p:sp>
          <p:nvSpPr>
            <p:cNvPr id="19" name="Tartalom helye 2"/>
            <p:cNvSpPr txBox="1">
              <a:spLocks/>
            </p:cNvSpPr>
            <p:nvPr/>
          </p:nvSpPr>
          <p:spPr>
            <a:xfrm>
              <a:off x="1607377" y="4539796"/>
              <a:ext cx="1016300" cy="2691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65000"/>
                </a:lnSpc>
                <a:buFont typeface="Arial" panose="020B0604020202020204" pitchFamily="34" charset="0"/>
                <a:buNone/>
              </a:pPr>
              <a:r>
                <a:rPr lang="hu-HU" sz="1800" b="1" dirty="0">
                  <a:solidFill>
                    <a:srgbClr val="E92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1997</a:t>
              </a:r>
              <a:endParaRPr lang="hu-HU" sz="1800" dirty="0">
                <a:solidFill>
                  <a:srgbClr val="E92066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2270041" y="3951291"/>
              <a:ext cx="2843822" cy="2421944"/>
              <a:chOff x="2270041" y="3951291"/>
              <a:chExt cx="2843822" cy="2421944"/>
            </a:xfrm>
          </p:grpSpPr>
          <p:grpSp>
            <p:nvGrpSpPr>
              <p:cNvPr id="45" name="Csoportba foglalás 44"/>
              <p:cNvGrpSpPr/>
              <p:nvPr/>
            </p:nvGrpSpPr>
            <p:grpSpPr>
              <a:xfrm rot="10800000">
                <a:off x="2568149" y="3951291"/>
                <a:ext cx="2171679" cy="2305381"/>
                <a:chOff x="1094068" y="1643891"/>
                <a:chExt cx="2171679" cy="2305381"/>
              </a:xfrm>
              <a:solidFill>
                <a:srgbClr val="E92066"/>
              </a:solidFill>
            </p:grpSpPr>
            <p:sp>
              <p:nvSpPr>
                <p:cNvPr id="47" name="Lekerekített téglalap 46"/>
                <p:cNvSpPr/>
                <p:nvPr/>
              </p:nvSpPr>
              <p:spPr>
                <a:xfrm>
                  <a:off x="1094068" y="1643891"/>
                  <a:ext cx="2171679" cy="205852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4" name="Háromszög 53"/>
                <p:cNvSpPr/>
                <p:nvPr/>
              </p:nvSpPr>
              <p:spPr>
                <a:xfrm rot="10800000">
                  <a:off x="1764804" y="3233573"/>
                  <a:ext cx="830210" cy="715699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" name="Tartalom helye 2"/>
              <p:cNvSpPr txBox="1">
                <a:spLocks/>
              </p:cNvSpPr>
              <p:nvPr/>
            </p:nvSpPr>
            <p:spPr>
              <a:xfrm>
                <a:off x="2270041" y="4605624"/>
                <a:ext cx="2843822" cy="17676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Magyar-</a:t>
                </a:r>
              </a:p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ország</a:t>
                </a:r>
              </a:p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sz="2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is részt vesz</a:t>
                </a:r>
              </a:p>
              <a:p>
                <a:pPr marL="0" indent="0" algn="ctr">
                  <a:lnSpc>
                    <a:spcPct val="55000"/>
                  </a:lnSpc>
                  <a:buFont typeface="Arial" panose="020B0604020202020204" pitchFamily="34" charset="0"/>
                  <a:buNone/>
                </a:pPr>
                <a:r>
                  <a:rPr lang="hu-HU" sz="2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 programban</a:t>
                </a:r>
              </a:p>
            </p:txBody>
          </p:sp>
        </p:grpSp>
      </p:grpSp>
      <p:grpSp>
        <p:nvGrpSpPr>
          <p:cNvPr id="50" name="Csoportba foglalás 49"/>
          <p:cNvGrpSpPr/>
          <p:nvPr/>
        </p:nvGrpSpPr>
        <p:grpSpPr>
          <a:xfrm>
            <a:off x="4384941" y="4426995"/>
            <a:ext cx="2411758" cy="1580116"/>
            <a:chOff x="5340360" y="4067194"/>
            <a:chExt cx="2411758" cy="1580116"/>
          </a:xfrm>
        </p:grpSpPr>
        <p:sp>
          <p:nvSpPr>
            <p:cNvPr id="48" name="Tartalom helye 2"/>
            <p:cNvSpPr txBox="1">
              <a:spLocks/>
            </p:cNvSpPr>
            <p:nvPr/>
          </p:nvSpPr>
          <p:spPr>
            <a:xfrm>
              <a:off x="5340360" y="4067194"/>
              <a:ext cx="2208948" cy="4485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800"/>
                </a:lnSpc>
                <a:buFont typeface="Arial" panose="020B0604020202020204" pitchFamily="34" charset="0"/>
                <a:buNone/>
              </a:pPr>
              <a:r>
                <a:rPr lang="hu-HU" sz="1800" dirty="0">
                  <a:solidFill>
                    <a:srgbClr val="E92066"/>
                  </a:solidFill>
                  <a:latin typeface="Arial Narrow" panose="020B0606020202030204" pitchFamily="34" charset="0"/>
                </a:rPr>
                <a:t>Eddig több mint</a:t>
              </a:r>
              <a:endParaRPr lang="hu-HU" sz="1800" b="1" dirty="0">
                <a:solidFill>
                  <a:srgbClr val="E92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ts val="2600"/>
                </a:lnSpc>
                <a:buFont typeface="Arial" panose="020B0604020202020204" pitchFamily="34" charset="0"/>
                <a:buNone/>
              </a:pPr>
              <a:endParaRPr lang="hu-HU" sz="2400" dirty="0">
                <a:solidFill>
                  <a:srgbClr val="ED4E3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Tartalom helye 2"/>
            <p:cNvSpPr txBox="1">
              <a:spLocks/>
            </p:cNvSpPr>
            <p:nvPr/>
          </p:nvSpPr>
          <p:spPr>
            <a:xfrm>
              <a:off x="5376515" y="4575630"/>
              <a:ext cx="2375603" cy="10716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000"/>
                </a:lnSpc>
                <a:spcBef>
                  <a:spcPts val="0"/>
                </a:spcBef>
                <a:buNone/>
              </a:pPr>
              <a:r>
                <a:rPr lang="hu-HU" sz="3600" b="1" dirty="0">
                  <a:solidFill>
                    <a:srgbClr val="E92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70 000</a:t>
              </a:r>
            </a:p>
            <a:p>
              <a:pPr marL="0" indent="0">
                <a:lnSpc>
                  <a:spcPts val="2000"/>
                </a:lnSpc>
                <a:spcBef>
                  <a:spcPts val="0"/>
                </a:spcBef>
                <a:buNone/>
              </a:pPr>
              <a:r>
                <a:rPr lang="hu-HU" sz="1800" spc="50" dirty="0">
                  <a:solidFill>
                    <a:srgbClr val="E92066"/>
                  </a:solidFill>
                  <a:latin typeface="Arial Narrow" panose="020B0606020202030204" pitchFamily="34" charset="0"/>
                </a:rPr>
                <a:t>magyar </a:t>
              </a:r>
            </a:p>
            <a:p>
              <a:pPr marL="0" indent="0">
                <a:lnSpc>
                  <a:spcPts val="2000"/>
                </a:lnSpc>
                <a:spcBef>
                  <a:spcPts val="0"/>
                </a:spcBef>
                <a:buNone/>
              </a:pPr>
              <a:r>
                <a:rPr lang="hu-HU" sz="1800" spc="50" dirty="0">
                  <a:solidFill>
                    <a:srgbClr val="E92066"/>
                  </a:solidFill>
                  <a:latin typeface="Arial Narrow" panose="020B0606020202030204" pitchFamily="34" charset="0"/>
                </a:rPr>
                <a:t>Erasmus hallgató</a:t>
              </a:r>
            </a:p>
            <a:p>
              <a:pPr marL="0" indent="0">
                <a:lnSpc>
                  <a:spcPts val="1800"/>
                </a:lnSpc>
                <a:buFont typeface="Arial" panose="020B0604020202020204" pitchFamily="34" charset="0"/>
                <a:buNone/>
              </a:pPr>
              <a:endParaRPr lang="hu-HU" sz="1900" b="1" dirty="0">
                <a:solidFill>
                  <a:srgbClr val="ED4E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ts val="2600"/>
                </a:lnSpc>
                <a:buFont typeface="Arial" panose="020B0604020202020204" pitchFamily="34" charset="0"/>
                <a:buNone/>
              </a:pPr>
              <a:endParaRPr lang="hu-HU" sz="2400" dirty="0">
                <a:solidFill>
                  <a:srgbClr val="ED4E32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77" name="Csoportba foglalás 76"/>
          <p:cNvGrpSpPr/>
          <p:nvPr/>
        </p:nvGrpSpPr>
        <p:grpSpPr>
          <a:xfrm>
            <a:off x="4610483" y="1549526"/>
            <a:ext cx="5977395" cy="2332908"/>
            <a:chOff x="4727027" y="1611070"/>
            <a:chExt cx="5977395" cy="2332908"/>
          </a:xfrm>
        </p:grpSpPr>
        <p:grpSp>
          <p:nvGrpSpPr>
            <p:cNvPr id="66" name="Csoportba foglalás 65"/>
            <p:cNvGrpSpPr/>
            <p:nvPr/>
          </p:nvGrpSpPr>
          <p:grpSpPr>
            <a:xfrm>
              <a:off x="4988388" y="1611070"/>
              <a:ext cx="891350" cy="891350"/>
              <a:chOff x="5486400" y="990600"/>
              <a:chExt cx="1955800" cy="1955800"/>
            </a:xfrm>
            <a:solidFill>
              <a:srgbClr val="B5E0FD"/>
            </a:solidFill>
          </p:grpSpPr>
          <p:sp>
            <p:nvSpPr>
              <p:cNvPr id="67" name="Téglalap 66"/>
              <p:cNvSpPr/>
              <p:nvPr/>
            </p:nvSpPr>
            <p:spPr>
              <a:xfrm>
                <a:off x="5486400" y="1727200"/>
                <a:ext cx="19558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8" name="Téglalap 67"/>
              <p:cNvSpPr/>
              <p:nvPr/>
            </p:nvSpPr>
            <p:spPr>
              <a:xfrm rot="5400000">
                <a:off x="5486400" y="1727200"/>
                <a:ext cx="19558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41" name="Csoportba foglalás 40"/>
            <p:cNvGrpSpPr/>
            <p:nvPr/>
          </p:nvGrpSpPr>
          <p:grpSpPr>
            <a:xfrm>
              <a:off x="4727027" y="1638597"/>
              <a:ext cx="5977395" cy="2305381"/>
              <a:chOff x="4813240" y="1638597"/>
              <a:chExt cx="5977395" cy="2305381"/>
            </a:xfrm>
          </p:grpSpPr>
          <p:grpSp>
            <p:nvGrpSpPr>
              <p:cNvPr id="40" name="Csoportba foglalás 39"/>
              <p:cNvGrpSpPr/>
              <p:nvPr/>
            </p:nvGrpSpPr>
            <p:grpSpPr>
              <a:xfrm>
                <a:off x="4813240" y="1638597"/>
                <a:ext cx="3152287" cy="2305381"/>
                <a:chOff x="4813240" y="1638597"/>
                <a:chExt cx="3152287" cy="2305381"/>
              </a:xfrm>
            </p:grpSpPr>
            <p:sp>
              <p:nvSpPr>
                <p:cNvPr id="28" name="Tartalom helye 2"/>
                <p:cNvSpPr txBox="1">
                  <a:spLocks/>
                </p:cNvSpPr>
                <p:nvPr/>
              </p:nvSpPr>
              <p:spPr>
                <a:xfrm>
                  <a:off x="4813240" y="1952090"/>
                  <a:ext cx="1016300" cy="26916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r">
                    <a:lnSpc>
                      <a:spcPct val="65000"/>
                    </a:lnSpc>
                    <a:buFont typeface="Arial" panose="020B0604020202020204" pitchFamily="34" charset="0"/>
                    <a:buNone/>
                  </a:pPr>
                  <a:r>
                    <a:rPr lang="hu-HU" sz="1800" b="1" dirty="0">
                      <a:solidFill>
                        <a:srgbClr val="048FD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2014</a:t>
                  </a:r>
                  <a:endParaRPr lang="hu-HU" sz="1800" dirty="0">
                    <a:solidFill>
                      <a:srgbClr val="048FD9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39" name="Csoportba foglalás 38"/>
                <p:cNvGrpSpPr/>
                <p:nvPr/>
              </p:nvGrpSpPr>
              <p:grpSpPr>
                <a:xfrm>
                  <a:off x="5741669" y="1638597"/>
                  <a:ext cx="2223858" cy="2305381"/>
                  <a:chOff x="5741669" y="1638597"/>
                  <a:chExt cx="2223858" cy="2305381"/>
                </a:xfrm>
              </p:grpSpPr>
              <p:grpSp>
                <p:nvGrpSpPr>
                  <p:cNvPr id="42" name="Csoportba foglalás 41"/>
                  <p:cNvGrpSpPr/>
                  <p:nvPr/>
                </p:nvGrpSpPr>
                <p:grpSpPr>
                  <a:xfrm>
                    <a:off x="5785637" y="1638597"/>
                    <a:ext cx="2171679" cy="2305381"/>
                    <a:chOff x="1094068" y="1643891"/>
                    <a:chExt cx="2171679" cy="2305381"/>
                  </a:xfrm>
                  <a:solidFill>
                    <a:srgbClr val="048FD9"/>
                  </a:solidFill>
                </p:grpSpPr>
                <p:sp>
                  <p:nvSpPr>
                    <p:cNvPr id="43" name="Lekerekített téglalap 42"/>
                    <p:cNvSpPr/>
                    <p:nvPr/>
                  </p:nvSpPr>
                  <p:spPr>
                    <a:xfrm>
                      <a:off x="1094068" y="1643891"/>
                      <a:ext cx="2171679" cy="2058527"/>
                    </a:xfrm>
                    <a:prstGeom prst="roundRect">
                      <a:avLst/>
                    </a:prstGeom>
                    <a:solidFill>
                      <a:srgbClr val="1A489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>
                        <a:solidFill>
                          <a:srgbClr val="1A4894"/>
                        </a:solidFill>
                      </a:endParaRPr>
                    </a:p>
                  </p:txBody>
                </p:sp>
                <p:sp>
                  <p:nvSpPr>
                    <p:cNvPr id="44" name="Háromszög 43"/>
                    <p:cNvSpPr/>
                    <p:nvPr/>
                  </p:nvSpPr>
                  <p:spPr>
                    <a:xfrm rot="10800000">
                      <a:off x="1764804" y="3233573"/>
                      <a:ext cx="830210" cy="715699"/>
                    </a:xfrm>
                    <a:prstGeom prst="triangle">
                      <a:avLst/>
                    </a:prstGeom>
                    <a:solidFill>
                      <a:srgbClr val="1A489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/>
                    </a:p>
                  </p:txBody>
                </p:sp>
              </p:grpSp>
              <p:grpSp>
                <p:nvGrpSpPr>
                  <p:cNvPr id="37" name="Csoportba foglalás 36"/>
                  <p:cNvGrpSpPr/>
                  <p:nvPr/>
                </p:nvGrpSpPr>
                <p:grpSpPr>
                  <a:xfrm>
                    <a:off x="5741669" y="1901151"/>
                    <a:ext cx="2223858" cy="1504724"/>
                    <a:chOff x="5485798" y="2076050"/>
                    <a:chExt cx="2223858" cy="1504724"/>
                  </a:xfrm>
                </p:grpSpPr>
                <p:sp>
                  <p:nvSpPr>
                    <p:cNvPr id="27" name="Tartalom helye 2"/>
                    <p:cNvSpPr txBox="1">
                      <a:spLocks/>
                    </p:cNvSpPr>
                    <p:nvPr/>
                  </p:nvSpPr>
                  <p:spPr>
                    <a:xfrm>
                      <a:off x="5485798" y="2396993"/>
                      <a:ext cx="2223858" cy="1183781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lnSpc>
                          <a:spcPts val="2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hu-HU" sz="18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köznevelés, felsőoktatás, felnőtt tanulás, szakképzés, sport, ifjúsági cserék</a:t>
                      </a:r>
                    </a:p>
                  </p:txBody>
                </p:sp>
                <p:pic>
                  <p:nvPicPr>
                    <p:cNvPr id="29" name="Kép 28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72342" y="2076050"/>
                      <a:ext cx="1759098" cy="320944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51" name="Csoportba foglalás 50"/>
              <p:cNvGrpSpPr/>
              <p:nvPr/>
            </p:nvGrpSpPr>
            <p:grpSpPr>
              <a:xfrm>
                <a:off x="7980035" y="1801778"/>
                <a:ext cx="2810600" cy="1548522"/>
                <a:chOff x="5328215" y="4004765"/>
                <a:chExt cx="3237042" cy="1783473"/>
              </a:xfrm>
            </p:grpSpPr>
            <p:sp>
              <p:nvSpPr>
                <p:cNvPr id="52" name="Tartalom helye 2"/>
                <p:cNvSpPr txBox="1">
                  <a:spLocks/>
                </p:cNvSpPr>
                <p:nvPr/>
              </p:nvSpPr>
              <p:spPr>
                <a:xfrm>
                  <a:off x="5328215" y="4004765"/>
                  <a:ext cx="3237042" cy="66039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ts val="2800"/>
                    </a:lnSpc>
                    <a:buFont typeface="Arial" panose="020B0604020202020204" pitchFamily="34" charset="0"/>
                    <a:buNone/>
                  </a:pPr>
                  <a:r>
                    <a:rPr lang="hu-HU" sz="1800" dirty="0">
                      <a:solidFill>
                        <a:srgbClr val="1A4894"/>
                      </a:solidFill>
                      <a:latin typeface="Arial Narrow" panose="020B0606020202030204" pitchFamily="34" charset="0"/>
                    </a:rPr>
                    <a:t>A program indulása óta</a:t>
                  </a:r>
                  <a:endParaRPr lang="hu-HU" sz="1800" b="1" dirty="0">
                    <a:solidFill>
                      <a:srgbClr val="1A489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indent="0">
                    <a:lnSpc>
                      <a:spcPts val="2600"/>
                    </a:lnSpc>
                    <a:buFont typeface="Arial" panose="020B0604020202020204" pitchFamily="34" charset="0"/>
                    <a:buNone/>
                  </a:pPr>
                  <a:endParaRPr lang="hu-HU" sz="2400" dirty="0">
                    <a:solidFill>
                      <a:srgbClr val="ED4E32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3" name="Tartalom helye 2"/>
                <p:cNvSpPr txBox="1">
                  <a:spLocks/>
                </p:cNvSpPr>
                <p:nvPr/>
              </p:nvSpPr>
              <p:spPr>
                <a:xfrm>
                  <a:off x="5336325" y="4515516"/>
                  <a:ext cx="3220824" cy="127272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ts val="2600"/>
                    </a:lnSpc>
                    <a:spcBef>
                      <a:spcPts val="0"/>
                    </a:spcBef>
                    <a:buNone/>
                  </a:pPr>
                  <a:r>
                    <a:rPr lang="hu-HU" sz="3600" b="1" dirty="0">
                      <a:solidFill>
                        <a:srgbClr val="1A489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 millió</a:t>
                  </a:r>
                </a:p>
                <a:p>
                  <a:pPr marL="0" indent="0">
                    <a:lnSpc>
                      <a:spcPts val="2000"/>
                    </a:lnSpc>
                    <a:spcBef>
                      <a:spcPts val="0"/>
                    </a:spcBef>
                    <a:buNone/>
                  </a:pPr>
                  <a:r>
                    <a:rPr lang="hu-HU" sz="1800" dirty="0">
                      <a:solidFill>
                        <a:srgbClr val="1A4894"/>
                      </a:solidFill>
                      <a:latin typeface="Arial Narrow" panose="020B0606020202030204" pitchFamily="34" charset="0"/>
                    </a:rPr>
                    <a:t>hallgató élte át </a:t>
                  </a:r>
                </a:p>
                <a:p>
                  <a:pPr marL="0" indent="0">
                    <a:lnSpc>
                      <a:spcPts val="2000"/>
                    </a:lnSpc>
                    <a:spcBef>
                      <a:spcPts val="0"/>
                    </a:spcBef>
                    <a:buNone/>
                  </a:pPr>
                  <a:r>
                    <a:rPr lang="hu-HU" sz="1800" dirty="0">
                      <a:solidFill>
                        <a:srgbClr val="1A4894"/>
                      </a:solidFill>
                      <a:latin typeface="Arial Narrow" panose="020B0606020202030204" pitchFamily="34" charset="0"/>
                    </a:rPr>
                    <a:t>az Erasmus élményt!</a:t>
                  </a:r>
                </a:p>
                <a:p>
                  <a:pPr marL="0" indent="0">
                    <a:lnSpc>
                      <a:spcPts val="1800"/>
                    </a:lnSpc>
                    <a:buFont typeface="Arial" panose="020B0604020202020204" pitchFamily="34" charset="0"/>
                    <a:buNone/>
                  </a:pPr>
                  <a:endParaRPr lang="hu-HU" sz="1900" b="1" dirty="0">
                    <a:solidFill>
                      <a:srgbClr val="ED4E3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indent="0">
                    <a:lnSpc>
                      <a:spcPts val="2600"/>
                    </a:lnSpc>
                    <a:buFont typeface="Arial" panose="020B0604020202020204" pitchFamily="34" charset="0"/>
                    <a:buNone/>
                  </a:pPr>
                  <a:endParaRPr lang="hu-HU" sz="2400" dirty="0">
                    <a:solidFill>
                      <a:srgbClr val="ED4E32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75" name="Csoportba foglalás 74"/>
          <p:cNvGrpSpPr/>
          <p:nvPr/>
        </p:nvGrpSpPr>
        <p:grpSpPr>
          <a:xfrm>
            <a:off x="130520" y="1582347"/>
            <a:ext cx="3135227" cy="2305381"/>
            <a:chOff x="130520" y="1643891"/>
            <a:chExt cx="3135227" cy="2305381"/>
          </a:xfrm>
        </p:grpSpPr>
        <p:sp>
          <p:nvSpPr>
            <p:cNvPr id="18" name="Tartalom helye 2"/>
            <p:cNvSpPr txBox="1">
              <a:spLocks/>
            </p:cNvSpPr>
            <p:nvPr/>
          </p:nvSpPr>
          <p:spPr>
            <a:xfrm>
              <a:off x="130520" y="1659037"/>
              <a:ext cx="1016300" cy="2691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65000"/>
                </a:lnSpc>
                <a:buFont typeface="Arial" panose="020B0604020202020204" pitchFamily="34" charset="0"/>
                <a:buNone/>
              </a:pPr>
              <a:r>
                <a:rPr lang="hu-HU" sz="1800" b="1" dirty="0">
                  <a:solidFill>
                    <a:srgbClr val="44BFE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1987</a:t>
              </a:r>
              <a:endParaRPr lang="hu-HU" sz="1800" dirty="0">
                <a:solidFill>
                  <a:srgbClr val="44BFED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3" name="Csoportba foglalás 2"/>
            <p:cNvGrpSpPr/>
            <p:nvPr/>
          </p:nvGrpSpPr>
          <p:grpSpPr>
            <a:xfrm>
              <a:off x="1094068" y="1643891"/>
              <a:ext cx="2171679" cy="2305381"/>
              <a:chOff x="1094068" y="1643891"/>
              <a:chExt cx="2171679" cy="2305381"/>
            </a:xfrm>
          </p:grpSpPr>
          <p:sp>
            <p:nvSpPr>
              <p:cNvPr id="35" name="Lekerekített téglalap 34"/>
              <p:cNvSpPr/>
              <p:nvPr/>
            </p:nvSpPr>
            <p:spPr>
              <a:xfrm>
                <a:off x="1094068" y="1643891"/>
                <a:ext cx="2171679" cy="2058527"/>
              </a:xfrm>
              <a:prstGeom prst="roundRect">
                <a:avLst/>
              </a:prstGeom>
              <a:solidFill>
                <a:srgbClr val="44B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Háromszög 6"/>
              <p:cNvSpPr/>
              <p:nvPr/>
            </p:nvSpPr>
            <p:spPr>
              <a:xfrm rot="10800000">
                <a:off x="1764804" y="3233573"/>
                <a:ext cx="830210" cy="715699"/>
              </a:xfrm>
              <a:prstGeom prst="triangle">
                <a:avLst/>
              </a:prstGeom>
              <a:solidFill>
                <a:srgbClr val="44B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17" name="Tartalom helye 2"/>
          <p:cNvSpPr>
            <a:spLocks noGrp="1"/>
          </p:cNvSpPr>
          <p:nvPr>
            <p:ph idx="1"/>
          </p:nvPr>
        </p:nvSpPr>
        <p:spPr>
          <a:xfrm>
            <a:off x="948984" y="1959627"/>
            <a:ext cx="2461846" cy="17676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5000"/>
              </a:lnSpc>
              <a:buNone/>
            </a:pPr>
            <a:r>
              <a:rPr lang="hu-H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az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</a:p>
          <a:p>
            <a:pPr marL="0" indent="0" algn="ctr">
              <a:lnSpc>
                <a:spcPct val="65000"/>
              </a:lnSpc>
              <a:buNone/>
            </a:pPr>
            <a:r>
              <a:rPr lang="hu-H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felsőoktatási</a:t>
            </a:r>
          </a:p>
          <a:p>
            <a:pPr marL="0" indent="0" algn="ctr">
              <a:lnSpc>
                <a:spcPct val="65000"/>
              </a:lnSpc>
              <a:buNone/>
            </a:pPr>
            <a:r>
              <a:rPr lang="hu-H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csereprogramként</a:t>
            </a:r>
          </a:p>
          <a:p>
            <a:pPr marL="0" indent="0" algn="ctr">
              <a:lnSpc>
                <a:spcPct val="65000"/>
              </a:lnSpc>
              <a:buNone/>
            </a:pPr>
            <a:r>
              <a:rPr lang="hu-H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indult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1A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8" name="Kép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84" y="165523"/>
            <a:ext cx="1910099" cy="19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272061" y="3379786"/>
            <a:ext cx="1548524" cy="127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artalom helye 2"/>
          <p:cNvSpPr txBox="1">
            <a:spLocks/>
          </p:cNvSpPr>
          <p:nvPr/>
        </p:nvSpPr>
        <p:spPr>
          <a:xfrm>
            <a:off x="5591668" y="1675395"/>
            <a:ext cx="1739240" cy="160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ismeretek</a:t>
            </a:r>
          </a:p>
          <a:p>
            <a:pPr marL="0" indent="0" algn="ctr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szerzése</a:t>
            </a:r>
          </a:p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endParaRPr lang="hu-HU" sz="2400" dirty="0">
              <a:solidFill>
                <a:srgbClr val="ED4E3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1931528" y="389067"/>
            <a:ext cx="8646146" cy="1349607"/>
            <a:chOff x="589294" y="-134744"/>
            <a:chExt cx="8646146" cy="1349607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851" y="80011"/>
              <a:ext cx="3866830" cy="705496"/>
            </a:xfrm>
            <a:prstGeom prst="rect">
              <a:avLst/>
            </a:prstGeom>
          </p:spPr>
        </p:pic>
        <p:sp>
          <p:nvSpPr>
            <p:cNvPr id="18" name="Cím 1"/>
            <p:cNvSpPr txBox="1">
              <a:spLocks/>
            </p:cNvSpPr>
            <p:nvPr/>
          </p:nvSpPr>
          <p:spPr>
            <a:xfrm>
              <a:off x="589294" y="-134744"/>
              <a:ext cx="2428879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8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ÉRVEK AZ</a:t>
              </a:r>
            </a:p>
          </p:txBody>
        </p:sp>
        <p:sp>
          <p:nvSpPr>
            <p:cNvPr id="19" name="Cím 1"/>
            <p:cNvSpPr txBox="1">
              <a:spLocks/>
            </p:cNvSpPr>
            <p:nvPr/>
          </p:nvSpPr>
          <p:spPr>
            <a:xfrm>
              <a:off x="6708681" y="-123314"/>
              <a:ext cx="2526759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4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MELLETT</a:t>
              </a:r>
            </a:p>
          </p:txBody>
        </p:sp>
      </p:grpSp>
      <p:sp>
        <p:nvSpPr>
          <p:cNvPr id="6" name="Téglalap 5"/>
          <p:cNvSpPr/>
          <p:nvPr/>
        </p:nvSpPr>
        <p:spPr>
          <a:xfrm>
            <a:off x="-64008" y="13918"/>
            <a:ext cx="12192000" cy="6858000"/>
          </a:xfrm>
          <a:prstGeom prst="rect">
            <a:avLst/>
          </a:prstGeom>
          <a:noFill/>
          <a:ln w="165100" cmpd="sng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200926" y="1452984"/>
            <a:ext cx="5833147" cy="5114606"/>
            <a:chOff x="2036973" y="1464614"/>
            <a:chExt cx="5227652" cy="4840326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111318" y="1464614"/>
              <a:ext cx="1633429" cy="1575008"/>
              <a:chOff x="2111318" y="1330142"/>
              <a:chExt cx="1633429" cy="1575008"/>
            </a:xfrm>
          </p:grpSpPr>
          <p:sp>
            <p:nvSpPr>
              <p:cNvPr id="12" name="Lekerekített téglalap 11"/>
              <p:cNvSpPr/>
              <p:nvPr/>
            </p:nvSpPr>
            <p:spPr>
              <a:xfrm rot="5400000">
                <a:off x="2147710" y="1308112"/>
                <a:ext cx="1575008" cy="1619067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" name="Tartalom helye 2"/>
              <p:cNvSpPr txBox="1">
                <a:spLocks/>
              </p:cNvSpPr>
              <p:nvPr/>
            </p:nvSpPr>
            <p:spPr>
              <a:xfrm>
                <a:off x="2111318" y="1666184"/>
                <a:ext cx="1629483" cy="897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800"/>
                  </a:lnSpc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szakmai fejlődés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4" name="Csoportba foglalás 83"/>
            <p:cNvGrpSpPr/>
            <p:nvPr/>
          </p:nvGrpSpPr>
          <p:grpSpPr>
            <a:xfrm>
              <a:off x="2045867" y="3110759"/>
              <a:ext cx="1778078" cy="1563782"/>
              <a:chOff x="2045867" y="3091373"/>
              <a:chExt cx="1778078" cy="1563782"/>
            </a:xfrm>
          </p:grpSpPr>
          <p:sp>
            <p:nvSpPr>
              <p:cNvPr id="38" name="Lekerekített téglalap 37"/>
              <p:cNvSpPr/>
              <p:nvPr/>
            </p:nvSpPr>
            <p:spPr>
              <a:xfrm>
                <a:off x="2125680" y="3091373"/>
                <a:ext cx="1604910" cy="1563782"/>
              </a:xfrm>
              <a:prstGeom prst="roundRect">
                <a:avLst/>
              </a:prstGeom>
              <a:solidFill>
                <a:srgbClr val="1654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" name="Tartalom helye 2"/>
              <p:cNvSpPr txBox="1">
                <a:spLocks/>
              </p:cNvSpPr>
              <p:nvPr/>
            </p:nvSpPr>
            <p:spPr>
              <a:xfrm>
                <a:off x="2045867" y="3424626"/>
                <a:ext cx="1778078" cy="897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életre szóló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élmények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6" name="Csoportba foglalás 85"/>
            <p:cNvGrpSpPr/>
            <p:nvPr/>
          </p:nvGrpSpPr>
          <p:grpSpPr>
            <a:xfrm>
              <a:off x="5486547" y="3109795"/>
              <a:ext cx="1778078" cy="1563782"/>
              <a:chOff x="5576258" y="3091032"/>
              <a:chExt cx="1778078" cy="1563782"/>
            </a:xfrm>
          </p:grpSpPr>
          <p:sp>
            <p:nvSpPr>
              <p:cNvPr id="48" name="Lekerekített téglalap 47"/>
              <p:cNvSpPr/>
              <p:nvPr/>
            </p:nvSpPr>
            <p:spPr>
              <a:xfrm>
                <a:off x="5641709" y="3091032"/>
                <a:ext cx="1649740" cy="1563782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7" name="Tartalom helye 2"/>
              <p:cNvSpPr txBox="1">
                <a:spLocks/>
              </p:cNvSpPr>
              <p:nvPr/>
            </p:nvSpPr>
            <p:spPr>
              <a:xfrm>
                <a:off x="5576258" y="3424284"/>
                <a:ext cx="1778078" cy="897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sok új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barát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8" name="Csoportba foglalás 87"/>
            <p:cNvGrpSpPr/>
            <p:nvPr/>
          </p:nvGrpSpPr>
          <p:grpSpPr>
            <a:xfrm>
              <a:off x="2036973" y="4740789"/>
              <a:ext cx="1778078" cy="1563782"/>
              <a:chOff x="2036973" y="4849472"/>
              <a:chExt cx="1778078" cy="1563782"/>
            </a:xfrm>
          </p:grpSpPr>
          <p:sp>
            <p:nvSpPr>
              <p:cNvPr id="59" name="Lekerekített téglalap 58"/>
              <p:cNvSpPr/>
              <p:nvPr/>
            </p:nvSpPr>
            <p:spPr>
              <a:xfrm>
                <a:off x="2102424" y="4849472"/>
                <a:ext cx="1628166" cy="1563782"/>
              </a:xfrm>
              <a:prstGeom prst="roundRect">
                <a:avLst/>
              </a:prstGeom>
              <a:solidFill>
                <a:srgbClr val="907B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8" name="Tartalom helye 2"/>
              <p:cNvSpPr txBox="1">
                <a:spLocks/>
              </p:cNvSpPr>
              <p:nvPr/>
            </p:nvSpPr>
            <p:spPr>
              <a:xfrm>
                <a:off x="2036973" y="5182724"/>
                <a:ext cx="1778078" cy="8972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függet</a:t>
                </a: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lenség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91" name="Csoportba foglalás 90"/>
            <p:cNvGrpSpPr/>
            <p:nvPr/>
          </p:nvGrpSpPr>
          <p:grpSpPr>
            <a:xfrm>
              <a:off x="3752367" y="4740789"/>
              <a:ext cx="1778078" cy="1563782"/>
              <a:chOff x="3806157" y="4851716"/>
              <a:chExt cx="1778078" cy="1563782"/>
            </a:xfrm>
          </p:grpSpPr>
          <p:sp>
            <p:nvSpPr>
              <p:cNvPr id="64" name="Lekerekített téglalap 63"/>
              <p:cNvSpPr/>
              <p:nvPr/>
            </p:nvSpPr>
            <p:spPr>
              <a:xfrm>
                <a:off x="3866702" y="4851716"/>
                <a:ext cx="1651858" cy="1563782"/>
              </a:xfrm>
              <a:prstGeom prst="roundRect">
                <a:avLst/>
              </a:prstGeom>
              <a:solidFill>
                <a:srgbClr val="442C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3" name="Tartalom helye 2"/>
              <p:cNvSpPr txBox="1">
                <a:spLocks/>
              </p:cNvSpPr>
              <p:nvPr/>
            </p:nvSpPr>
            <p:spPr>
              <a:xfrm>
                <a:off x="3806157" y="5380961"/>
                <a:ext cx="1778078" cy="10084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önismeret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2" name="Csoportba foglalás 81"/>
            <p:cNvGrpSpPr/>
            <p:nvPr/>
          </p:nvGrpSpPr>
          <p:grpSpPr>
            <a:xfrm>
              <a:off x="5545186" y="1470640"/>
              <a:ext cx="1656552" cy="1562606"/>
              <a:chOff x="5545186" y="1329646"/>
              <a:chExt cx="1656552" cy="1569150"/>
            </a:xfrm>
          </p:grpSpPr>
          <p:sp>
            <p:nvSpPr>
              <p:cNvPr id="32" name="Lekerekített téglalap 31"/>
              <p:cNvSpPr/>
              <p:nvPr/>
            </p:nvSpPr>
            <p:spPr>
              <a:xfrm rot="16200000">
                <a:off x="5588887" y="1285945"/>
                <a:ext cx="1569150" cy="1656552"/>
              </a:xfrm>
              <a:prstGeom prst="roundRect">
                <a:avLst/>
              </a:prstGeom>
              <a:solidFill>
                <a:srgbClr val="12B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4" name="Tartalom helye 2"/>
              <p:cNvSpPr txBox="1">
                <a:spLocks/>
              </p:cNvSpPr>
              <p:nvPr/>
            </p:nvSpPr>
            <p:spPr>
              <a:xfrm>
                <a:off x="5594467" y="1496069"/>
                <a:ext cx="1525340" cy="12737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új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ismeretek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szerzése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5" name="Csoportba foglalás 84"/>
            <p:cNvGrpSpPr/>
            <p:nvPr/>
          </p:nvGrpSpPr>
          <p:grpSpPr>
            <a:xfrm>
              <a:off x="3815574" y="3113472"/>
              <a:ext cx="1651651" cy="1563782"/>
              <a:chOff x="3815574" y="2976287"/>
              <a:chExt cx="1651651" cy="1563782"/>
            </a:xfrm>
          </p:grpSpPr>
          <p:sp>
            <p:nvSpPr>
              <p:cNvPr id="43" name="Lekerekített téglalap 42"/>
              <p:cNvSpPr/>
              <p:nvPr/>
            </p:nvSpPr>
            <p:spPr>
              <a:xfrm rot="5400000">
                <a:off x="3860464" y="2933308"/>
                <a:ext cx="1563782" cy="1649740"/>
              </a:xfrm>
              <a:prstGeom prst="roundRect">
                <a:avLst/>
              </a:prstGeom>
              <a:solidFill>
                <a:srgbClr val="ED4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9" name="Tartalom helye 2"/>
              <p:cNvSpPr txBox="1">
                <a:spLocks/>
              </p:cNvSpPr>
              <p:nvPr/>
            </p:nvSpPr>
            <p:spPr>
              <a:xfrm>
                <a:off x="3815574" y="3025392"/>
                <a:ext cx="1651440" cy="14957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más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kultúrák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megisme-rése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1" name="Csoportba foglalás 80"/>
            <p:cNvGrpSpPr/>
            <p:nvPr/>
          </p:nvGrpSpPr>
          <p:grpSpPr>
            <a:xfrm>
              <a:off x="3806157" y="1469465"/>
              <a:ext cx="1668708" cy="1570156"/>
              <a:chOff x="3857688" y="1334993"/>
              <a:chExt cx="1668708" cy="1570156"/>
            </a:xfrm>
          </p:grpSpPr>
          <p:sp>
            <p:nvSpPr>
              <p:cNvPr id="27" name="Lekerekített téglalap 26"/>
              <p:cNvSpPr/>
              <p:nvPr/>
            </p:nvSpPr>
            <p:spPr>
              <a:xfrm>
                <a:off x="3876656" y="1334993"/>
                <a:ext cx="1649740" cy="1563782"/>
              </a:xfrm>
              <a:prstGeom prst="round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" name="Tartalom helye 2"/>
              <p:cNvSpPr txBox="1">
                <a:spLocks/>
              </p:cNvSpPr>
              <p:nvPr/>
            </p:nvSpPr>
            <p:spPr>
              <a:xfrm>
                <a:off x="3857688" y="1580448"/>
                <a:ext cx="1668708" cy="1324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hatékony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nyelv-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tanulás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90" name="Csoportba foglalás 89"/>
            <p:cNvGrpSpPr/>
            <p:nvPr/>
          </p:nvGrpSpPr>
          <p:grpSpPr>
            <a:xfrm>
              <a:off x="5486547" y="4741158"/>
              <a:ext cx="1778078" cy="1563782"/>
              <a:chOff x="5567364" y="4849131"/>
              <a:chExt cx="1778078" cy="1563782"/>
            </a:xfrm>
          </p:grpSpPr>
          <p:sp>
            <p:nvSpPr>
              <p:cNvPr id="69" name="Lekerekített téglalap 68"/>
              <p:cNvSpPr/>
              <p:nvPr/>
            </p:nvSpPr>
            <p:spPr>
              <a:xfrm>
                <a:off x="5632815" y="4849131"/>
                <a:ext cx="1649740" cy="1563782"/>
              </a:xfrm>
              <a:prstGeom prst="roundRect">
                <a:avLst/>
              </a:prstGeom>
              <a:solidFill>
                <a:srgbClr val="E92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9" name="Tartalom helye 2"/>
              <p:cNvSpPr txBox="1">
                <a:spLocks/>
              </p:cNvSpPr>
              <p:nvPr/>
            </p:nvSpPr>
            <p:spPr>
              <a:xfrm>
                <a:off x="5567364" y="5045121"/>
                <a:ext cx="1778078" cy="11461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előny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munka-</a:t>
                </a:r>
              </a:p>
              <a:p>
                <a:pPr marL="0" indent="0" algn="ctr">
                  <a:lnSpc>
                    <a:spcPts val="26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hu-HU" sz="2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keresésnél</a:t>
                </a:r>
              </a:p>
              <a:p>
                <a:pPr marL="0" indent="0">
                  <a:lnSpc>
                    <a:spcPts val="2600"/>
                  </a:lnSpc>
                  <a:buFont typeface="Arial" panose="020B0604020202020204" pitchFamily="34" charset="0"/>
                  <a:buNone/>
                </a:pPr>
                <a:endParaRPr lang="hu-HU" sz="2400" dirty="0">
                  <a:solidFill>
                    <a:srgbClr val="ED4E32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9" name="Tartalom helye 2"/>
          <p:cNvSpPr txBox="1">
            <a:spLocks/>
          </p:cNvSpPr>
          <p:nvPr/>
        </p:nvSpPr>
        <p:spPr>
          <a:xfrm>
            <a:off x="7223302" y="3442918"/>
            <a:ext cx="1778078" cy="89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endParaRPr lang="hu-HU" sz="2400" dirty="0">
              <a:solidFill>
                <a:srgbClr val="ED4E32"/>
              </a:solidFill>
              <a:latin typeface="Arial Narrow" panose="020B0606020202030204" pitchFamily="34" charset="0"/>
            </a:endParaRPr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7" t="31279"/>
          <a:stretch/>
        </p:blipFill>
        <p:spPr>
          <a:xfrm>
            <a:off x="9331" y="75075"/>
            <a:ext cx="1231264" cy="124357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8" b="31215"/>
          <a:stretch/>
        </p:blipFill>
        <p:spPr>
          <a:xfrm>
            <a:off x="10184762" y="4914805"/>
            <a:ext cx="1839159" cy="18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198434" y="1180773"/>
            <a:ext cx="3890978" cy="5279523"/>
            <a:chOff x="337767" y="1180773"/>
            <a:chExt cx="3890978" cy="5279523"/>
          </a:xfrm>
        </p:grpSpPr>
        <p:sp>
          <p:nvSpPr>
            <p:cNvPr id="30" name="Téglalap 29"/>
            <p:cNvSpPr/>
            <p:nvPr/>
          </p:nvSpPr>
          <p:spPr>
            <a:xfrm rot="16200000">
              <a:off x="969927" y="3201478"/>
              <a:ext cx="2626658" cy="3890978"/>
            </a:xfrm>
            <a:prstGeom prst="rect">
              <a:avLst/>
            </a:prstGeom>
            <a:solidFill>
              <a:srgbClr val="F6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59" y="1180773"/>
              <a:ext cx="3888086" cy="2587737"/>
            </a:xfrm>
            <a:prstGeom prst="rect">
              <a:avLst/>
            </a:prstGeom>
          </p:spPr>
        </p:pic>
      </p:grpSp>
      <p:sp>
        <p:nvSpPr>
          <p:cNvPr id="29" name="Téglalap 28"/>
          <p:cNvSpPr/>
          <p:nvPr/>
        </p:nvSpPr>
        <p:spPr>
          <a:xfrm rot="16200000">
            <a:off x="4801541" y="527916"/>
            <a:ext cx="2585265" cy="3890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r="3683" b="-920"/>
          <a:stretch/>
        </p:blipFill>
        <p:spPr>
          <a:xfrm>
            <a:off x="4148684" y="3827929"/>
            <a:ext cx="3883692" cy="2653555"/>
          </a:xfrm>
          <a:prstGeom prst="rect">
            <a:avLst/>
          </a:prstGeom>
        </p:spPr>
      </p:pic>
      <p:sp>
        <p:nvSpPr>
          <p:cNvPr id="45" name="Téglalap 44"/>
          <p:cNvSpPr/>
          <p:nvPr/>
        </p:nvSpPr>
        <p:spPr>
          <a:xfrm rot="16200000">
            <a:off x="8728242" y="3198624"/>
            <a:ext cx="2632366" cy="3890978"/>
          </a:xfrm>
          <a:prstGeom prst="rect">
            <a:avLst/>
          </a:prstGeom>
          <a:solidFill>
            <a:srgbClr val="12B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20" y="1183243"/>
            <a:ext cx="3874727" cy="2582795"/>
          </a:xfrm>
          <a:prstGeom prst="rect">
            <a:avLst/>
          </a:prstGeom>
        </p:spPr>
      </p:pic>
      <p:sp>
        <p:nvSpPr>
          <p:cNvPr id="53" name="Szövegdoboz 52"/>
          <p:cNvSpPr txBox="1"/>
          <p:nvPr/>
        </p:nvSpPr>
        <p:spPr>
          <a:xfrm>
            <a:off x="198433" y="4331358"/>
            <a:ext cx="38874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rgbClr val="0070C0"/>
                </a:solidFill>
              </a:rPr>
              <a:t>„Nekem az Erasmus volt </a:t>
            </a:r>
          </a:p>
          <a:p>
            <a:pPr algn="ctr"/>
            <a:r>
              <a:rPr lang="hu-HU" sz="3000" b="1" dirty="0">
                <a:solidFill>
                  <a:srgbClr val="0070C0"/>
                </a:solidFill>
              </a:rPr>
              <a:t>az első lépés a külföldi karrier felé</a:t>
            </a:r>
            <a:r>
              <a:rPr lang="hu-HU" sz="2400" dirty="0">
                <a:solidFill>
                  <a:srgbClr val="0070C0"/>
                </a:solidFill>
              </a:rPr>
              <a:t>.”</a:t>
            </a:r>
          </a:p>
          <a:p>
            <a:pPr algn="ctr"/>
            <a:r>
              <a:rPr lang="hu-HU" dirty="0">
                <a:solidFill>
                  <a:srgbClr val="0070C0"/>
                </a:solidFill>
              </a:rPr>
              <a:t>Káli Gábor, karmester</a:t>
            </a:r>
          </a:p>
        </p:txBody>
      </p:sp>
      <p:sp>
        <p:nvSpPr>
          <p:cNvPr id="54" name="Szövegdoboz 53"/>
          <p:cNvSpPr txBox="1"/>
          <p:nvPr/>
        </p:nvSpPr>
        <p:spPr>
          <a:xfrm>
            <a:off x="8102120" y="4331358"/>
            <a:ext cx="38747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</a:rPr>
              <a:t>„Ez egy nagyon nagy </a:t>
            </a:r>
            <a:r>
              <a:rPr lang="hu-HU" sz="3000" b="1" dirty="0" err="1">
                <a:solidFill>
                  <a:schemeClr val="bg1"/>
                </a:solidFill>
              </a:rPr>
              <a:t>mérföldköve</a:t>
            </a:r>
            <a:r>
              <a:rPr lang="hu-HU" sz="3000" b="1" dirty="0">
                <a:solidFill>
                  <a:schemeClr val="bg1"/>
                </a:solidFill>
              </a:rPr>
              <a:t> volt </a:t>
            </a:r>
          </a:p>
          <a:p>
            <a:pPr algn="ctr"/>
            <a:r>
              <a:rPr lang="hu-HU" sz="3000" b="1" dirty="0">
                <a:solidFill>
                  <a:schemeClr val="bg1"/>
                </a:solidFill>
              </a:rPr>
              <a:t>az életemnek</a:t>
            </a:r>
            <a:r>
              <a:rPr lang="hu-HU" sz="2200" b="1" dirty="0">
                <a:solidFill>
                  <a:schemeClr val="bg1"/>
                </a:solidFill>
              </a:rPr>
              <a:t>.”</a:t>
            </a:r>
          </a:p>
          <a:p>
            <a:pPr algn="ctr"/>
            <a:r>
              <a:rPr lang="hu-HU" dirty="0" err="1">
                <a:solidFill>
                  <a:schemeClr val="bg1"/>
                </a:solidFill>
              </a:rPr>
              <a:t>Klenota</a:t>
            </a:r>
            <a:r>
              <a:rPr lang="hu-HU" dirty="0">
                <a:solidFill>
                  <a:schemeClr val="bg1"/>
                </a:solidFill>
              </a:rPr>
              <a:t> Barbara, tanár</a:t>
            </a:r>
          </a:p>
        </p:txBody>
      </p:sp>
      <p:sp>
        <p:nvSpPr>
          <p:cNvPr id="55" name="Szövegdoboz 54"/>
          <p:cNvSpPr txBox="1"/>
          <p:nvPr/>
        </p:nvSpPr>
        <p:spPr>
          <a:xfrm>
            <a:off x="4148684" y="1488520"/>
            <a:ext cx="38836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</a:rPr>
              <a:t>„Ez a félév segített abban, hogy </a:t>
            </a:r>
            <a:r>
              <a:rPr lang="hu-HU" sz="3000" b="1" dirty="0">
                <a:solidFill>
                  <a:schemeClr val="bg1"/>
                </a:solidFill>
              </a:rPr>
              <a:t>bátrabban merjem megvalósítani </a:t>
            </a:r>
          </a:p>
          <a:p>
            <a:pPr algn="ctr"/>
            <a:r>
              <a:rPr lang="hu-HU" sz="2200" b="1" dirty="0">
                <a:solidFill>
                  <a:schemeClr val="bg1"/>
                </a:solidFill>
              </a:rPr>
              <a:t>a terveimet.”</a:t>
            </a:r>
          </a:p>
          <a:p>
            <a:pPr algn="ctr"/>
            <a:r>
              <a:rPr lang="hu-HU" dirty="0">
                <a:solidFill>
                  <a:schemeClr val="bg1"/>
                </a:solidFill>
              </a:rPr>
              <a:t>Dénes Barbara, </a:t>
            </a:r>
            <a:r>
              <a:rPr lang="hu-HU" dirty="0" err="1">
                <a:solidFill>
                  <a:schemeClr val="bg1"/>
                </a:solidFill>
              </a:rPr>
              <a:t>dizájner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1A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3" name="Csoportba foglalás 42"/>
          <p:cNvGrpSpPr/>
          <p:nvPr/>
        </p:nvGrpSpPr>
        <p:grpSpPr>
          <a:xfrm>
            <a:off x="234294" y="130135"/>
            <a:ext cx="12192000" cy="1349607"/>
            <a:chOff x="234294" y="-9237"/>
            <a:chExt cx="12192000" cy="1349607"/>
          </a:xfrm>
        </p:grpSpPr>
        <p:pic>
          <p:nvPicPr>
            <p:cNvPr id="36" name="Kép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06" y="205518"/>
              <a:ext cx="3866830" cy="705496"/>
            </a:xfrm>
            <a:prstGeom prst="rect">
              <a:avLst/>
            </a:prstGeom>
          </p:spPr>
        </p:pic>
        <p:sp>
          <p:nvSpPr>
            <p:cNvPr id="37" name="Cím 1"/>
            <p:cNvSpPr txBox="1">
              <a:spLocks/>
            </p:cNvSpPr>
            <p:nvPr/>
          </p:nvSpPr>
          <p:spPr>
            <a:xfrm>
              <a:off x="234294" y="-9237"/>
              <a:ext cx="1130444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8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AZ</a:t>
              </a:r>
            </a:p>
          </p:txBody>
        </p:sp>
        <p:sp>
          <p:nvSpPr>
            <p:cNvPr id="42" name="Cím 1"/>
            <p:cNvSpPr txBox="1">
              <a:spLocks/>
            </p:cNvSpPr>
            <p:nvPr/>
          </p:nvSpPr>
          <p:spPr>
            <a:xfrm>
              <a:off x="4792246" y="2193"/>
              <a:ext cx="7634048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4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MINDENKINEK REMEK LEHETŐSÉG</a:t>
              </a:r>
            </a:p>
          </p:txBody>
        </p:sp>
      </p:grpSp>
      <p:pic>
        <p:nvPicPr>
          <p:cNvPr id="21" name="Kép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47" y="5956623"/>
            <a:ext cx="445673" cy="44693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82" y="3268179"/>
            <a:ext cx="445673" cy="44693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5" y="3878718"/>
            <a:ext cx="445673" cy="4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198434" y="1165795"/>
            <a:ext cx="3890978" cy="5294501"/>
            <a:chOff x="337767" y="1165795"/>
            <a:chExt cx="3890978" cy="5294501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337767" y="3833638"/>
              <a:ext cx="3890978" cy="2626658"/>
              <a:chOff x="337767" y="3833638"/>
              <a:chExt cx="3890978" cy="2626658"/>
            </a:xfrm>
          </p:grpSpPr>
          <p:sp>
            <p:nvSpPr>
              <p:cNvPr id="30" name="Téglalap 29"/>
              <p:cNvSpPr/>
              <p:nvPr/>
            </p:nvSpPr>
            <p:spPr>
              <a:xfrm rot="16200000">
                <a:off x="969927" y="3201478"/>
                <a:ext cx="2626658" cy="3890978"/>
              </a:xfrm>
              <a:prstGeom prst="rect">
                <a:avLst/>
              </a:prstGeom>
              <a:solidFill>
                <a:srgbClr val="ED4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" name="Szövegdoboz 19"/>
              <p:cNvSpPr txBox="1"/>
              <p:nvPr/>
            </p:nvSpPr>
            <p:spPr>
              <a:xfrm>
                <a:off x="510989" y="4410581"/>
                <a:ext cx="341555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3000" b="1" dirty="0">
                    <a:solidFill>
                      <a:schemeClr val="bg1"/>
                    </a:solidFill>
                  </a:rPr>
                  <a:t>„Egész életemben profitálok belőle.”</a:t>
                </a:r>
              </a:p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Laposa Zsófi, borász</a:t>
                </a:r>
              </a:p>
            </p:txBody>
          </p:sp>
        </p:grp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" t="15402" r="2007" b="182"/>
            <a:stretch/>
          </p:blipFill>
          <p:spPr>
            <a:xfrm>
              <a:off x="340659" y="1165795"/>
              <a:ext cx="3888086" cy="2617694"/>
            </a:xfrm>
            <a:prstGeom prst="rect">
              <a:avLst/>
            </a:prstGeom>
          </p:spPr>
        </p:pic>
      </p:grpSp>
      <p:grpSp>
        <p:nvGrpSpPr>
          <p:cNvPr id="31" name="Csoportba foglalás 30"/>
          <p:cNvGrpSpPr/>
          <p:nvPr/>
        </p:nvGrpSpPr>
        <p:grpSpPr>
          <a:xfrm>
            <a:off x="4148684" y="1165794"/>
            <a:ext cx="3890980" cy="5294501"/>
            <a:chOff x="4288017" y="1165794"/>
            <a:chExt cx="3890980" cy="5294501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4288018" y="1165794"/>
              <a:ext cx="3890979" cy="2617694"/>
              <a:chOff x="4288018" y="1165794"/>
              <a:chExt cx="3890979" cy="2617694"/>
            </a:xfrm>
          </p:grpSpPr>
          <p:sp>
            <p:nvSpPr>
              <p:cNvPr id="29" name="Téglalap 28"/>
              <p:cNvSpPr/>
              <p:nvPr/>
            </p:nvSpPr>
            <p:spPr>
              <a:xfrm rot="16200000">
                <a:off x="4924660" y="529152"/>
                <a:ext cx="2617694" cy="3890978"/>
              </a:xfrm>
              <a:prstGeom prst="rect">
                <a:avLst/>
              </a:prstGeom>
              <a:solidFill>
                <a:srgbClr val="E92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>
                <a:off x="4288018" y="1297394"/>
                <a:ext cx="3890979" cy="2354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200" b="1" dirty="0">
                    <a:solidFill>
                      <a:schemeClr val="bg1"/>
                    </a:solidFill>
                  </a:rPr>
                  <a:t>„Azt, hogy ma ki merek állni emberek elé, és </a:t>
                </a:r>
                <a:r>
                  <a:rPr lang="hu-HU" sz="3000" b="1" dirty="0">
                    <a:solidFill>
                      <a:schemeClr val="bg1"/>
                    </a:solidFill>
                  </a:rPr>
                  <a:t>ha kell angolul prezentálok</a:t>
                </a:r>
                <a:r>
                  <a:rPr lang="hu-HU" sz="2300" b="1" dirty="0">
                    <a:solidFill>
                      <a:schemeClr val="bg1"/>
                    </a:solidFill>
                  </a:rPr>
                  <a:t>, </a:t>
                </a:r>
              </a:p>
              <a:p>
                <a:pPr algn="ctr"/>
                <a:r>
                  <a:rPr lang="hu-HU" sz="2200" b="1" dirty="0">
                    <a:solidFill>
                      <a:schemeClr val="bg1"/>
                    </a:solidFill>
                  </a:rPr>
                  <a:t>azt a külföldi tanulmányoknak köszönhetem.”</a:t>
                </a:r>
              </a:p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Kelen Anna, művészettörténész</a:t>
                </a:r>
              </a:p>
            </p:txBody>
          </p:sp>
        </p:grpSp>
        <p:pic>
          <p:nvPicPr>
            <p:cNvPr id="46" name="Kép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6" b="6112"/>
            <a:stretch/>
          </p:blipFill>
          <p:spPr>
            <a:xfrm>
              <a:off x="4288017" y="3836894"/>
              <a:ext cx="3887499" cy="2623401"/>
            </a:xfrm>
            <a:prstGeom prst="rect">
              <a:avLst/>
            </a:prstGeom>
          </p:spPr>
        </p:pic>
      </p:grpSp>
      <p:grpSp>
        <p:nvGrpSpPr>
          <p:cNvPr id="22" name="Csoportba foglalás 21"/>
          <p:cNvGrpSpPr/>
          <p:nvPr/>
        </p:nvGrpSpPr>
        <p:grpSpPr>
          <a:xfrm>
            <a:off x="8095455" y="3833638"/>
            <a:ext cx="3894459" cy="2626658"/>
            <a:chOff x="8234788" y="3833638"/>
            <a:chExt cx="3894459" cy="2626658"/>
          </a:xfrm>
        </p:grpSpPr>
        <p:sp>
          <p:nvSpPr>
            <p:cNvPr id="45" name="Téglalap 44"/>
            <p:cNvSpPr/>
            <p:nvPr/>
          </p:nvSpPr>
          <p:spPr>
            <a:xfrm rot="16200000">
              <a:off x="8870429" y="3201478"/>
              <a:ext cx="2626658" cy="3890978"/>
            </a:xfrm>
            <a:prstGeom prst="rect">
              <a:avLst/>
            </a:prstGeom>
            <a:solidFill>
              <a:srgbClr val="907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8234788" y="4162081"/>
              <a:ext cx="3894459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200" b="1" dirty="0">
                  <a:solidFill>
                    <a:schemeClr val="bg1"/>
                  </a:solidFill>
                </a:rPr>
                <a:t>„</a:t>
              </a:r>
              <a:r>
                <a:rPr lang="hu-HU" sz="3000" b="1" dirty="0">
                  <a:solidFill>
                    <a:schemeClr val="bg1"/>
                  </a:solidFill>
                </a:rPr>
                <a:t>Erasmus alatt fedeztem fel</a:t>
              </a:r>
              <a:r>
                <a:rPr lang="hu-HU" sz="2200" b="1" dirty="0">
                  <a:solidFill>
                    <a:schemeClr val="bg1"/>
                  </a:solidFill>
                </a:rPr>
                <a:t>, hogy </a:t>
              </a:r>
            </a:p>
            <a:p>
              <a:pPr algn="ctr"/>
              <a:r>
                <a:rPr lang="hu-HU" sz="2200" b="1" dirty="0">
                  <a:solidFill>
                    <a:schemeClr val="bg1"/>
                  </a:solidFill>
                </a:rPr>
                <a:t>miként kapcsolódunk össze </a:t>
              </a:r>
            </a:p>
            <a:p>
              <a:pPr algn="ctr"/>
              <a:r>
                <a:rPr lang="hu-HU" sz="2200" b="1" dirty="0">
                  <a:solidFill>
                    <a:schemeClr val="bg1"/>
                  </a:solidFill>
                </a:rPr>
                <a:t>én és a művészet</a:t>
              </a:r>
              <a:r>
                <a:rPr lang="hu-HU" sz="2200" dirty="0">
                  <a:solidFill>
                    <a:schemeClr val="bg1"/>
                  </a:solidFill>
                </a:rPr>
                <a:t>.”</a:t>
              </a:r>
            </a:p>
            <a:p>
              <a:pPr algn="ctr"/>
              <a:r>
                <a:rPr lang="hu-HU" dirty="0" err="1">
                  <a:solidFill>
                    <a:schemeClr val="bg1"/>
                  </a:solidFill>
                </a:rPr>
                <a:t>Sóki</a:t>
              </a:r>
              <a:r>
                <a:rPr lang="hu-HU" dirty="0">
                  <a:solidFill>
                    <a:schemeClr val="bg1"/>
                  </a:solidFill>
                </a:rPr>
                <a:t> Tamás, sajtófotós</a:t>
              </a:r>
            </a:p>
          </p:txBody>
        </p:sp>
      </p:grpSp>
      <p:pic>
        <p:nvPicPr>
          <p:cNvPr id="47" name="Kép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"/>
          <a:stretch/>
        </p:blipFill>
        <p:spPr>
          <a:xfrm>
            <a:off x="8102120" y="1177964"/>
            <a:ext cx="3874727" cy="2593353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234294" y="130135"/>
            <a:ext cx="12192000" cy="1349607"/>
            <a:chOff x="234294" y="-9237"/>
            <a:chExt cx="12192000" cy="1349607"/>
          </a:xfrm>
        </p:grpSpPr>
        <p:pic>
          <p:nvPicPr>
            <p:cNvPr id="32" name="Kép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06" y="205518"/>
              <a:ext cx="3866830" cy="705496"/>
            </a:xfrm>
            <a:prstGeom prst="rect">
              <a:avLst/>
            </a:prstGeom>
          </p:spPr>
        </p:pic>
        <p:sp>
          <p:nvSpPr>
            <p:cNvPr id="33" name="Cím 1"/>
            <p:cNvSpPr txBox="1">
              <a:spLocks/>
            </p:cNvSpPr>
            <p:nvPr/>
          </p:nvSpPr>
          <p:spPr>
            <a:xfrm>
              <a:off x="234294" y="-9237"/>
              <a:ext cx="1130444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8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AZ</a:t>
              </a:r>
            </a:p>
          </p:txBody>
        </p:sp>
        <p:sp>
          <p:nvSpPr>
            <p:cNvPr id="34" name="Cím 1"/>
            <p:cNvSpPr txBox="1">
              <a:spLocks/>
            </p:cNvSpPr>
            <p:nvPr/>
          </p:nvSpPr>
          <p:spPr>
            <a:xfrm>
              <a:off x="4792246" y="2193"/>
              <a:ext cx="7634048" cy="133817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u-HU" sz="3800" spc="40" dirty="0">
                  <a:solidFill>
                    <a:srgbClr val="007FC7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MINDENKINEK REMEK LEHETŐSÉG</a:t>
              </a:r>
            </a:p>
          </p:txBody>
        </p:sp>
      </p:grpSp>
      <p:pic>
        <p:nvPicPr>
          <p:cNvPr id="35" name="Kép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47" y="3381862"/>
            <a:ext cx="369043" cy="370084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44" y="6043556"/>
            <a:ext cx="369043" cy="370084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80" y="3883799"/>
            <a:ext cx="369043" cy="3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344776" y="1547652"/>
            <a:ext cx="10040195" cy="4779995"/>
            <a:chOff x="126135" y="2051599"/>
            <a:chExt cx="10040195" cy="4779995"/>
          </a:xfrm>
        </p:grpSpPr>
        <p:sp>
          <p:nvSpPr>
            <p:cNvPr id="38" name="Lekerekített téglalap 37"/>
            <p:cNvSpPr/>
            <p:nvPr/>
          </p:nvSpPr>
          <p:spPr>
            <a:xfrm>
              <a:off x="302567" y="2051599"/>
              <a:ext cx="9863763" cy="4779995"/>
            </a:xfrm>
            <a:prstGeom prst="roundRect">
              <a:avLst/>
            </a:prstGeom>
            <a:solidFill>
              <a:srgbClr val="DDED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áromszög 33"/>
            <p:cNvSpPr/>
            <p:nvPr/>
          </p:nvSpPr>
          <p:spPr>
            <a:xfrm rot="16721039">
              <a:off x="-143786" y="3169891"/>
              <a:ext cx="3535480" cy="2965599"/>
            </a:xfrm>
            <a:prstGeom prst="triangl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áromszög 34"/>
            <p:cNvSpPr/>
            <p:nvPr/>
          </p:nvSpPr>
          <p:spPr>
            <a:xfrm rot="18989813">
              <a:off x="126135" y="2583451"/>
              <a:ext cx="2045255" cy="2289483"/>
            </a:xfrm>
            <a:prstGeom prst="triangle">
              <a:avLst>
                <a:gd name="adj" fmla="val 63625"/>
              </a:avLst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églalap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1A4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514324" y="555979"/>
            <a:ext cx="573389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1A48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Újdonságok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1A4894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625379" y="1886585"/>
            <a:ext cx="770636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95000"/>
              <a:defRPr/>
            </a:pPr>
            <a:endParaRPr lang="hu-HU" sz="28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95000"/>
              <a:buFont typeface="Arial" panose="020B0604020202020204" pitchFamily="34" charset="0"/>
              <a:buChar char="›"/>
              <a:defRPr/>
            </a:pPr>
            <a:r>
              <a:rPr lang="hu-HU" sz="28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Magasabb ösztöndíj</a:t>
            </a: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</a:t>
            </a:r>
          </a:p>
          <a:p>
            <a:pPr marL="342900" indent="-342900">
              <a:buSzPct val="95000"/>
              <a:buFont typeface="Arial" panose="020B0604020202020204" pitchFamily="34" charset="0"/>
              <a:buChar char="›"/>
              <a:defRPr/>
            </a:pPr>
            <a:endParaRPr lang="hu-HU" sz="28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95000"/>
              <a:buFont typeface="Arial" panose="020B0604020202020204" pitchFamily="34" charset="0"/>
              <a:buChar char="›"/>
              <a:defRPr/>
            </a:pPr>
            <a:r>
              <a:rPr lang="hu-HU" sz="28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Zöld utazási támogatás</a:t>
            </a:r>
          </a:p>
          <a:p>
            <a:pPr marL="342900" indent="-342900">
              <a:buSzPct val="95000"/>
              <a:buFont typeface="Arial" panose="020B0604020202020204" pitchFamily="34" charset="0"/>
              <a:buChar char="›"/>
              <a:defRPr/>
            </a:pPr>
            <a:endParaRPr lang="hu-HU" sz="28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95000"/>
              <a:buFont typeface="Arial" panose="020B0604020202020204" pitchFamily="34" charset="0"/>
              <a:buChar char="›"/>
              <a:defRPr/>
            </a:pP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Megújult </a:t>
            </a:r>
            <a:r>
              <a:rPr lang="hu-HU" sz="28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kiegészítő pénzügyi támogatások</a:t>
            </a:r>
            <a:endParaRPr lang="hu-HU" sz="24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endParaRPr lang="hu-HU" sz="28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76" y="4778853"/>
            <a:ext cx="1436077" cy="14401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r="32909"/>
          <a:stretch/>
        </p:blipFill>
        <p:spPr>
          <a:xfrm>
            <a:off x="8097259" y="1547652"/>
            <a:ext cx="3578741" cy="477999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6758A94-9345-49F5-B3EF-6947B7DEA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3" y="154221"/>
            <a:ext cx="1166773" cy="1170064"/>
          </a:xfrm>
          <a:prstGeom prst="rect">
            <a:avLst/>
          </a:prstGeom>
        </p:spPr>
      </p:pic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B091B8CD-66A5-48F0-85AD-F951F030FFDE}"/>
              </a:ext>
            </a:extLst>
          </p:cNvPr>
          <p:cNvGrpSpPr/>
          <p:nvPr/>
        </p:nvGrpSpPr>
        <p:grpSpPr>
          <a:xfrm rot="900000">
            <a:off x="10746319" y="-973202"/>
            <a:ext cx="2720718" cy="2468407"/>
            <a:chOff x="10490737" y="-612924"/>
            <a:chExt cx="2107400" cy="1911966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F7049C1C-6DCB-4B24-B871-D28D8E5B2BE2}"/>
                </a:ext>
              </a:extLst>
            </p:cNvPr>
            <p:cNvSpPr/>
            <p:nvPr/>
          </p:nvSpPr>
          <p:spPr>
            <a:xfrm>
              <a:off x="10765139" y="-612924"/>
              <a:ext cx="1832998" cy="183299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B238D9AB-0C73-4D20-A344-7C619286AC88}"/>
                </a:ext>
              </a:extLst>
            </p:cNvPr>
            <p:cNvSpPr/>
            <p:nvPr/>
          </p:nvSpPr>
          <p:spPr>
            <a:xfrm>
              <a:off x="10490737" y="228081"/>
              <a:ext cx="532231" cy="532231"/>
            </a:xfrm>
            <a:prstGeom prst="ellipse">
              <a:avLst/>
            </a:prstGeom>
            <a:solidFill>
              <a:srgbClr val="007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Ellipszis 22">
              <a:extLst>
                <a:ext uri="{FF2B5EF4-FFF2-40B4-BE49-F238E27FC236}">
                  <a16:creationId xmlns:a16="http://schemas.microsoft.com/office/drawing/2014/main" id="{7091BB52-A30C-419C-B6CA-CE9F22CB7E47}"/>
                </a:ext>
              </a:extLst>
            </p:cNvPr>
            <p:cNvSpPr/>
            <p:nvPr/>
          </p:nvSpPr>
          <p:spPr>
            <a:xfrm>
              <a:off x="11602669" y="1141105"/>
              <a:ext cx="157937" cy="15793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02040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344776" y="1547653"/>
            <a:ext cx="9527011" cy="4368831"/>
            <a:chOff x="126135" y="2051600"/>
            <a:chExt cx="9527011" cy="4368831"/>
          </a:xfrm>
        </p:grpSpPr>
        <p:sp>
          <p:nvSpPr>
            <p:cNvPr id="38" name="Lekerekített téglalap 37"/>
            <p:cNvSpPr/>
            <p:nvPr/>
          </p:nvSpPr>
          <p:spPr>
            <a:xfrm>
              <a:off x="517235" y="2051600"/>
              <a:ext cx="9135911" cy="4284546"/>
            </a:xfrm>
            <a:prstGeom prst="roundRect">
              <a:avLst/>
            </a:prstGeom>
            <a:solidFill>
              <a:srgbClr val="DDED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áromszög 33"/>
            <p:cNvSpPr/>
            <p:nvPr/>
          </p:nvSpPr>
          <p:spPr>
            <a:xfrm rot="16721039">
              <a:off x="-143786" y="3169891"/>
              <a:ext cx="3535480" cy="2965599"/>
            </a:xfrm>
            <a:prstGeom prst="triangl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áromszög 34"/>
            <p:cNvSpPr/>
            <p:nvPr/>
          </p:nvSpPr>
          <p:spPr>
            <a:xfrm rot="18989813">
              <a:off x="126135" y="2583451"/>
              <a:ext cx="2045255" cy="2289483"/>
            </a:xfrm>
            <a:prstGeom prst="triangle">
              <a:avLst>
                <a:gd name="adj" fmla="val 63625"/>
              </a:avLst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Kép 10">
            <a:extLst>
              <a:ext uri="{FF2B5EF4-FFF2-40B4-BE49-F238E27FC236}">
                <a16:creationId xmlns:a16="http://schemas.microsoft.com/office/drawing/2014/main" id="{D62B533D-2D67-4BA2-812C-D202EB45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57" y="1544388"/>
            <a:ext cx="3746377" cy="4287811"/>
          </a:xfrm>
          <a:prstGeom prst="rect">
            <a:avLst/>
          </a:prstGeom>
        </p:spPr>
      </p:pic>
      <p:sp>
        <p:nvSpPr>
          <p:cNvPr id="26" name="Téglalap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490039" y="590416"/>
            <a:ext cx="7832614" cy="4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Esélyegyenlős</a:t>
            </a:r>
            <a:r>
              <a:rPr lang="hu-HU" sz="32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égi kiegészítő támogatás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79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1182683" y="1845046"/>
            <a:ext cx="691457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r>
              <a:rPr lang="hu-HU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Magasabb támogatási összeg, még több jogosult!</a:t>
            </a:r>
          </a:p>
          <a:p>
            <a:pPr marL="800100" lvl="1" indent="-342900">
              <a:lnSpc>
                <a:spcPts val="3000"/>
              </a:lnSpc>
              <a:spcBef>
                <a:spcPts val="1200"/>
              </a:spcBef>
              <a:buSzPct val="95000"/>
              <a:buFont typeface="Arial" panose="020B0604020202020204" pitchFamily="34" charset="0"/>
              <a:buChar char="›"/>
              <a:defRPr/>
            </a:pPr>
            <a:endParaRPr lang="hu-HU" sz="28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zövegdoboz 53"/>
          <p:cNvSpPr txBox="1"/>
          <p:nvPr/>
        </p:nvSpPr>
        <p:spPr>
          <a:xfrm>
            <a:off x="1137451" y="2701442"/>
            <a:ext cx="66468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2021/2022-es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tanévben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folyamatosan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benyújtható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r>
              <a:rPr lang="hu-HU" sz="20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Jelentkezés: </a:t>
            </a:r>
            <a:r>
              <a:rPr lang="hu-HU" sz="2400" b="1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https:\\eselyegyenloseg.tpf.hu</a:t>
            </a:r>
            <a:r>
              <a:rPr lang="hu-HU" sz="2400" b="1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79C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r>
              <a:rPr lang="hu-HU" sz="20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Egyidejűleg igényelhető a </a:t>
            </a:r>
            <a:r>
              <a:rPr lang="hu-HU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Fogyatékossággal élő vagy tartósan beteg hallgatók kiegészítő pénzügyi támogatás</a:t>
            </a:r>
            <a:r>
              <a:rPr lang="hu-HU" sz="20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ával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rgbClr val="0079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endParaRPr lang="hu-HU" sz="28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95000"/>
              <a:buFont typeface="Arial" panose="020B0604020202020204" pitchFamily="34" charset="0"/>
              <a:buChar char="›"/>
              <a:defRPr/>
            </a:pPr>
            <a:endParaRPr lang="hu-HU" sz="28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95000"/>
              <a:defRPr/>
            </a:pPr>
            <a:endParaRPr lang="hu-HU" sz="28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5000"/>
              <a:defRPr/>
            </a:pPr>
            <a:endParaRPr lang="hu-HU" sz="28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91" y="5086710"/>
            <a:ext cx="1433926" cy="143797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6758A94-9345-49F5-B3EF-6947B7DEA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" y="156359"/>
            <a:ext cx="1166773" cy="1170064"/>
          </a:xfrm>
          <a:prstGeom prst="rect">
            <a:avLst/>
          </a:prstGeom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B091B8CD-66A5-48F0-85AD-F951F030FFDE}"/>
              </a:ext>
            </a:extLst>
          </p:cNvPr>
          <p:cNvGrpSpPr/>
          <p:nvPr/>
        </p:nvGrpSpPr>
        <p:grpSpPr>
          <a:xfrm rot="7200000">
            <a:off x="10980399" y="6040765"/>
            <a:ext cx="1547271" cy="1403782"/>
            <a:chOff x="10490737" y="-612924"/>
            <a:chExt cx="2107400" cy="1911966"/>
          </a:xfrm>
        </p:grpSpPr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F7049C1C-6DCB-4B24-B871-D28D8E5B2BE2}"/>
                </a:ext>
              </a:extLst>
            </p:cNvPr>
            <p:cNvSpPr/>
            <p:nvPr/>
          </p:nvSpPr>
          <p:spPr>
            <a:xfrm>
              <a:off x="10765139" y="-612924"/>
              <a:ext cx="1832998" cy="183299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Ellipszis 18">
              <a:extLst>
                <a:ext uri="{FF2B5EF4-FFF2-40B4-BE49-F238E27FC236}">
                  <a16:creationId xmlns:a16="http://schemas.microsoft.com/office/drawing/2014/main" id="{B238D9AB-0C73-4D20-A344-7C619286AC88}"/>
                </a:ext>
              </a:extLst>
            </p:cNvPr>
            <p:cNvSpPr/>
            <p:nvPr/>
          </p:nvSpPr>
          <p:spPr>
            <a:xfrm>
              <a:off x="10490737" y="228081"/>
              <a:ext cx="532231" cy="532231"/>
            </a:xfrm>
            <a:prstGeom prst="ellipse">
              <a:avLst/>
            </a:prstGeom>
            <a:solidFill>
              <a:srgbClr val="007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Ellipszis 19">
              <a:extLst>
                <a:ext uri="{FF2B5EF4-FFF2-40B4-BE49-F238E27FC236}">
                  <a16:creationId xmlns:a16="http://schemas.microsoft.com/office/drawing/2014/main" id="{7091BB52-A30C-419C-B6CA-CE9F22CB7E47}"/>
                </a:ext>
              </a:extLst>
            </p:cNvPr>
            <p:cNvSpPr/>
            <p:nvPr/>
          </p:nvSpPr>
          <p:spPr>
            <a:xfrm>
              <a:off x="11602669" y="1141105"/>
              <a:ext cx="157937" cy="15793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40489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344776" y="1547652"/>
            <a:ext cx="8976506" cy="4779995"/>
            <a:chOff x="126135" y="2051599"/>
            <a:chExt cx="7752483" cy="4779995"/>
          </a:xfrm>
        </p:grpSpPr>
        <p:sp>
          <p:nvSpPr>
            <p:cNvPr id="38" name="Lekerekített téglalap 37"/>
            <p:cNvSpPr/>
            <p:nvPr/>
          </p:nvSpPr>
          <p:spPr>
            <a:xfrm>
              <a:off x="302567" y="2051599"/>
              <a:ext cx="7576051" cy="4779995"/>
            </a:xfrm>
            <a:prstGeom prst="roundRect">
              <a:avLst/>
            </a:prstGeom>
            <a:solidFill>
              <a:srgbClr val="DDED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áromszög 33"/>
            <p:cNvSpPr/>
            <p:nvPr/>
          </p:nvSpPr>
          <p:spPr>
            <a:xfrm rot="16721039">
              <a:off x="-143786" y="3169891"/>
              <a:ext cx="3535480" cy="2965599"/>
            </a:xfrm>
            <a:prstGeom prst="triangl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áromszög 34"/>
            <p:cNvSpPr/>
            <p:nvPr/>
          </p:nvSpPr>
          <p:spPr>
            <a:xfrm rot="18989813">
              <a:off x="126135" y="2583451"/>
              <a:ext cx="2045255" cy="2289483"/>
            </a:xfrm>
            <a:prstGeom prst="triangle">
              <a:avLst>
                <a:gd name="adj" fmla="val 63625"/>
              </a:avLst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églalap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00" cmpd="sng">
            <a:solidFill>
              <a:srgbClr val="F6E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490039" y="555979"/>
            <a:ext cx="5758177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0079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Újdonságok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79C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996419" y="1969840"/>
            <a:ext cx="7146751" cy="375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spcBef>
                <a:spcPts val="1200"/>
              </a:spcBef>
              <a:buSzPct val="95000"/>
              <a:buFont typeface="Arial" panose="020B0604020202020204" pitchFamily="34" charset="0"/>
              <a:buChar char="›"/>
              <a:defRPr/>
            </a:pPr>
            <a:r>
              <a:rPr lang="hu-HU" sz="2400" b="1" dirty="0" err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</a:t>
            </a:r>
            <a:r>
              <a:rPr lang="hu-HU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mobilitási lehetőség</a:t>
            </a: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legalább részben fizikai + virtuális mobilitás</a:t>
            </a: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SzPct val="95000"/>
              <a:buFont typeface="Arial" panose="020B0604020202020204" pitchFamily="34" charset="0"/>
              <a:buChar char="›"/>
              <a:defRPr/>
            </a:pPr>
            <a:endParaRPr lang="hu-HU" sz="2400" b="1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SzPct val="95000"/>
              <a:buFont typeface="Arial" panose="020B0604020202020204" pitchFamily="34" charset="0"/>
              <a:buChar char="›"/>
              <a:defRPr/>
            </a:pPr>
            <a:r>
              <a:rPr lang="hu-HU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hallgatóknak: rövid távú hallgatói mobilitás </a:t>
            </a:r>
            <a:r>
              <a:rPr lang="hu-HU" sz="20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pályázható</a:t>
            </a:r>
            <a:endParaRPr lang="hu-HU" sz="24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Pct val="95000"/>
              <a:tabLst/>
              <a:defRPr/>
            </a:pPr>
            <a:endParaRPr lang="hu-HU" sz="2400" dirty="0">
              <a:solidFill>
                <a:srgbClr val="0079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Tx/>
              <a:buSzPct val="95000"/>
              <a:buFont typeface="Arial" panose="020B0604020202020204" pitchFamily="34" charset="0"/>
              <a:buChar char="›"/>
              <a:tabLst/>
              <a:defRPr/>
            </a:pP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Akár</a:t>
            </a:r>
            <a:r>
              <a:rPr lang="hu-HU" sz="28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EU-n kívüli országokba </a:t>
            </a:r>
            <a:r>
              <a:rPr lang="hu-HU" sz="2400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lehetséges a kiutazás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r="30006"/>
          <a:stretch/>
        </p:blipFill>
        <p:spPr>
          <a:xfrm>
            <a:off x="8360229" y="1547651"/>
            <a:ext cx="3310120" cy="477999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6758A94-9345-49F5-B3EF-6947B7DEA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" y="156359"/>
            <a:ext cx="1166773" cy="1170064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B091B8CD-66A5-48F0-85AD-F951F030FFDE}"/>
              </a:ext>
            </a:extLst>
          </p:cNvPr>
          <p:cNvGrpSpPr/>
          <p:nvPr/>
        </p:nvGrpSpPr>
        <p:grpSpPr>
          <a:xfrm>
            <a:off x="11010417" y="-545532"/>
            <a:ext cx="1547271" cy="1403782"/>
            <a:chOff x="10490737" y="-612924"/>
            <a:chExt cx="2107400" cy="1911966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F7049C1C-6DCB-4B24-B871-D28D8E5B2BE2}"/>
                </a:ext>
              </a:extLst>
            </p:cNvPr>
            <p:cNvSpPr/>
            <p:nvPr/>
          </p:nvSpPr>
          <p:spPr>
            <a:xfrm>
              <a:off x="10765139" y="-612924"/>
              <a:ext cx="1832998" cy="1832998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B238D9AB-0C73-4D20-A344-7C619286AC88}"/>
                </a:ext>
              </a:extLst>
            </p:cNvPr>
            <p:cNvSpPr/>
            <p:nvPr/>
          </p:nvSpPr>
          <p:spPr>
            <a:xfrm>
              <a:off x="10490737" y="228081"/>
              <a:ext cx="532231" cy="532231"/>
            </a:xfrm>
            <a:prstGeom prst="ellipse">
              <a:avLst/>
            </a:prstGeom>
            <a:solidFill>
              <a:srgbClr val="007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7091BB52-A30C-419C-B6CA-CE9F22CB7E47}"/>
                </a:ext>
              </a:extLst>
            </p:cNvPr>
            <p:cNvSpPr/>
            <p:nvPr/>
          </p:nvSpPr>
          <p:spPr>
            <a:xfrm>
              <a:off x="11602669" y="1141105"/>
              <a:ext cx="157937" cy="15793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83" y="5423144"/>
            <a:ext cx="1291891" cy="12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38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342</Words>
  <Application>Microsoft Office PowerPoint</Application>
  <PresentationFormat>Szélesvásznú</PresentationFormat>
  <Paragraphs>125</Paragraphs>
  <Slides>12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Tóth Bianka</dc:creator>
  <cp:lastModifiedBy>Sebestyén Szilvia</cp:lastModifiedBy>
  <cp:revision>339</cp:revision>
  <dcterms:created xsi:type="dcterms:W3CDTF">2019-06-21T09:44:36Z</dcterms:created>
  <dcterms:modified xsi:type="dcterms:W3CDTF">2022-05-16T13:56:05Z</dcterms:modified>
</cp:coreProperties>
</file>