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08" r:id="rId3"/>
    <p:sldId id="318" r:id="rId4"/>
    <p:sldId id="309" r:id="rId5"/>
    <p:sldId id="275" r:id="rId6"/>
    <p:sldId id="288" r:id="rId7"/>
    <p:sldId id="311" r:id="rId8"/>
    <p:sldId id="323" r:id="rId9"/>
    <p:sldId id="322" r:id="rId10"/>
    <p:sldId id="325" r:id="rId11"/>
    <p:sldId id="285" r:id="rId12"/>
    <p:sldId id="282" r:id="rId13"/>
    <p:sldId id="283" r:id="rId14"/>
    <p:sldId id="307" r:id="rId15"/>
    <p:sldId id="324" r:id="rId16"/>
    <p:sldId id="313" r:id="rId17"/>
    <p:sldId id="312" r:id="rId18"/>
    <p:sldId id="314" r:id="rId19"/>
    <p:sldId id="317" r:id="rId20"/>
    <p:sldId id="320" r:id="rId21"/>
    <p:sldId id="316" r:id="rId22"/>
    <p:sldId id="319" r:id="rId2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AA97"/>
    <a:srgbClr val="248298"/>
    <a:srgbClr val="005392"/>
    <a:srgbClr val="E67800"/>
    <a:srgbClr val="CC0099"/>
    <a:srgbClr val="089CAC"/>
    <a:srgbClr val="993366"/>
    <a:srgbClr val="0182D1"/>
    <a:srgbClr val="BD3B31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374" y="-9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FC2CB-350F-4FFE-8998-842400F22DEC}" type="datetimeFigureOut">
              <a:rPr lang="hu-HU" smtClean="0"/>
              <a:t>2014.11.25.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F23E3-2E1A-47B8-985B-3714F44AA02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663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23E3-2E1A-47B8-985B-3714F44AA02D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413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23E3-2E1A-47B8-985B-3714F44AA02D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0083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7657-8609-4AFE-ABEA-E368BF4965BD}" type="datetimeFigureOut">
              <a:rPr lang="hu-HU" smtClean="0"/>
              <a:t>2014.11.25.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91A73-EFE0-4A69-B8B0-57C07B82F7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9117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7657-8609-4AFE-ABEA-E368BF4965BD}" type="datetimeFigureOut">
              <a:rPr lang="hu-HU" smtClean="0"/>
              <a:t>2014.11.25.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91A73-EFE0-4A69-B8B0-57C07B82F7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857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7657-8609-4AFE-ABEA-E368BF4965BD}" type="datetimeFigureOut">
              <a:rPr lang="hu-HU" smtClean="0"/>
              <a:t>2014.11.25.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91A73-EFE0-4A69-B8B0-57C07B82F7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7841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7657-8609-4AFE-ABEA-E368BF4965BD}" type="datetimeFigureOut">
              <a:rPr lang="hu-HU" smtClean="0"/>
              <a:t>2014.11.25.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91A73-EFE0-4A69-B8B0-57C07B82F7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966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7657-8609-4AFE-ABEA-E368BF4965BD}" type="datetimeFigureOut">
              <a:rPr lang="hu-HU" smtClean="0"/>
              <a:t>2014.11.25.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91A73-EFE0-4A69-B8B0-57C07B82F7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7358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7657-8609-4AFE-ABEA-E368BF4965BD}" type="datetimeFigureOut">
              <a:rPr lang="hu-HU" smtClean="0"/>
              <a:t>2014.11.25.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91A73-EFE0-4A69-B8B0-57C07B82F7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5058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7657-8609-4AFE-ABEA-E368BF4965BD}" type="datetimeFigureOut">
              <a:rPr lang="hu-HU" smtClean="0"/>
              <a:t>2014.11.25.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91A73-EFE0-4A69-B8B0-57C07B82F7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808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7657-8609-4AFE-ABEA-E368BF4965BD}" type="datetimeFigureOut">
              <a:rPr lang="hu-HU" smtClean="0"/>
              <a:t>2014.11.25.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91A73-EFE0-4A69-B8B0-57C07B82F7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393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7657-8609-4AFE-ABEA-E368BF4965BD}" type="datetimeFigureOut">
              <a:rPr lang="hu-HU" smtClean="0"/>
              <a:t>2014.11.25.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91A73-EFE0-4A69-B8B0-57C07B82F7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5977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7657-8609-4AFE-ABEA-E368BF4965BD}" type="datetimeFigureOut">
              <a:rPr lang="hu-HU" smtClean="0"/>
              <a:t>2014.11.25.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91A73-EFE0-4A69-B8B0-57C07B82F7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4890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7657-8609-4AFE-ABEA-E368BF4965BD}" type="datetimeFigureOut">
              <a:rPr lang="hu-HU" smtClean="0"/>
              <a:t>2014.11.25.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91A73-EFE0-4A69-B8B0-57C07B82F7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834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87657-8609-4AFE-ABEA-E368BF4965BD}" type="datetimeFigureOut">
              <a:rPr lang="hu-HU" smtClean="0"/>
              <a:t>2014.11.25.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91A73-EFE0-4A69-B8B0-57C07B82F7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968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1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69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openxmlformats.org/officeDocument/2006/relationships/image" Target="../media/image67.jpeg"/><Relationship Id="rId5" Type="http://schemas.openxmlformats.org/officeDocument/2006/relationships/image" Target="../media/image62.jpeg"/><Relationship Id="rId10" Type="http://schemas.openxmlformats.org/officeDocument/2006/relationships/image" Target="../media/image66.jpeg"/><Relationship Id="rId4" Type="http://schemas.openxmlformats.org/officeDocument/2006/relationships/image" Target="../media/image61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0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hyperlink" Target="http://www.katedra-iskola.hu/" TargetMode="External"/><Relationship Id="rId7" Type="http://schemas.openxmlformats.org/officeDocument/2006/relationships/image" Target="../media/image98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hyperlink" Target="http://www.wallstalkgraffiti.org/" TargetMode="External"/><Relationship Id="rId9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Gyöngyi\Desktop\festékfo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711" y="10911"/>
            <a:ext cx="1575761" cy="320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Gyöngyi\Desktop\festékfo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936104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Gyöngyi\Desktop\fol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"/>
            <a:ext cx="227330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148064" y="2852936"/>
            <a:ext cx="38884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Katedra</a:t>
            </a:r>
            <a:r>
              <a:rPr lang="hu-HU" sz="20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2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Gimnázium</a:t>
            </a:r>
            <a:r>
              <a:rPr lang="hu-HU" sz="3200" b="1" i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hu-HU" sz="3200" b="1" i="1" dirty="0" smtClean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32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Informatikai </a:t>
            </a:r>
            <a:r>
              <a:rPr lang="hu-HU" sz="3200" b="1" i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és Művészeti </a:t>
            </a:r>
            <a:endParaRPr lang="hu-HU" sz="3200" b="1" i="1" dirty="0" smtClean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32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Szakközépiskola </a:t>
            </a:r>
          </a:p>
          <a:p>
            <a:r>
              <a:rPr lang="hu-HU" sz="32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és Kollégium</a:t>
            </a:r>
          </a:p>
          <a:p>
            <a:r>
              <a:rPr lang="hu-HU" sz="3200" b="1" i="1" dirty="0" smtClean="0">
                <a:solidFill>
                  <a:srgbClr val="089CAC"/>
                </a:solidFill>
              </a:rPr>
              <a:t>Kecskemét</a:t>
            </a:r>
          </a:p>
          <a:p>
            <a:r>
              <a:rPr lang="hu-HU" sz="2400" b="1" i="1" dirty="0" err="1" smtClean="0">
                <a:solidFill>
                  <a:srgbClr val="089CAC"/>
                </a:solidFill>
              </a:rPr>
              <a:t>www.katedra-iskola.hu</a:t>
            </a:r>
            <a:endParaRPr lang="hu-HU" sz="2400" b="1" i="1" dirty="0" smtClean="0">
              <a:solidFill>
                <a:srgbClr val="089CAC"/>
              </a:solidFill>
            </a:endParaRPr>
          </a:p>
        </p:txBody>
      </p:sp>
      <p:pic>
        <p:nvPicPr>
          <p:cNvPr id="8" name="Kép 20" descr="Lucia Udvard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98" y="565812"/>
            <a:ext cx="4431137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5271554" y="570586"/>
            <a:ext cx="3240360" cy="184665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hu-HU" sz="4800" b="1" i="1" dirty="0" smtClean="0">
                <a:solidFill>
                  <a:schemeClr val="bg1"/>
                </a:solidFill>
              </a:rPr>
              <a:t>„</a:t>
            </a:r>
            <a:r>
              <a:rPr lang="hu-HU" sz="4800" b="1" i="1" dirty="0" err="1" smtClean="0">
                <a:solidFill>
                  <a:schemeClr val="bg1"/>
                </a:solidFill>
              </a:rPr>
              <a:t>Walls</a:t>
            </a:r>
            <a:r>
              <a:rPr lang="hu-HU" sz="4800" b="1" i="1" dirty="0" smtClean="0">
                <a:solidFill>
                  <a:schemeClr val="bg1"/>
                </a:solidFill>
              </a:rPr>
              <a:t> </a:t>
            </a:r>
            <a:r>
              <a:rPr lang="hu-HU" sz="4800" b="1" i="1" dirty="0" err="1" smtClean="0">
                <a:solidFill>
                  <a:schemeClr val="bg1"/>
                </a:solidFill>
              </a:rPr>
              <a:t>talk</a:t>
            </a:r>
            <a:r>
              <a:rPr lang="hu-HU" sz="4800" b="1" i="1" dirty="0" smtClean="0">
                <a:solidFill>
                  <a:schemeClr val="bg1"/>
                </a:solidFill>
              </a:rPr>
              <a:t>” </a:t>
            </a:r>
          </a:p>
          <a:p>
            <a:pPr algn="ctr"/>
            <a:r>
              <a:rPr lang="hu-HU" sz="4800" b="1" i="1" dirty="0" smtClean="0">
                <a:solidFill>
                  <a:schemeClr val="bg1"/>
                </a:solidFill>
              </a:rPr>
              <a:t>projekt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292080" y="565812"/>
            <a:ext cx="3240360" cy="184665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hu-HU" sz="4800" b="1" i="1" dirty="0" smtClean="0">
                <a:solidFill>
                  <a:schemeClr val="accent1">
                    <a:lumMod val="75000"/>
                  </a:schemeClr>
                </a:solidFill>
              </a:rPr>
              <a:t>„</a:t>
            </a:r>
            <a:r>
              <a:rPr lang="hu-HU" sz="4800" b="1" i="1" dirty="0" err="1" smtClean="0">
                <a:solidFill>
                  <a:schemeClr val="accent1">
                    <a:lumMod val="75000"/>
                  </a:schemeClr>
                </a:solidFill>
              </a:rPr>
              <a:t>Walls</a:t>
            </a:r>
            <a:r>
              <a:rPr lang="hu-HU" sz="4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4800" b="1" i="1" dirty="0" err="1" smtClean="0">
                <a:solidFill>
                  <a:schemeClr val="accent1">
                    <a:lumMod val="75000"/>
                  </a:schemeClr>
                </a:solidFill>
              </a:rPr>
              <a:t>talk</a:t>
            </a:r>
            <a:r>
              <a:rPr lang="hu-HU" sz="4800" b="1" i="1" dirty="0" smtClean="0">
                <a:solidFill>
                  <a:schemeClr val="accent1">
                    <a:lumMod val="75000"/>
                  </a:schemeClr>
                </a:solidFill>
              </a:rPr>
              <a:t>” </a:t>
            </a:r>
          </a:p>
          <a:p>
            <a:pPr algn="ctr"/>
            <a:r>
              <a:rPr lang="hu-HU" sz="4800" b="1" i="1" dirty="0" smtClean="0">
                <a:solidFill>
                  <a:schemeClr val="accent1">
                    <a:lumMod val="75000"/>
                  </a:schemeClr>
                </a:solidFill>
              </a:rPr>
              <a:t>projekt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9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yöngyi\Desktop\comenius\Cadiz 2012\a csapat\196593_359578607458894_137786163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73" y="3501008"/>
            <a:ext cx="486054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yöngyi\Desktop\comenius\Cadiz 2012\a csapat\385651_359578730792215_108579682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27" y="116632"/>
            <a:ext cx="4896531" cy="326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yöngyi\Desktop\comenius\lengyel képek\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57" y="4437112"/>
            <a:ext cx="3130199" cy="234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57" y="2204864"/>
            <a:ext cx="3130199" cy="208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56" y="-27384"/>
            <a:ext cx="3130199" cy="208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06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:\Comenius_2012_13\Katának\VIP nap\IMG_00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569" y="0"/>
            <a:ext cx="5555863" cy="416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I:\Comenius_2012_13\Katának\VIP nap\IMG_01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15" y="659681"/>
            <a:ext cx="2735550" cy="364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:\Comenius_2012_13\Katának\VIP nap\IMG_01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77379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I:\Comenius_2012_13\Katának\VIP nap\IMG_00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47" y="3806518"/>
            <a:ext cx="2247714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I:\Comenius_2012_13\Katának\VIP nap\IMG_0086 másolat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04763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139952" y="414908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7030A0"/>
                </a:solidFill>
              </a:rPr>
              <a:t>Városi VIP rendezvény a főtéren</a:t>
            </a:r>
            <a:endParaRPr lang="hu-HU" dirty="0">
              <a:solidFill>
                <a:srgbClr val="7030A0"/>
              </a:solidFill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11" name="Picture 3" descr="C:\Users\Gyöngyi\Desktop\festékfol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5220" y="-955950"/>
            <a:ext cx="1417425" cy="334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484515" y="103257"/>
            <a:ext cx="2578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Tréning a városban</a:t>
            </a:r>
            <a:endParaRPr lang="hu-HU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469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:\Comenius_2012_13\Hungary products\Falfestés a tanteremben népies motívumokk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4584"/>
            <a:ext cx="9144000" cy="646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yöngyi\Desktop\festékfo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799479" y="-1291377"/>
            <a:ext cx="1079099" cy="366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250796" y="260648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i="1" dirty="0" smtClean="0">
                <a:solidFill>
                  <a:srgbClr val="C00000"/>
                </a:solidFill>
              </a:rPr>
              <a:t>Tréning az iskolában</a:t>
            </a:r>
            <a:endParaRPr lang="hu-HU" sz="3200" b="1" i="1" dirty="0">
              <a:solidFill>
                <a:srgbClr val="C00000"/>
              </a:solidFill>
            </a:endParaRPr>
          </a:p>
        </p:txBody>
      </p:sp>
      <p:pic>
        <p:nvPicPr>
          <p:cNvPr id="3" name="Picture 2" descr="G:\Comenius_2012_13\Hungary products\graffiti festése magyaros motívumokkal az iskolában\IMG_0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35" y="3501007"/>
            <a:ext cx="2012789" cy="150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Comenius_2012_13\Hungary products\graffiti festése magyaros motívumokkal az iskolában\IMG_00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34" y="5229200"/>
            <a:ext cx="2012789" cy="150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95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yöngyi\Desktop\comenius\díszl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806060" y="1961456"/>
            <a:ext cx="763724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:\Comenius_2012_13\Hungary products\graffiti tréning 3\graffiti traning 2\IMG_02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10987"/>
            <a:ext cx="2193708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I:\Comenius_2012_13\Hungary products\graffiti tréning 3\graffiti traning 2\IMG_01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-3479"/>
            <a:ext cx="2188077" cy="291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:\Comenius_2012_13\Hungary products\graffiti tréning 3\graffiti traning 2\IMG_03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3481"/>
            <a:ext cx="2188079" cy="291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823184" y="6074712"/>
            <a:ext cx="7637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</a:rPr>
              <a:t>A </a:t>
            </a:r>
            <a:r>
              <a:rPr lang="hu-HU" sz="2400" dirty="0" err="1" smtClean="0">
                <a:solidFill>
                  <a:schemeClr val="bg1"/>
                </a:solidFill>
              </a:rPr>
              <a:t>Godspell</a:t>
            </a:r>
            <a:r>
              <a:rPr lang="hu-HU" sz="2400" dirty="0" smtClean="0">
                <a:solidFill>
                  <a:schemeClr val="bg1"/>
                </a:solidFill>
              </a:rPr>
              <a:t> musicalhez készült díszletünk-</a:t>
            </a:r>
          </a:p>
          <a:p>
            <a:r>
              <a:rPr lang="hu-HU" dirty="0">
                <a:solidFill>
                  <a:schemeClr val="bg1"/>
                </a:solidFill>
              </a:rPr>
              <a:t>	</a:t>
            </a:r>
            <a:r>
              <a:rPr lang="hu-HU" dirty="0" smtClean="0">
                <a:solidFill>
                  <a:schemeClr val="bg1"/>
                </a:solidFill>
              </a:rPr>
              <a:t>	kooperálva az Ifjúsági Otthon képzőművész csapatával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:\Comenius_2012_13\2.KATALÓGUSBA\lengyel festé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140" y="473873"/>
            <a:ext cx="4098612" cy="303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H:\Comenius_2012_13\2.KATALÓGUSBA\katalógus képek\festé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12" y="3687619"/>
            <a:ext cx="4019113" cy="283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12" y="473872"/>
            <a:ext cx="4039208" cy="303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G:\Comenius_2012_13\2.KATALÓGUSBA\rom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402" y="3731864"/>
            <a:ext cx="2695350" cy="27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Comenius_2012_13\2.KATALÓGUSBA\spanyo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958" y="3687619"/>
            <a:ext cx="1885034" cy="283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Gyöngyi\Desktop\festékfol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99841" y="-1790571"/>
            <a:ext cx="971458" cy="457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251520" y="240293"/>
            <a:ext cx="4850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Falfestés a partnereknél</a:t>
            </a:r>
            <a:endParaRPr lang="hu-HU" sz="32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388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Comenius_2012_13\Hungary products\graffiti készíté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29" y="836712"/>
            <a:ext cx="8375744" cy="591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Gyöngyi\Desktop\festékfo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99841" y="-1790571"/>
            <a:ext cx="971458" cy="457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755576" y="251937"/>
            <a:ext cx="4850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Falfestés Kecskeméten</a:t>
            </a:r>
            <a:endParaRPr lang="hu-HU" sz="32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119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:\Users\Gyöngyi\Desktop\csí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4114" flipH="1">
            <a:off x="7972031" y="-197766"/>
            <a:ext cx="1477732" cy="297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Kép 19" descr="László Szigetvá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73" y="140223"/>
            <a:ext cx="2550918" cy="184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Kép 11" descr="Amanda Ant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032" y="2042568"/>
            <a:ext cx="2072987" cy="154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Kép 8" descr="Roland Pen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547" y="5184054"/>
            <a:ext cx="2028010" cy="132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Kép 22" descr="Mátyás Varg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032" y="3591872"/>
            <a:ext cx="2020624" cy="145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Kép 18" descr="Kinga Szekretá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621" y="4828302"/>
            <a:ext cx="2170503" cy="168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Kép 20" descr="Lucia Udvard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7" y="218656"/>
            <a:ext cx="2293824" cy="305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Kép 17" descr="Iza Lukác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697" y="1540277"/>
            <a:ext cx="2549362" cy="173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Kép 13" descr="Diána Kökén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00" y="4901207"/>
            <a:ext cx="2316651" cy="166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Kép 9" descr="Vanessa Királ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47" y="3653299"/>
            <a:ext cx="1985310" cy="14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Kép 16" descr="Henrietta Nag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93" y="3363519"/>
            <a:ext cx="2495891" cy="153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Kép 14" descr="Eszter Szabó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124" y="2215650"/>
            <a:ext cx="1988041" cy="247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Kép 12" descr="Bence Sz. Tót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032" y="5148335"/>
            <a:ext cx="2004871" cy="138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674340" y="5879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436096" y="624373"/>
            <a:ext cx="2468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i="1" dirty="0" smtClean="0">
                <a:solidFill>
                  <a:srgbClr val="248298"/>
                </a:solidFill>
              </a:rPr>
              <a:t>Diákok tervei</a:t>
            </a:r>
            <a:endParaRPr lang="hu-HU" sz="3200" b="1" i="1" dirty="0">
              <a:solidFill>
                <a:srgbClr val="2482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18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C:\Users\Gyöngyi\Desktop\folt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" y="0"/>
            <a:ext cx="9144002" cy="83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Kép 14356" descr="Udvard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935" y="4630515"/>
            <a:ext cx="1859189" cy="222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ép 14352" descr="Szántó K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371" y="2731864"/>
            <a:ext cx="3410467" cy="199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Kép 14358" descr="into the w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30" y="2865215"/>
            <a:ext cx="2627313" cy="17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Kép 14354" descr="Sziksza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838" y="1057999"/>
            <a:ext cx="2942161" cy="219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Kép 14351" descr="Pap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30" y="4606702"/>
            <a:ext cx="3114032" cy="230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Kép 14349" descr="Nagy E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937" y="1196752"/>
            <a:ext cx="2190750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Kép 14355" descr="Tóth Eveli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950022"/>
            <a:ext cx="2629417" cy="18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Kép 14353" descr="Szekretá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238" y="3011810"/>
            <a:ext cx="2857746" cy="190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261687" y="65957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467545" y="164812"/>
            <a:ext cx="8449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Produktumok változatos témában és technikával</a:t>
            </a:r>
            <a:endParaRPr lang="hu-H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8" name="Kép 14360" descr="Ludanyi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539" y="4725144"/>
            <a:ext cx="236942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3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:\Comenius_2012_13\cikkek\naptár_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673">
            <a:off x="3177537" y="135698"/>
            <a:ext cx="3303665" cy="4130311"/>
          </a:xfrm>
          <a:prstGeom prst="rect">
            <a:avLst/>
          </a:prstGeom>
          <a:noFill/>
          <a:extLst/>
        </p:spPr>
      </p:pic>
      <p:pic>
        <p:nvPicPr>
          <p:cNvPr id="4" name="Kép 3" descr="C:\Users\Gyöngyi\Desktop\comenius\comenius-oklevél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0092">
            <a:off x="-90554" y="-5240"/>
            <a:ext cx="3205946" cy="441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 descr="G:\Comenius_2012_13\Hungary products\Tabló a lengyel útró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767">
            <a:off x="1247239" y="3401050"/>
            <a:ext cx="3178010" cy="457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Gyöngyi\Desktop\cadis plaka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470">
            <a:off x="6124594" y="463163"/>
            <a:ext cx="2983735" cy="37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 descr="C:\Users\Gyöngyi\Desktop\comenius\comenius-romania\1.romania _comenius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023">
            <a:off x="4765995" y="3370116"/>
            <a:ext cx="3144692" cy="4026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870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:\Comenius_2012_13\Hungary products\Tolerancia teszt kiértékelés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088" y="4005064"/>
            <a:ext cx="3620359" cy="2621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H:\Comenius_2012_13\Hungary products\Graffiti kéziköny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782" y="24765"/>
            <a:ext cx="2885665" cy="384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I:\Comenius_2012_13\Hungary products\Katalógu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765"/>
            <a:ext cx="4752528" cy="3383960"/>
          </a:xfrm>
          <a:prstGeom prst="rect">
            <a:avLst/>
          </a:prstGeom>
          <a:noFill/>
          <a:extLst/>
        </p:spPr>
      </p:pic>
      <p:pic>
        <p:nvPicPr>
          <p:cNvPr id="5" name="Kép 4" descr="H:\Comenius_2012_13\Hungary products\tablók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3016"/>
            <a:ext cx="4000480" cy="2977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995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C:\Users\Gyöngyi\Desktop\ecset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2280" y="4437112"/>
            <a:ext cx="2232248" cy="260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Gyöngyi\Desktop\folt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" y="0"/>
            <a:ext cx="9144002" cy="69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76816" y="0"/>
            <a:ext cx="9036496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hu-HU" altLang="hu-HU" sz="3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ct val="50000"/>
              </a:spcBef>
            </a:pPr>
            <a:r>
              <a:rPr lang="hu-HU" altLang="hu-HU" sz="3200" b="1" dirty="0" smtClean="0">
                <a:solidFill>
                  <a:schemeClr val="tx2">
                    <a:lumMod val="75000"/>
                  </a:schemeClr>
                </a:solidFill>
              </a:rPr>
              <a:t>■  </a:t>
            </a:r>
            <a:r>
              <a:rPr lang="hu-HU" altLang="hu-HU" sz="3200" b="1" i="1" dirty="0" smtClean="0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A </a:t>
            </a:r>
            <a:r>
              <a:rPr lang="hu-HU" altLang="hu-HU" sz="3200" b="1" i="1" dirty="0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nyertes projekt címe: </a:t>
            </a:r>
            <a:endParaRPr lang="hu-HU" altLang="hu-HU" sz="3200" b="1" i="1" dirty="0" smtClean="0">
              <a:solidFill>
                <a:schemeClr val="tx2">
                  <a:lumMod val="75000"/>
                </a:schemeClr>
              </a:solidFill>
              <a:ea typeface="Kozuka Gothic Pro B" pitchFamily="34" charset="-128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hu-HU" altLang="hu-HU" sz="3200" b="1" dirty="0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	</a:t>
            </a:r>
            <a:r>
              <a:rPr lang="hu-HU" altLang="hu-HU" sz="3200" b="1" dirty="0" smtClean="0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		</a:t>
            </a:r>
            <a:r>
              <a:rPr lang="hu-HU" altLang="hu-HU" sz="3200" i="1" dirty="0" err="1" smtClean="0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Picturing</a:t>
            </a:r>
            <a:r>
              <a:rPr lang="hu-HU" altLang="hu-HU" sz="3200" i="1" dirty="0" smtClean="0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 </a:t>
            </a:r>
            <a:r>
              <a:rPr lang="hu-HU" altLang="hu-HU" sz="3200" i="1" dirty="0" err="1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cultures</a:t>
            </a:r>
            <a:r>
              <a:rPr lang="hu-HU" altLang="hu-HU" sz="3200" i="1" dirty="0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 </a:t>
            </a:r>
            <a:r>
              <a:rPr lang="hu-HU" altLang="hu-HU" sz="3200" i="1" dirty="0" err="1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on</a:t>
            </a:r>
            <a:r>
              <a:rPr lang="hu-HU" altLang="hu-HU" sz="3200" i="1" dirty="0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 </a:t>
            </a:r>
            <a:r>
              <a:rPr lang="hu-HU" altLang="hu-HU" sz="3200" i="1" dirty="0" err="1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the</a:t>
            </a:r>
            <a:r>
              <a:rPr lang="hu-HU" altLang="hu-HU" sz="3200" i="1" dirty="0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 </a:t>
            </a:r>
            <a:r>
              <a:rPr lang="hu-HU" altLang="hu-HU" sz="3200" i="1" dirty="0" err="1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walls</a:t>
            </a:r>
            <a:r>
              <a:rPr lang="hu-HU" altLang="hu-HU" sz="3200" i="1" dirty="0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 </a:t>
            </a:r>
            <a:endParaRPr lang="hu-HU" altLang="hu-HU" sz="3200" i="1" dirty="0" smtClean="0">
              <a:solidFill>
                <a:schemeClr val="tx2">
                  <a:lumMod val="75000"/>
                </a:schemeClr>
              </a:solidFill>
              <a:ea typeface="Kozuka Gothic Pro B" pitchFamily="34" charset="-128"/>
              <a:cs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hu-HU" altLang="hu-HU" sz="3200" i="1" dirty="0" smtClean="0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	     </a:t>
            </a:r>
            <a:r>
              <a:rPr lang="hu-HU" altLang="hu-HU" sz="3200" b="1" i="1" dirty="0" smtClean="0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„</a:t>
            </a:r>
            <a:r>
              <a:rPr lang="hu-HU" altLang="hu-HU" sz="3200" b="1" i="1" dirty="0" err="1" smtClean="0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Walls</a:t>
            </a:r>
            <a:r>
              <a:rPr lang="hu-HU" altLang="hu-HU" sz="3200" b="1" i="1" dirty="0" smtClean="0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 </a:t>
            </a:r>
            <a:r>
              <a:rPr lang="hu-HU" altLang="hu-HU" sz="3200" b="1" i="1" dirty="0" err="1" smtClean="0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talk</a:t>
            </a:r>
            <a:r>
              <a:rPr lang="hu-HU" altLang="hu-HU" sz="3200" b="1" i="1" dirty="0" smtClean="0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”</a:t>
            </a:r>
          </a:p>
          <a:p>
            <a:pPr>
              <a:spcBef>
                <a:spcPct val="50000"/>
              </a:spcBef>
            </a:pPr>
            <a:r>
              <a:rPr lang="hu-HU" altLang="hu-HU" sz="3200" b="1" dirty="0" smtClean="0">
                <a:solidFill>
                  <a:schemeClr val="tx2">
                    <a:lumMod val="75000"/>
                  </a:schemeClr>
                </a:solidFill>
              </a:rPr>
              <a:t>■ </a:t>
            </a:r>
            <a:r>
              <a:rPr lang="hu-HU" altLang="hu-HU" sz="3200" b="1" i="1" dirty="0" smtClean="0">
                <a:solidFill>
                  <a:schemeClr val="tx2">
                    <a:lumMod val="75000"/>
                  </a:schemeClr>
                </a:solidFill>
              </a:rPr>
              <a:t>A projektben résztvevő 7 európai ország:</a:t>
            </a:r>
          </a:p>
          <a:p>
            <a:pPr>
              <a:spcBef>
                <a:spcPct val="50000"/>
              </a:spcBef>
            </a:pPr>
            <a:r>
              <a:rPr lang="hu-HU" altLang="hu-HU" sz="2800" b="1" i="1" dirty="0" smtClean="0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			</a:t>
            </a:r>
            <a:r>
              <a:rPr lang="hu-HU" altLang="hu-HU" sz="2800" i="1" dirty="0" smtClean="0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Bulgária</a:t>
            </a:r>
            <a:r>
              <a:rPr lang="hu-HU" altLang="hu-HU" sz="2800" i="1" dirty="0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, Franciaország, Lengyelország, </a:t>
            </a:r>
            <a:r>
              <a:rPr lang="hu-HU" altLang="hu-HU" sz="2800" i="1" dirty="0" smtClean="0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			Románia, Törökország</a:t>
            </a:r>
            <a:r>
              <a:rPr lang="hu-HU" altLang="hu-HU" sz="2800" i="1" dirty="0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, Spanyolország </a:t>
            </a:r>
            <a:r>
              <a:rPr lang="hu-HU" altLang="hu-HU" sz="2800" i="1" dirty="0" smtClean="0">
                <a:solidFill>
                  <a:schemeClr val="tx2">
                    <a:lumMod val="75000"/>
                  </a:schemeClr>
                </a:solidFill>
                <a:ea typeface="Kozuka Gothic Pro B" pitchFamily="34" charset="-128"/>
                <a:cs typeface="Arial" charset="0"/>
              </a:rPr>
              <a:t>				és Magyarország</a:t>
            </a:r>
          </a:p>
          <a:p>
            <a:pPr>
              <a:spcBef>
                <a:spcPct val="50000"/>
              </a:spcBef>
            </a:pPr>
            <a:endParaRPr lang="hu-HU" altLang="hu-HU" sz="2800" i="1" dirty="0">
              <a:solidFill>
                <a:schemeClr val="tx2">
                  <a:lumMod val="75000"/>
                </a:schemeClr>
              </a:solidFill>
              <a:cs typeface="Arial" charset="0"/>
            </a:endParaRPr>
          </a:p>
          <a:p>
            <a:r>
              <a:rPr lang="hu-HU" altLang="hu-HU" sz="3200" b="1" dirty="0" smtClean="0">
                <a:solidFill>
                  <a:schemeClr val="tx2">
                    <a:lumMod val="75000"/>
                  </a:schemeClr>
                </a:solidFill>
              </a:rPr>
              <a:t>■ </a:t>
            </a:r>
            <a:r>
              <a:rPr lang="hu-HU" altLang="hu-HU" sz="3200" b="1" i="1" dirty="0">
                <a:solidFill>
                  <a:schemeClr val="tx2">
                    <a:lumMod val="75000"/>
                  </a:schemeClr>
                </a:solidFill>
              </a:rPr>
              <a:t>A projekt időtartama: </a:t>
            </a:r>
          </a:p>
          <a:p>
            <a:r>
              <a:rPr lang="hu-HU" altLang="hu-HU" sz="3200" b="1" dirty="0">
                <a:solidFill>
                  <a:schemeClr val="tx2">
                    <a:lumMod val="75000"/>
                  </a:schemeClr>
                </a:solidFill>
              </a:rPr>
              <a:t>   </a:t>
            </a:r>
            <a:r>
              <a:rPr lang="hu-HU" altLang="hu-HU" sz="3200" i="1" dirty="0">
                <a:solidFill>
                  <a:schemeClr val="tx2">
                    <a:lumMod val="75000"/>
                  </a:schemeClr>
                </a:solidFill>
              </a:rPr>
              <a:t>2 év, </a:t>
            </a:r>
            <a:r>
              <a:rPr lang="hu-HU" altLang="hu-HU" sz="3200" i="1" dirty="0" smtClean="0">
                <a:solidFill>
                  <a:schemeClr val="tx2">
                    <a:lumMod val="75000"/>
                  </a:schemeClr>
                </a:solidFill>
              </a:rPr>
              <a:t>     2011</a:t>
            </a:r>
            <a:r>
              <a:rPr lang="hu-HU" altLang="hu-HU" sz="3200" i="1" dirty="0">
                <a:solidFill>
                  <a:schemeClr val="tx2">
                    <a:lumMod val="75000"/>
                  </a:schemeClr>
                </a:solidFill>
              </a:rPr>
              <a:t>. augusztustól - 2013. </a:t>
            </a:r>
            <a:r>
              <a:rPr lang="hu-HU" altLang="hu-HU" sz="3200" i="1" dirty="0" smtClean="0">
                <a:solidFill>
                  <a:schemeClr val="tx2">
                    <a:lumMod val="75000"/>
                  </a:schemeClr>
                </a:solidFill>
              </a:rPr>
              <a:t>szeptemberig </a:t>
            </a:r>
            <a:endParaRPr lang="hu-HU" altLang="hu-HU" sz="3200" b="1" dirty="0">
              <a:solidFill>
                <a:schemeClr val="accent1">
                  <a:lumMod val="50000"/>
                </a:schemeClr>
              </a:solidFill>
              <a:ea typeface="Kozuka Gothic Pro B" pitchFamily="34" charset="-128"/>
              <a:cs typeface="Arial" charset="0"/>
            </a:endParaRPr>
          </a:p>
        </p:txBody>
      </p:sp>
      <p:pic>
        <p:nvPicPr>
          <p:cNvPr id="3" name="Picture 2" descr="E:\Comenius_2012_13\logók\WALLS TALK 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70" y="1609770"/>
            <a:ext cx="2055898" cy="102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Comenius_2012_13\logók\Comenius 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70" y="3768580"/>
            <a:ext cx="2055898" cy="113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13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G:\Comenius_2012_13\2.KATALÓGUSBA\spanyol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13624"/>
            <a:ext cx="3345984" cy="250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G:\Comenius honlapra még\honlapra comenius még\IMG_00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2319"/>
            <a:ext cx="3345984" cy="446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G:\Comenius honlapra még\honlapra comenius még\IMG_00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914" y="188640"/>
            <a:ext cx="4120510" cy="309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G:\Comenius honlapra még\Az elkészült produktumokhoz\PB1501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334" y="3464841"/>
            <a:ext cx="237606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Gyöngyi\Desktop\bögr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72" y="3518403"/>
            <a:ext cx="2046195" cy="194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732240" y="5734997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i="1" dirty="0" smtClean="0">
                <a:solidFill>
                  <a:schemeClr val="bg1"/>
                </a:solidFill>
              </a:rPr>
              <a:t>Ajándékok</a:t>
            </a:r>
            <a:endParaRPr lang="hu-HU" sz="3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61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6964">
            <a:off x="702244" y="764704"/>
            <a:ext cx="5225926" cy="278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 rot="20893547">
            <a:off x="6107302" y="1233117"/>
            <a:ext cx="2597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hlinkClick r:id="rId3"/>
              </a:rPr>
              <a:t>www.katedra-iskola.hu</a:t>
            </a:r>
            <a:endParaRPr lang="hu-HU" dirty="0" smtClean="0"/>
          </a:p>
          <a:p>
            <a:endParaRPr lang="hu-HU" dirty="0"/>
          </a:p>
          <a:p>
            <a:r>
              <a:rPr lang="hu-HU" dirty="0" err="1" smtClean="0">
                <a:hlinkClick r:id="rId4"/>
              </a:rPr>
              <a:t>www.wallstalkgraffiti.org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9" name="Picture 3" descr="I:\Comenius_2012_13\cikkek\naptár_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3084">
            <a:off x="3825678" y="2127349"/>
            <a:ext cx="942884" cy="1239438"/>
          </a:xfrm>
          <a:prstGeom prst="rect">
            <a:avLst/>
          </a:prstGeom>
          <a:noFill/>
          <a:extLst/>
        </p:spPr>
      </p:pic>
      <p:pic>
        <p:nvPicPr>
          <p:cNvPr id="13314" name="Picture 2" descr="I:\Comenius_2012_13\2.KATALÓGUSBA\katalógus képek\we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3861">
            <a:off x="4993559" y="2338062"/>
            <a:ext cx="4053424" cy="375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 descr="C:\Users\Gyöngyi\Desktop\újságcikk pályázati pavilon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3830">
            <a:off x="142770" y="2985350"/>
            <a:ext cx="4462016" cy="338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 descr="H:\Comenius_2012_13\Hungary products\Újságcikkek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3742">
            <a:off x="2229718" y="3887536"/>
            <a:ext cx="4514879" cy="341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" descr="C:\Users\Gyöngyi\Desktop\festékfol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78732" y="-4084544"/>
            <a:ext cx="986540" cy="914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256957" y="197976"/>
            <a:ext cx="6630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rgbClr val="0053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Weben és médiában való megjelenés</a:t>
            </a:r>
            <a:endParaRPr lang="hu-HU" sz="2800" dirty="0">
              <a:solidFill>
                <a:srgbClr val="0053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92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Comenius_2012_13\logók\WALLS TALK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207" y="410043"/>
            <a:ext cx="2254605" cy="112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Comenius_2012_13\logók\Comenius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631" y="1753563"/>
            <a:ext cx="2048672" cy="113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G:\Comenius_2012_13\logók\katedralogo_hossz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631" y="4788943"/>
            <a:ext cx="2151639" cy="14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empus Közalapítván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234" y="3049707"/>
            <a:ext cx="1805466" cy="156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Gyöngyi\Desktop\csí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36926"/>
            <a:ext cx="1692399" cy="692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46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Gyöngyi\Desktop\fol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211479" y="-2099871"/>
            <a:ext cx="908719" cy="510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Comenius_2012_13\Cadiz 2012\a csapat\csoportké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5" y="891386"/>
            <a:ext cx="8949921" cy="596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491051" y="131194"/>
            <a:ext cx="4889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nemzetközi csapat</a:t>
            </a:r>
            <a:endParaRPr lang="hu-HU" sz="4000" b="1" i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358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:\Comenius_2012_13\Hungary products\graffiti készíté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29" y="894649"/>
            <a:ext cx="8375744" cy="591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Gyöngyi\Desktop\fol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919716" y="-1894838"/>
            <a:ext cx="1020605" cy="486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172554" y="188640"/>
            <a:ext cx="4629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i="1" dirty="0" smtClean="0">
                <a:solidFill>
                  <a:srgbClr val="089C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alkotás nyelve közös</a:t>
            </a:r>
            <a:endParaRPr lang="hu-HU" sz="2400" i="1" dirty="0" smtClean="0">
              <a:solidFill>
                <a:srgbClr val="089CAC"/>
              </a:solidFill>
            </a:endParaRPr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</a:rPr>
              <a:t>     </a:t>
            </a:r>
            <a:r>
              <a:rPr lang="hu-HU" b="1" u="sng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1724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Gyöngyi\Desktop\csí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0">
            <a:off x="-738188" y="-442584"/>
            <a:ext cx="1476375" cy="58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Gyöngyi\Desktop\walls talk felira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764704"/>
            <a:ext cx="3312368" cy="274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44201" y="253297"/>
            <a:ext cx="784272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Gothic Pro B" pitchFamily="34" charset="-128"/>
                <a:cs typeface="Arial" charset="0"/>
              </a:rPr>
              <a:t> </a:t>
            </a:r>
            <a:r>
              <a:rPr lang="hu-HU" altLang="hu-H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Gothic Pro B" pitchFamily="34" charset="-128"/>
                <a:cs typeface="Arial" charset="0"/>
              </a:rPr>
              <a:t>A </a:t>
            </a:r>
            <a:r>
              <a:rPr lang="hu-HU" altLang="hu-H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Gothic Pro B" pitchFamily="34" charset="-128"/>
                <a:cs typeface="Arial" charset="0"/>
              </a:rPr>
              <a:t>program </a:t>
            </a:r>
            <a:r>
              <a:rPr lang="hu-HU" altLang="hu-H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Gothic Pro B" pitchFamily="34" charset="-128"/>
                <a:cs typeface="Arial" charset="0"/>
              </a:rPr>
              <a:t>témája, és legfőbb céljai</a:t>
            </a:r>
          </a:p>
          <a:p>
            <a:pPr>
              <a:spcBef>
                <a:spcPct val="50000"/>
              </a:spcBef>
            </a:pPr>
            <a:r>
              <a:rPr lang="hu-HU" altLang="hu-HU" sz="4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Gothic Pro B" pitchFamily="34" charset="-128"/>
                <a:cs typeface="Arial" charset="0"/>
              </a:rPr>
              <a:t>               </a:t>
            </a:r>
            <a:r>
              <a:rPr lang="hu-HU" altLang="hu-HU" sz="4400" b="1" i="1" dirty="0" smtClean="0">
                <a:solidFill>
                  <a:srgbClr val="0AAA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Kozuka Gothic Pro B" pitchFamily="34" charset="-128"/>
                <a:cs typeface="Arial" charset="0"/>
              </a:rPr>
              <a:t>Graffiti</a:t>
            </a:r>
            <a:endParaRPr lang="hu-HU" sz="4400" b="1" i="1" dirty="0">
              <a:solidFill>
                <a:srgbClr val="0AAA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1277" y="1988840"/>
            <a:ext cx="88204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i="1" dirty="0" smtClean="0">
                <a:solidFill>
                  <a:srgbClr val="C00000"/>
                </a:solidFill>
              </a:rPr>
              <a:t>-  </a:t>
            </a:r>
            <a:r>
              <a:rPr lang="hu-HU" sz="3200" i="1" dirty="0" smtClean="0">
                <a:solidFill>
                  <a:srgbClr val="C00000"/>
                </a:solidFill>
              </a:rPr>
              <a:t>a </a:t>
            </a:r>
            <a:r>
              <a:rPr lang="hu-HU" sz="3200" i="1" dirty="0">
                <a:solidFill>
                  <a:srgbClr val="C00000"/>
                </a:solidFill>
              </a:rPr>
              <a:t>szubkultúra </a:t>
            </a:r>
            <a:r>
              <a:rPr lang="hu-HU" sz="3200" b="1" i="1" dirty="0">
                <a:solidFill>
                  <a:srgbClr val="C00000"/>
                </a:solidFill>
              </a:rPr>
              <a:t>feltérképezése</a:t>
            </a:r>
          </a:p>
          <a:p>
            <a:r>
              <a:rPr lang="hu-HU" sz="3200" b="1" i="1" dirty="0" smtClean="0">
                <a:solidFill>
                  <a:srgbClr val="C00000"/>
                </a:solidFill>
              </a:rPr>
              <a:t>-  </a:t>
            </a:r>
            <a:r>
              <a:rPr lang="hu-HU" altLang="hu-HU" sz="3200" i="1" dirty="0" smtClean="0">
                <a:solidFill>
                  <a:srgbClr val="C00000"/>
                </a:solidFill>
              </a:rPr>
              <a:t>a </a:t>
            </a:r>
            <a:r>
              <a:rPr lang="hu-HU" altLang="hu-HU" sz="3200" i="1" dirty="0">
                <a:solidFill>
                  <a:srgbClr val="C00000"/>
                </a:solidFill>
              </a:rPr>
              <a:t>kreativitás </a:t>
            </a:r>
            <a:r>
              <a:rPr lang="hu-HU" altLang="hu-HU" sz="3200" b="1" i="1" dirty="0">
                <a:solidFill>
                  <a:srgbClr val="C00000"/>
                </a:solidFill>
              </a:rPr>
              <a:t>előremozdítása</a:t>
            </a:r>
          </a:p>
          <a:p>
            <a:r>
              <a:rPr lang="hu-HU" altLang="hu-HU" sz="3200" b="1" i="1" dirty="0" smtClean="0">
                <a:solidFill>
                  <a:srgbClr val="C00000"/>
                </a:solidFill>
              </a:rPr>
              <a:t>-  </a:t>
            </a:r>
            <a:r>
              <a:rPr lang="hu-HU" altLang="hu-HU" sz="3200" i="1" dirty="0" smtClean="0">
                <a:solidFill>
                  <a:srgbClr val="C00000"/>
                </a:solidFill>
              </a:rPr>
              <a:t>a </a:t>
            </a:r>
            <a:r>
              <a:rPr lang="hu-HU" altLang="hu-HU" sz="3200" i="1" dirty="0">
                <a:solidFill>
                  <a:srgbClr val="C00000"/>
                </a:solidFill>
              </a:rPr>
              <a:t>kortárs művészet </a:t>
            </a:r>
            <a:r>
              <a:rPr lang="hu-HU" altLang="hu-HU" sz="3200" b="1" i="1" dirty="0" smtClean="0">
                <a:solidFill>
                  <a:srgbClr val="C00000"/>
                </a:solidFill>
              </a:rPr>
              <a:t>megismerése</a:t>
            </a:r>
          </a:p>
          <a:p>
            <a:r>
              <a:rPr lang="hu-HU" altLang="hu-HU" sz="3200" b="1" i="1" dirty="0" smtClean="0">
                <a:solidFill>
                  <a:srgbClr val="C00000"/>
                </a:solidFill>
              </a:rPr>
              <a:t>-  </a:t>
            </a:r>
            <a:r>
              <a:rPr lang="hu-HU" altLang="hu-HU" sz="3200" i="1" dirty="0" smtClean="0">
                <a:solidFill>
                  <a:srgbClr val="C00000"/>
                </a:solidFill>
              </a:rPr>
              <a:t>a vizuális környezeti </a:t>
            </a:r>
            <a:r>
              <a:rPr lang="hu-HU" altLang="hu-HU" sz="3200" b="1" i="1" dirty="0" smtClean="0">
                <a:solidFill>
                  <a:srgbClr val="C00000"/>
                </a:solidFill>
              </a:rPr>
              <a:t>nevelés támogatása</a:t>
            </a:r>
          </a:p>
          <a:p>
            <a:pPr marL="342900" indent="-342900">
              <a:buFontTx/>
              <a:buChar char="-"/>
            </a:pPr>
            <a:r>
              <a:rPr lang="hu-HU" altLang="hu-HU" sz="3200" i="1" dirty="0" smtClean="0">
                <a:solidFill>
                  <a:srgbClr val="C00000"/>
                </a:solidFill>
              </a:rPr>
              <a:t>kulturális </a:t>
            </a:r>
            <a:r>
              <a:rPr lang="hu-HU" altLang="hu-HU" sz="3200" i="1" dirty="0">
                <a:solidFill>
                  <a:srgbClr val="C00000"/>
                </a:solidFill>
              </a:rPr>
              <a:t>együttműködések </a:t>
            </a:r>
            <a:r>
              <a:rPr lang="hu-HU" altLang="hu-HU" sz="3200" b="1" i="1" dirty="0" smtClean="0">
                <a:solidFill>
                  <a:srgbClr val="C00000"/>
                </a:solidFill>
              </a:rPr>
              <a:t>kiépítése</a:t>
            </a:r>
          </a:p>
          <a:p>
            <a:r>
              <a:rPr lang="hu-HU" altLang="hu-HU" sz="3200" b="1" i="1" dirty="0" smtClean="0">
                <a:solidFill>
                  <a:srgbClr val="C00000"/>
                </a:solidFill>
              </a:rPr>
              <a:t>-  </a:t>
            </a:r>
            <a:r>
              <a:rPr lang="hu-HU" altLang="hu-HU" sz="3200" i="1" dirty="0" smtClean="0">
                <a:solidFill>
                  <a:srgbClr val="C00000"/>
                </a:solidFill>
              </a:rPr>
              <a:t>a nyelvtanulás, a nyelvi sokszínűség </a:t>
            </a:r>
            <a:r>
              <a:rPr lang="hu-HU" altLang="hu-HU" sz="3200" b="1" i="1" dirty="0" smtClean="0">
                <a:solidFill>
                  <a:srgbClr val="C00000"/>
                </a:solidFill>
              </a:rPr>
              <a:t>támogatása</a:t>
            </a:r>
            <a:endParaRPr lang="hu-HU" altLang="hu-HU" sz="3200" b="1" i="1" dirty="0">
              <a:solidFill>
                <a:srgbClr val="C00000"/>
              </a:solidFill>
            </a:endParaRPr>
          </a:p>
          <a:p>
            <a:r>
              <a:rPr lang="hu-HU" altLang="hu-HU" sz="3200" b="1" i="1" dirty="0" smtClean="0">
                <a:solidFill>
                  <a:srgbClr val="C00000"/>
                </a:solidFill>
              </a:rPr>
              <a:t>-  </a:t>
            </a:r>
            <a:r>
              <a:rPr lang="hu-HU" altLang="hu-HU" sz="3200" i="1" dirty="0" smtClean="0">
                <a:solidFill>
                  <a:srgbClr val="C00000"/>
                </a:solidFill>
              </a:rPr>
              <a:t>az európai oktatási </a:t>
            </a:r>
            <a:r>
              <a:rPr lang="hu-HU" altLang="hu-HU" sz="3200" i="1" dirty="0">
                <a:solidFill>
                  <a:srgbClr val="C00000"/>
                </a:solidFill>
              </a:rPr>
              <a:t>rendszerek </a:t>
            </a:r>
            <a:r>
              <a:rPr lang="hu-HU" altLang="hu-HU" sz="3200" b="1" i="1" dirty="0" smtClean="0">
                <a:solidFill>
                  <a:srgbClr val="C00000"/>
                </a:solidFill>
              </a:rPr>
              <a:t>tanulmányozása </a:t>
            </a:r>
          </a:p>
          <a:p>
            <a:r>
              <a:rPr lang="hu-HU" altLang="hu-HU" sz="3200" b="1" i="1" dirty="0" smtClean="0">
                <a:solidFill>
                  <a:srgbClr val="C00000"/>
                </a:solidFill>
              </a:rPr>
              <a:t>-  </a:t>
            </a:r>
            <a:r>
              <a:rPr lang="hu-HU" altLang="hu-HU" sz="3200" i="1" dirty="0" smtClean="0">
                <a:solidFill>
                  <a:srgbClr val="C00000"/>
                </a:solidFill>
              </a:rPr>
              <a:t>a képzési rendszerek közötti </a:t>
            </a:r>
            <a:r>
              <a:rPr lang="hu-HU" altLang="hu-HU" sz="3200" b="1" i="1" dirty="0" smtClean="0">
                <a:solidFill>
                  <a:srgbClr val="C00000"/>
                </a:solidFill>
              </a:rPr>
              <a:t>együttműködés  </a:t>
            </a:r>
            <a:endParaRPr lang="hu-HU" altLang="hu-HU" sz="3200" b="1" i="1" dirty="0">
              <a:solidFill>
                <a:srgbClr val="C00000"/>
              </a:solidFill>
            </a:endParaRPr>
          </a:p>
          <a:p>
            <a:r>
              <a:rPr lang="hu-HU" altLang="hu-HU" sz="3200" b="1" i="1" dirty="0" smtClean="0">
                <a:solidFill>
                  <a:srgbClr val="C00000"/>
                </a:solidFill>
              </a:rPr>
              <a:t>-  </a:t>
            </a:r>
            <a:r>
              <a:rPr lang="hu-HU" altLang="hu-HU" sz="3200" i="1" dirty="0" smtClean="0">
                <a:solidFill>
                  <a:srgbClr val="C00000"/>
                </a:solidFill>
              </a:rPr>
              <a:t>az SNI </a:t>
            </a:r>
            <a:r>
              <a:rPr lang="hu-HU" altLang="hu-HU" sz="3200" i="1" dirty="0">
                <a:solidFill>
                  <a:srgbClr val="C00000"/>
                </a:solidFill>
              </a:rPr>
              <a:t>tanulók </a:t>
            </a:r>
            <a:r>
              <a:rPr lang="hu-HU" altLang="hu-HU" sz="3200" b="1" i="1" dirty="0" smtClean="0">
                <a:solidFill>
                  <a:srgbClr val="C00000"/>
                </a:solidFill>
              </a:rPr>
              <a:t>bevonása </a:t>
            </a:r>
            <a:r>
              <a:rPr lang="hu-HU" altLang="hu-HU" sz="3200" i="1" dirty="0" smtClean="0">
                <a:solidFill>
                  <a:srgbClr val="C00000"/>
                </a:solidFill>
              </a:rPr>
              <a:t>az LLP programba</a:t>
            </a:r>
            <a:r>
              <a:rPr lang="hu-HU" altLang="hu-HU" sz="2400" i="1" dirty="0" smtClean="0">
                <a:solidFill>
                  <a:srgbClr val="C00000"/>
                </a:solidFill>
              </a:rPr>
              <a:t>      </a:t>
            </a:r>
            <a:endParaRPr lang="hu-HU" altLang="hu-HU" sz="2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7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1" name="Picture 15" descr="https://fbcdn-sphotos-a-a.akamaihd.net/hphotos-ak-frc3/t1.0-9/189959_168683589850542_480865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086">
            <a:off x="4704182" y="3813174"/>
            <a:ext cx="1914101" cy="143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Gyöngyi\Desktop\gulyá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7362">
            <a:off x="7526670" y="5220059"/>
            <a:ext cx="1904000" cy="142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Gyöngyi\Desktop\festékfo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53934" y="-1643232"/>
            <a:ext cx="1079099" cy="436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:\Comenius_2012_13\3. spanyol tablóra\P92704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-51840"/>
            <a:ext cx="3186590" cy="239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Gyöngyi\Desktop\comenius\Comenius honlapra még\Előadásokhoz\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2461">
            <a:off x="4881311" y="5213799"/>
            <a:ext cx="2158475" cy="161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G:\Comenius_2012_13\orsinak honlapra kecskeméti projekttalálkozó\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4820">
            <a:off x="4265184" y="1500617"/>
            <a:ext cx="2892750" cy="202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églalap 22"/>
          <p:cNvSpPr/>
          <p:nvPr/>
        </p:nvSpPr>
        <p:spPr>
          <a:xfrm rot="20691415">
            <a:off x="7943266" y="118859"/>
            <a:ext cx="1741565" cy="2439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106" name="Picture 10" descr="C:\Users\Gyöngyi\Desktop\comenius\Cadiz 2012\Jerez\P92805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5724">
            <a:off x="8012737" y="144035"/>
            <a:ext cx="1745087" cy="232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:\Comenius_2012_13\2.KATALÓGUSBA\katalógus képek\bolgá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425">
            <a:off x="5909035" y="2219709"/>
            <a:ext cx="3336951" cy="22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6292385" y="3964487"/>
            <a:ext cx="1817365" cy="2020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Picture 6" descr="C:\Users\Gyöngyi\Desktop\comenius\Comenius honlapra még\Tréningek\roma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354" y="4014887"/>
            <a:ext cx="1705425" cy="188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églalap 23"/>
          <p:cNvSpPr/>
          <p:nvPr/>
        </p:nvSpPr>
        <p:spPr>
          <a:xfrm rot="5690115">
            <a:off x="4513670" y="266117"/>
            <a:ext cx="853847" cy="1620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8049">
            <a:off x="4154757" y="717895"/>
            <a:ext cx="1529255" cy="72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-209076" y="148592"/>
            <a:ext cx="734481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hu-HU" sz="40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projekt komplexitása</a:t>
            </a:r>
            <a:endParaRPr lang="hu-HU" sz="4000" i="1" dirty="0" smtClean="0">
              <a:solidFill>
                <a:srgbClr val="CC0099"/>
              </a:solidFill>
            </a:endParaRPr>
          </a:p>
          <a:p>
            <a:endParaRPr lang="hu-HU" sz="2400" dirty="0" smtClean="0">
              <a:solidFill>
                <a:srgbClr val="CC0099"/>
              </a:solidFill>
            </a:endParaRPr>
          </a:p>
          <a:p>
            <a:pPr marL="914400" lvl="1" indent="-457200">
              <a:buFontTx/>
              <a:buChar char="-"/>
            </a:pPr>
            <a:r>
              <a:rPr lang="hu-HU" sz="3200" b="1" i="1" dirty="0" smtClean="0">
                <a:solidFill>
                  <a:srgbClr val="089CAC"/>
                </a:solidFill>
              </a:rPr>
              <a:t>művészettörténet</a:t>
            </a:r>
          </a:p>
          <a:p>
            <a:pPr marL="914400" lvl="1" indent="-457200">
              <a:buFontTx/>
              <a:buChar char="-"/>
            </a:pPr>
            <a:r>
              <a:rPr lang="hu-HU" sz="3200" b="1" i="1" dirty="0">
                <a:solidFill>
                  <a:srgbClr val="089CAC"/>
                </a:solidFill>
              </a:rPr>
              <a:t>i</a:t>
            </a:r>
            <a:r>
              <a:rPr lang="hu-HU" sz="3200" b="1" i="1" dirty="0" smtClean="0">
                <a:solidFill>
                  <a:srgbClr val="089CAC"/>
                </a:solidFill>
              </a:rPr>
              <a:t>degen nyelvek </a:t>
            </a:r>
          </a:p>
          <a:p>
            <a:pPr marL="914400" lvl="1" indent="-457200">
              <a:buFontTx/>
              <a:buChar char="-"/>
            </a:pPr>
            <a:r>
              <a:rPr lang="hu-HU" sz="3200" b="1" i="1" dirty="0">
                <a:solidFill>
                  <a:srgbClr val="089CAC"/>
                </a:solidFill>
              </a:rPr>
              <a:t>f</a:t>
            </a:r>
            <a:r>
              <a:rPr lang="hu-HU" sz="3200" b="1" i="1" dirty="0" smtClean="0">
                <a:solidFill>
                  <a:srgbClr val="089CAC"/>
                </a:solidFill>
              </a:rPr>
              <a:t>öldrajz, biológia</a:t>
            </a:r>
          </a:p>
          <a:p>
            <a:pPr marL="914400" lvl="1" indent="-457200">
              <a:buFontTx/>
              <a:buChar char="-"/>
            </a:pPr>
            <a:r>
              <a:rPr lang="hu-HU" sz="3200" b="1" i="1" dirty="0">
                <a:solidFill>
                  <a:srgbClr val="089CAC"/>
                </a:solidFill>
              </a:rPr>
              <a:t>t</a:t>
            </a:r>
            <a:r>
              <a:rPr lang="hu-HU" sz="3200" b="1" i="1" dirty="0" smtClean="0">
                <a:solidFill>
                  <a:srgbClr val="089CAC"/>
                </a:solidFill>
              </a:rPr>
              <a:t>örténelem</a:t>
            </a:r>
          </a:p>
          <a:p>
            <a:pPr marL="914400" lvl="1" indent="-457200">
              <a:buFontTx/>
              <a:buChar char="-"/>
            </a:pPr>
            <a:r>
              <a:rPr lang="hu-HU" sz="3200" b="1" i="1" dirty="0" smtClean="0">
                <a:solidFill>
                  <a:srgbClr val="089CAC"/>
                </a:solidFill>
              </a:rPr>
              <a:t>kultúrtörténet</a:t>
            </a:r>
          </a:p>
          <a:p>
            <a:pPr marL="914400" lvl="1" indent="-457200">
              <a:buFontTx/>
              <a:buChar char="-"/>
            </a:pPr>
            <a:r>
              <a:rPr lang="hu-HU" sz="3200" b="1" i="1" dirty="0" smtClean="0">
                <a:solidFill>
                  <a:srgbClr val="089CAC"/>
                </a:solidFill>
              </a:rPr>
              <a:t>néprajz</a:t>
            </a:r>
          </a:p>
          <a:p>
            <a:pPr marL="914400" lvl="1" indent="-457200">
              <a:buFontTx/>
              <a:buChar char="-"/>
            </a:pPr>
            <a:r>
              <a:rPr lang="hu-HU" sz="3200" b="1" i="1" dirty="0">
                <a:solidFill>
                  <a:srgbClr val="089CAC"/>
                </a:solidFill>
              </a:rPr>
              <a:t>é</a:t>
            </a:r>
            <a:r>
              <a:rPr lang="hu-HU" sz="3200" b="1" i="1" dirty="0" smtClean="0">
                <a:solidFill>
                  <a:srgbClr val="089CAC"/>
                </a:solidFill>
              </a:rPr>
              <a:t>tkezési szokások</a:t>
            </a:r>
          </a:p>
          <a:p>
            <a:pPr marL="914400" lvl="1" indent="-457200">
              <a:buFontTx/>
              <a:buChar char="-"/>
            </a:pPr>
            <a:r>
              <a:rPr lang="hu-HU" sz="3200" b="1" i="1" dirty="0" smtClean="0">
                <a:solidFill>
                  <a:srgbClr val="089CAC"/>
                </a:solidFill>
              </a:rPr>
              <a:t>vallások</a:t>
            </a:r>
          </a:p>
          <a:p>
            <a:pPr marL="914400" lvl="1" indent="-457200">
              <a:buFontTx/>
              <a:buChar char="-"/>
            </a:pPr>
            <a:r>
              <a:rPr lang="hu-HU" sz="3200" b="1" i="1" dirty="0" smtClean="0">
                <a:solidFill>
                  <a:srgbClr val="089CAC"/>
                </a:solidFill>
              </a:rPr>
              <a:t>tervezés, alkotás</a:t>
            </a:r>
          </a:p>
          <a:p>
            <a:pPr marL="914400" lvl="1" indent="-457200">
              <a:buFontTx/>
              <a:buChar char="-"/>
            </a:pPr>
            <a:r>
              <a:rPr lang="hu-HU" sz="3200" b="1" i="1" dirty="0">
                <a:solidFill>
                  <a:srgbClr val="089CAC"/>
                </a:solidFill>
              </a:rPr>
              <a:t>kutatások, </a:t>
            </a:r>
            <a:r>
              <a:rPr lang="hu-HU" sz="3200" b="1" i="1" dirty="0" smtClean="0">
                <a:solidFill>
                  <a:srgbClr val="089CAC"/>
                </a:solidFill>
              </a:rPr>
              <a:t>előadások</a:t>
            </a:r>
          </a:p>
          <a:p>
            <a:pPr marL="914400" lvl="1" indent="-457200">
              <a:buFontTx/>
              <a:buChar char="-"/>
            </a:pPr>
            <a:r>
              <a:rPr lang="hu-HU" sz="3200" b="1" i="1" dirty="0" smtClean="0">
                <a:solidFill>
                  <a:srgbClr val="089CAC"/>
                </a:solidFill>
              </a:rPr>
              <a:t>IKT eszközök használata</a:t>
            </a:r>
            <a:r>
              <a:rPr lang="hu-HU" b="1" dirty="0" smtClean="0">
                <a:solidFill>
                  <a:srgbClr val="089CAC"/>
                </a:solidFill>
              </a:rPr>
              <a:t>     </a:t>
            </a:r>
            <a:r>
              <a:rPr lang="hu-HU" b="1" u="sng" dirty="0" smtClean="0">
                <a:solidFill>
                  <a:srgbClr val="089CAC"/>
                </a:solidFill>
              </a:rPr>
              <a:t> </a:t>
            </a:r>
            <a:endParaRPr lang="hu-HU" dirty="0">
              <a:solidFill>
                <a:srgbClr val="089C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9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Gyöngyi\Desktop\fol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8597" y="-3575980"/>
            <a:ext cx="1003198" cy="810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32356" y="254705"/>
            <a:ext cx="80495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Sokoldalú személyiségfejlesztés  </a:t>
            </a:r>
            <a:endParaRPr lang="hu-HU" sz="2400" i="1" dirty="0" smtClean="0">
              <a:solidFill>
                <a:srgbClr val="0070C0"/>
              </a:solidFill>
            </a:endParaRPr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</a:rPr>
              <a:t>     </a:t>
            </a:r>
            <a:r>
              <a:rPr lang="hu-HU" b="1" u="sng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hu-HU" dirty="0"/>
          </a:p>
        </p:txBody>
      </p:sp>
      <p:pic>
        <p:nvPicPr>
          <p:cNvPr id="2051" name="Picture 3" descr="C:\Users\Gyöngyi\Desktop\comenius\Magyarország\Kaan Baybag török fiú graffitij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196" y="1059994"/>
            <a:ext cx="2650976" cy="353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Comenius_2012_13\2.KATALÓGUSBA\franc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3932332" cy="336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715" y="4725144"/>
            <a:ext cx="2592288" cy="173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 descr="G:\Comenius honlapra még\Az elkészült produktumokhoz\francia kiállítá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85" y="1059994"/>
            <a:ext cx="3994743" cy="264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760" y="1700808"/>
            <a:ext cx="2557264" cy="171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3" descr="G:\Comenius_2012_13\2.KATALÓGUSBA\katalógus képek\istanbul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61" y="575213"/>
            <a:ext cx="2358608" cy="96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G:\Comenius_2012_13\2.KATALÓGUSBA\katalógus képek\bolgár lány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761" y="3501008"/>
            <a:ext cx="246373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69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:\Comenius_2012_13\Comenius honlapra még\Előadásokhoz\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303" y="4183846"/>
            <a:ext cx="3889770" cy="291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Gyöngyi\Desktop\festékfo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4930" y="-744228"/>
            <a:ext cx="1079099" cy="256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-160238" y="152245"/>
            <a:ext cx="90730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hu-HU" sz="40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ulcskompetenciákat fejlesztett</a:t>
            </a:r>
            <a:endParaRPr lang="hu-HU" sz="4000" i="1" dirty="0" smtClean="0">
              <a:solidFill>
                <a:srgbClr val="CC0099"/>
              </a:solidFill>
            </a:endParaRPr>
          </a:p>
          <a:p>
            <a:endParaRPr lang="hu-HU" sz="2400" dirty="0" smtClean="0">
              <a:solidFill>
                <a:srgbClr val="CC0099"/>
              </a:solidFill>
            </a:endParaRPr>
          </a:p>
          <a:p>
            <a:pPr marL="914400" lvl="1" indent="-457200">
              <a:buFontTx/>
              <a:buChar char="-"/>
            </a:pPr>
            <a:r>
              <a:rPr lang="hu-HU" sz="3200" b="1" i="1" dirty="0">
                <a:solidFill>
                  <a:srgbClr val="089CAC"/>
                </a:solidFill>
              </a:rPr>
              <a:t>e</a:t>
            </a:r>
            <a:r>
              <a:rPr lang="hu-HU" sz="3200" b="1" i="1" dirty="0" smtClean="0">
                <a:solidFill>
                  <a:srgbClr val="089CAC"/>
                </a:solidFill>
              </a:rPr>
              <a:t>sztétikai-művészeti tudatosság, kifejezőkészség, idegen nyelvi, digitális,</a:t>
            </a:r>
          </a:p>
          <a:p>
            <a:pPr lvl="1"/>
            <a:r>
              <a:rPr lang="hu-HU" sz="3200" b="1" i="1" dirty="0" smtClean="0">
                <a:solidFill>
                  <a:srgbClr val="089CAC"/>
                </a:solidFill>
              </a:rPr>
              <a:t>	szociális, természettudományos és technikai, 	hatékony önálló tanulás, anyanyelvi, 	kezdeményezőkészség és matematikai… </a:t>
            </a:r>
          </a:p>
        </p:txBody>
      </p:sp>
      <p:pic>
        <p:nvPicPr>
          <p:cNvPr id="1027" name="Picture 3" descr="H:\Comenius_2012_13\2.KATALÓGUSBA\lengyel festé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251" y="3852951"/>
            <a:ext cx="3656806" cy="274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:\Comenius_2012_13\orsinak honlapra kecskeméti projekttalálkozó\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57" y="3845097"/>
            <a:ext cx="2672739" cy="200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Comenius_2012_13\2.KATALÓGUSBA\lengyel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757" y="5224253"/>
            <a:ext cx="2352243" cy="168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117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5682"/>
            <a:ext cx="3780410" cy="252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 descr="C:\Users\Gyöngyi\Desktop\festékfo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90467" y="-1569625"/>
            <a:ext cx="1079099" cy="486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Gyöngyi\Desktop\comenius\Comenius honlapra még\Előadásokhoz\bulgar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318" y="476672"/>
            <a:ext cx="4950646" cy="331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852572" y="462859"/>
            <a:ext cx="2578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Előadások</a:t>
            </a:r>
            <a:endParaRPr lang="hu-HU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 descr="C:\Users\Gyöngyi\Desktop\comenius\Comenius honlapra még\Előadásokhoz\franc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06869"/>
            <a:ext cx="3139030" cy="208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Gyöngyi\Desktop\comenius\Comenius honlapra még\Előadásokhoz\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97617"/>
            <a:ext cx="2744303" cy="205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Gyöngyi\Desktop\comenius\Comenius honlapra még\Előadásokhoz\IMG_00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8" y="3937576"/>
            <a:ext cx="2691028" cy="201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618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13663</TotalTime>
  <Words>175</Words>
  <Application>Microsoft Office PowerPoint</Application>
  <PresentationFormat>Diavetítés a képernyőre (4:3 oldalarány)</PresentationFormat>
  <Paragraphs>71</Paragraphs>
  <Slides>22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3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Gyöngyi</dc:creator>
  <cp:lastModifiedBy>Horváth Katalin</cp:lastModifiedBy>
  <cp:revision>244</cp:revision>
  <dcterms:created xsi:type="dcterms:W3CDTF">2013-10-30T09:46:53Z</dcterms:created>
  <dcterms:modified xsi:type="dcterms:W3CDTF">2014-11-25T08:39:38Z</dcterms:modified>
</cp:coreProperties>
</file>