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8" r:id="rId1"/>
  </p:sldMasterIdLst>
  <p:sldIdLst>
    <p:sldId id="256" r:id="rId2"/>
    <p:sldId id="257" r:id="rId3"/>
    <p:sldId id="262" r:id="rId4"/>
    <p:sldId id="258" r:id="rId5"/>
    <p:sldId id="259" r:id="rId6"/>
    <p:sldId id="261" r:id="rId7"/>
    <p:sldId id="260" r:id="rId8"/>
    <p:sldId id="263" r:id="rId9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églalap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Téglalap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Téglalap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Téglalap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Téglalap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Lekerekített téglalap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Lekerekített téglalap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Téglalap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Téglalap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Téglalap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Téglalap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Cím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28" name="Dátum helye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17" name="Élőláb helye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29" name="Dia számának helye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Tartalom helye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6" name="Dátum helye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27" name="Dia számának helye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Szöveg helye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églalap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Téglalap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Téglalap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Téglalap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Téglalap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Lekerekített téglalap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Lekerekített téglalap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Téglalap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Téglalap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Téglalap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Téglalap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Téglalap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Téglalap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Cím helye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4" name="Dátum helye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48CA858-3F4B-47E9-9F26-4A5D5C975F67}" type="datetimeFigureOut">
              <a:rPr lang="hu-HU" smtClean="0"/>
              <a:t>2014.11.10.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hu-HU"/>
          </a:p>
        </p:txBody>
      </p:sp>
      <p:sp>
        <p:nvSpPr>
          <p:cNvPr id="23" name="Dia számának helye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459A02BF-A9FA-4FB3-8E9F-F609663A7DF7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4011" r:id="rId3"/>
    <p:sldLayoutId id="2147484012" r:id="rId4"/>
    <p:sldLayoutId id="2147484013" r:id="rId5"/>
    <p:sldLayoutId id="2147484014" r:id="rId6"/>
    <p:sldLayoutId id="2147484015" r:id="rId7"/>
    <p:sldLayoutId id="2147484016" r:id="rId8"/>
    <p:sldLayoutId id="2147484017" r:id="rId9"/>
    <p:sldLayoutId id="2147484018" r:id="rId10"/>
    <p:sldLayoutId id="21474840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https://www.youtube.com/watch?v=azYi76NZdLc&amp;feature=youtu.b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schoolleadership.eu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oktataskepzes.tka.hu/pages/main" TargetMode="External"/><Relationship Id="rId2" Type="http://schemas.openxmlformats.org/officeDocument/2006/relationships/hyperlink" Target="http://www.tka.h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schooleadership.eu/epnosl_vip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777240" y="476672"/>
            <a:ext cx="7543800" cy="2895178"/>
          </a:xfrm>
        </p:spPr>
        <p:txBody>
          <a:bodyPr>
            <a:noAutofit/>
          </a:bodyPr>
          <a:lstStyle/>
          <a:p>
            <a:pPr algn="ctr"/>
            <a:r>
              <a:rPr lang="hu-HU" sz="3600" b="1" dirty="0"/>
              <a:t>Miről szóljon a stratégia? </a:t>
            </a:r>
            <a:r>
              <a:rPr lang="hu-HU" sz="3600" b="1" dirty="0" smtClean="0"/>
              <a:t/>
            </a:r>
            <a:br>
              <a:rPr lang="hu-HU" sz="3600" b="1" dirty="0" smtClean="0"/>
            </a:br>
            <a:r>
              <a:rPr lang="hu-HU" sz="3600" dirty="0" smtClean="0"/>
              <a:t>Gondolatok </a:t>
            </a:r>
            <a:r>
              <a:rPr lang="hu-HU" sz="3600" dirty="0"/>
              <a:t>egy európai iskolavezetési hálózattól </a:t>
            </a:r>
            <a:r>
              <a:rPr lang="hu-HU" sz="3600" dirty="0" smtClean="0"/>
              <a:t/>
            </a:r>
            <a:br>
              <a:rPr lang="hu-HU" sz="3600" dirty="0" smtClean="0"/>
            </a:br>
            <a:r>
              <a:rPr lang="hu-HU" sz="3600" dirty="0" smtClean="0"/>
              <a:t>(</a:t>
            </a:r>
            <a:r>
              <a:rPr lang="hu-HU" sz="3600" dirty="0"/>
              <a:t>European Policy Network </a:t>
            </a:r>
            <a:r>
              <a:rPr lang="hu-HU" sz="3600" dirty="0" err="1"/>
              <a:t>on</a:t>
            </a:r>
            <a:r>
              <a:rPr lang="hu-HU" sz="3600" dirty="0"/>
              <a:t> </a:t>
            </a:r>
            <a:r>
              <a:rPr lang="hu-HU" sz="3600" dirty="0" err="1"/>
              <a:t>School</a:t>
            </a:r>
            <a:r>
              <a:rPr lang="hu-HU" sz="3600" dirty="0"/>
              <a:t> </a:t>
            </a:r>
            <a:r>
              <a:rPr lang="hu-HU" sz="3600" dirty="0" err="1"/>
              <a:t>Leadership</a:t>
            </a:r>
            <a:r>
              <a:rPr lang="hu-HU" sz="3600" dirty="0"/>
              <a:t>)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2195736" y="4221088"/>
            <a:ext cx="6172200" cy="685800"/>
          </a:xfrm>
        </p:spPr>
        <p:txBody>
          <a:bodyPr>
            <a:normAutofit fontScale="25000" lnSpcReduction="20000"/>
          </a:bodyPr>
          <a:lstStyle/>
          <a:p>
            <a:endParaRPr lang="hu-HU" sz="2800" dirty="0" smtClean="0"/>
          </a:p>
          <a:p>
            <a:r>
              <a:rPr lang="hu-HU" sz="11200" dirty="0" smtClean="0"/>
              <a:t>Iskolavezetői műhely</a:t>
            </a:r>
          </a:p>
          <a:p>
            <a:r>
              <a:rPr lang="hu-HU" sz="11200" dirty="0" smtClean="0"/>
              <a:t>2014. 11.11.</a:t>
            </a:r>
          </a:p>
          <a:p>
            <a:r>
              <a:rPr lang="hu-HU" sz="11200" dirty="0" smtClean="0"/>
              <a:t>Csernovitz Adél</a:t>
            </a:r>
          </a:p>
          <a:p>
            <a:r>
              <a:rPr lang="hu-HU" sz="11200" dirty="0" smtClean="0"/>
              <a:t>Révai Nóra</a:t>
            </a:r>
            <a:endParaRPr lang="hu-HU" sz="11200" dirty="0"/>
          </a:p>
        </p:txBody>
      </p:sp>
    </p:spTree>
    <p:extLst>
      <p:ext uri="{BB962C8B-B14F-4D97-AF65-F5344CB8AC3E}">
        <p14:creationId xmlns:p14="http://schemas.microsoft.com/office/powerpoint/2010/main" val="269166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737824"/>
          </a:xfrm>
        </p:spPr>
        <p:txBody>
          <a:bodyPr/>
          <a:lstStyle/>
          <a:p>
            <a:pPr marL="109728" indent="0" algn="ctr">
              <a:buNone/>
            </a:pPr>
            <a:r>
              <a:rPr lang="hu-HU" sz="3600" dirty="0" err="1" smtClean="0">
                <a:hlinkClick r:id="rId2"/>
              </a:rPr>
              <a:t>Webináriumrészlet</a:t>
            </a:r>
            <a:endParaRPr lang="hu-HU" sz="3600" dirty="0" smtClean="0"/>
          </a:p>
          <a:p>
            <a:pPr marL="109728" indent="0" algn="ctr">
              <a:buNone/>
            </a:pPr>
            <a:endParaRPr lang="hu-HU" sz="3600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7395276" cy="414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18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064896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hu-HU" dirty="0"/>
              <a:t>Mit tehet az iskolavezetés, hogy támogassa a méltányosságot az iskolában?</a:t>
            </a:r>
            <a:br>
              <a:rPr lang="hu-HU" dirty="0"/>
            </a:br>
            <a:endParaRPr lang="hu-HU" dirty="0"/>
          </a:p>
        </p:txBody>
      </p:sp>
      <p:pic>
        <p:nvPicPr>
          <p:cNvPr id="1026" name="Picture 2" descr="\\yoda\tka\Tudasmen\kommunikacio\kepek_prezihez\osztalyteremgaz-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2576660"/>
            <a:ext cx="3903461" cy="2436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\\yoda\tka\Tudasmen\kommunikacio\kepek_prezihez\osztalyteremgaz-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717032"/>
            <a:ext cx="3721596" cy="2481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47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Hol lehet tájékozódni a hálózatról?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u-HU" dirty="0" smtClean="0"/>
              <a:t>European Policy Network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School</a:t>
            </a:r>
            <a:r>
              <a:rPr lang="hu-HU" dirty="0" smtClean="0"/>
              <a:t> </a:t>
            </a:r>
            <a:r>
              <a:rPr lang="hu-HU" dirty="0" err="1" smtClean="0"/>
              <a:t>Leadership</a:t>
            </a:r>
            <a:endParaRPr lang="hu-HU" dirty="0" smtClean="0"/>
          </a:p>
          <a:p>
            <a:pPr marL="0" indent="0" algn="ctr">
              <a:buNone/>
            </a:pPr>
            <a:r>
              <a:rPr lang="hu-HU" dirty="0" err="1" smtClean="0">
                <a:hlinkClick r:id="rId2"/>
              </a:rPr>
              <a:t>www.schoolleadership.eu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874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/>
              <a:t>Webinárium</a:t>
            </a:r>
            <a:r>
              <a:rPr lang="hu-HU" dirty="0" smtClean="0"/>
              <a:t> sorozat indul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/>
              <a:t>3 érv,</a:t>
            </a:r>
            <a:r>
              <a:rPr lang="hu-HU" dirty="0"/>
              <a:t> </a:t>
            </a:r>
            <a:br>
              <a:rPr lang="hu-HU" dirty="0"/>
            </a:br>
            <a:r>
              <a:rPr lang="hu-HU" b="1" dirty="0"/>
              <a:t>amiért érdemes bekapcsolódni </a:t>
            </a:r>
            <a:endParaRPr lang="hu-HU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hu-HU" dirty="0" smtClean="0"/>
              <a:t>naprakész információk az iskolavezetés témájáról Európában;</a:t>
            </a:r>
          </a:p>
          <a:p>
            <a:pPr marL="457200" lvl="1" indent="0">
              <a:buNone/>
            </a:pPr>
            <a:endParaRPr lang="hu-HU" dirty="0"/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hu-HU" dirty="0" smtClean="0"/>
              <a:t>ötletek </a:t>
            </a:r>
            <a:r>
              <a:rPr lang="hu-HU" dirty="0"/>
              <a:t>és gyakorlati </a:t>
            </a:r>
            <a:r>
              <a:rPr lang="hu-HU" dirty="0" smtClean="0"/>
              <a:t>tapasztalatok megosztása;</a:t>
            </a:r>
          </a:p>
          <a:p>
            <a:pPr marL="457200" lvl="1" indent="0" fontAlgn="base">
              <a:buNone/>
            </a:pPr>
            <a:r>
              <a:rPr lang="hu-HU" dirty="0" smtClean="0"/>
              <a:t> </a:t>
            </a:r>
            <a:endParaRPr lang="hu-HU" dirty="0"/>
          </a:p>
          <a:p>
            <a:pPr lvl="1" fontAlgn="base">
              <a:buFont typeface="Arial" panose="020B0604020202020204" pitchFamily="34" charset="0"/>
              <a:buChar char="•"/>
            </a:pPr>
            <a:r>
              <a:rPr lang="hu-HU" dirty="0" smtClean="0"/>
              <a:t>kapcsolatteremtés iskolavezetőkkel</a:t>
            </a:r>
            <a:r>
              <a:rPr lang="hu-HU" dirty="0"/>
              <a:t>, </a:t>
            </a:r>
            <a:r>
              <a:rPr lang="hu-HU" dirty="0" smtClean="0"/>
              <a:t>szakpolitikusokkal,  szakértőkkel.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453245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/>
              <a:t>Első </a:t>
            </a:r>
            <a:r>
              <a:rPr lang="hu-HU" dirty="0" err="1"/>
              <a:t>webinárium</a:t>
            </a:r>
            <a:r>
              <a:rPr lang="hu-HU" dirty="0"/>
              <a:t>:</a:t>
            </a:r>
            <a:br>
              <a:rPr lang="hu-HU" dirty="0"/>
            </a:b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hu-HU" b="1" dirty="0" smtClean="0"/>
              <a:t>2014. november 25. 15.00-től </a:t>
            </a:r>
          </a:p>
          <a:p>
            <a:pPr marL="0" indent="0">
              <a:buNone/>
            </a:pPr>
            <a:r>
              <a:rPr lang="hu-HU" dirty="0" smtClean="0"/>
              <a:t>A </a:t>
            </a:r>
            <a:r>
              <a:rPr lang="hu-HU" dirty="0" err="1" smtClean="0"/>
              <a:t>webinárium</a:t>
            </a:r>
            <a:r>
              <a:rPr lang="hu-HU" dirty="0" smtClean="0"/>
              <a:t> linkje hamarosan elérhető: </a:t>
            </a:r>
          </a:p>
          <a:p>
            <a:pPr marL="1014984" lvl="2" indent="-457200">
              <a:buFont typeface="Arial" panose="020B0604020202020204" pitchFamily="34" charset="0"/>
              <a:buChar char="•"/>
            </a:pPr>
            <a:r>
              <a:rPr lang="hu-HU" u="sng" dirty="0" err="1">
                <a:hlinkClick r:id="rId2"/>
              </a:rPr>
              <a:t>www.tka.hu</a:t>
            </a:r>
            <a:endParaRPr lang="hu-HU" dirty="0"/>
          </a:p>
          <a:p>
            <a:pPr marL="1014984" lvl="2" indent="-457200">
              <a:buFont typeface="Arial" panose="020B0604020202020204" pitchFamily="34" charset="0"/>
              <a:buChar char="•"/>
            </a:pPr>
            <a:r>
              <a:rPr lang="hu-HU" dirty="0" err="1" smtClean="0">
                <a:hlinkClick r:id="rId3"/>
              </a:rPr>
              <a:t>oktataskepzes.tka.hu</a:t>
            </a:r>
            <a:r>
              <a:rPr lang="hu-HU" dirty="0" smtClean="0"/>
              <a:t> </a:t>
            </a:r>
            <a:endParaRPr lang="hu-HU" dirty="0"/>
          </a:p>
          <a:p>
            <a:pPr marL="1014984" lvl="2" indent="-457200">
              <a:buFont typeface="Arial" panose="020B0604020202020204" pitchFamily="34" charset="0"/>
              <a:buChar char="•"/>
            </a:pPr>
            <a:r>
              <a:rPr lang="hu-HU" u="sng" dirty="0" err="1" smtClean="0">
                <a:hlinkClick r:id="rId4"/>
              </a:rPr>
              <a:t>www.schooleadership.eu</a:t>
            </a:r>
            <a:r>
              <a:rPr lang="hu-HU" u="sng" dirty="0" smtClean="0">
                <a:hlinkClick r:id="rId4"/>
              </a:rPr>
              <a:t>/</a:t>
            </a:r>
            <a:r>
              <a:rPr lang="hu-HU" u="sng" dirty="0" err="1" smtClean="0">
                <a:hlinkClick r:id="rId4"/>
              </a:rPr>
              <a:t>epnosl</a:t>
            </a:r>
            <a:r>
              <a:rPr lang="hu-HU" u="sng" dirty="0" smtClean="0">
                <a:hlinkClick r:id="rId4"/>
              </a:rPr>
              <a:t>_</a:t>
            </a:r>
            <a:r>
              <a:rPr lang="hu-HU" u="sng" dirty="0" err="1" smtClean="0">
                <a:hlinkClick r:id="rId4"/>
              </a:rPr>
              <a:t>vip</a:t>
            </a:r>
            <a:r>
              <a:rPr lang="hu-HU" u="sng" dirty="0" smtClean="0"/>
              <a:t> </a:t>
            </a: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 algn="ctr">
              <a:buNone/>
            </a:pPr>
            <a:r>
              <a:rPr lang="hu-HU" dirty="0" smtClean="0"/>
              <a:t>Bejelentkezés a </a:t>
            </a:r>
            <a:r>
              <a:rPr lang="hu-HU" dirty="0" err="1" smtClean="0"/>
              <a:t>Webex</a:t>
            </a:r>
            <a:r>
              <a:rPr lang="hu-HU" dirty="0" smtClean="0"/>
              <a:t> online platformra: a megadott </a:t>
            </a:r>
            <a:r>
              <a:rPr lang="hu-HU" dirty="0" err="1" smtClean="0"/>
              <a:t>webinárium</a:t>
            </a:r>
            <a:r>
              <a:rPr lang="hu-HU" dirty="0" smtClean="0"/>
              <a:t> linkre kattintva </a:t>
            </a:r>
            <a:r>
              <a:rPr lang="hu-HU" u="sng" dirty="0" smtClean="0"/>
              <a:t>név</a:t>
            </a:r>
            <a:r>
              <a:rPr lang="hu-HU" dirty="0" smtClean="0"/>
              <a:t> </a:t>
            </a:r>
          </a:p>
          <a:p>
            <a:pPr marL="0" indent="0" algn="ctr">
              <a:buNone/>
            </a:pPr>
            <a:r>
              <a:rPr lang="hu-HU" dirty="0" smtClean="0"/>
              <a:t>és </a:t>
            </a:r>
            <a:r>
              <a:rPr lang="hu-HU" u="sng" dirty="0" smtClean="0"/>
              <a:t>e-mail cím </a:t>
            </a:r>
            <a:r>
              <a:rPr lang="hu-HU" dirty="0" smtClean="0"/>
              <a:t>megadásával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74859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8229600" cy="1143000"/>
          </a:xfrm>
        </p:spPr>
        <p:txBody>
          <a:bodyPr/>
          <a:lstStyle/>
          <a:p>
            <a:r>
              <a:rPr lang="hu-HU" dirty="0" smtClean="0"/>
              <a:t>Program</a:t>
            </a:r>
            <a:endParaRPr lang="hu-HU" dirty="0"/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9429222"/>
              </p:ext>
            </p:extLst>
          </p:nvPr>
        </p:nvGraphicFramePr>
        <p:xfrm>
          <a:off x="395536" y="1478202"/>
          <a:ext cx="7992887" cy="525708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08847"/>
                <a:gridCol w="1238543"/>
                <a:gridCol w="1480488"/>
                <a:gridCol w="1237671"/>
                <a:gridCol w="1578313"/>
                <a:gridCol w="1249025"/>
              </a:tblGrid>
              <a:tr h="35676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Date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Topic / Title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Speakers – policy tools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Speakers – Case studies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Moderator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627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Webinar 1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15:00 (CET)</a:t>
                      </a:r>
                      <a:endParaRPr lang="hu-H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25. November 2014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Policy response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Carl Bagley, Sophie Ward (UK)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Tom Hamilton (UK)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Bianka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Stege</a:t>
                      </a:r>
                      <a:r>
                        <a:rPr lang="en-GB" sz="1200" dirty="0">
                          <a:effectLst/>
                        </a:rPr>
                        <a:t> (NL)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15688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627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Webinar 2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15.00 (CET)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9.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December 2014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Distributed Leadership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Philip Woods, Amanda Roberts (UK)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Michael </a:t>
                      </a:r>
                      <a:r>
                        <a:rPr lang="de-DE" sz="1200" dirty="0" err="1">
                          <a:effectLst/>
                        </a:rPr>
                        <a:t>Schratz</a:t>
                      </a:r>
                      <a:r>
                        <a:rPr lang="de-DE" sz="1200" dirty="0">
                          <a:effectLst/>
                        </a:rPr>
                        <a:t>, </a:t>
                      </a:r>
                      <a:r>
                        <a:rPr lang="hu-HU" sz="1200" dirty="0" err="1">
                          <a:effectLst/>
                        </a:rPr>
                        <a:t>Tanja</a:t>
                      </a:r>
                      <a:r>
                        <a:rPr lang="hu-HU" sz="1200" dirty="0">
                          <a:effectLst/>
                        </a:rPr>
                        <a:t> </a:t>
                      </a:r>
                      <a:r>
                        <a:rPr lang="hu-HU" sz="1200" dirty="0" err="1">
                          <a:effectLst/>
                        </a:rPr>
                        <a:t>Westfall-Greiter</a:t>
                      </a:r>
                      <a:r>
                        <a:rPr lang="hu-HU" sz="1200" dirty="0">
                          <a:effectLst/>
                        </a:rPr>
                        <a:t> </a:t>
                      </a:r>
                      <a:r>
                        <a:rPr lang="de-DE" sz="1200" dirty="0">
                          <a:effectLst/>
                        </a:rPr>
                        <a:t>(AT)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Jens </a:t>
                      </a:r>
                      <a:r>
                        <a:rPr lang="de-DE" sz="1200" dirty="0" err="1">
                          <a:effectLst/>
                        </a:rPr>
                        <a:t>Bolhöfer</a:t>
                      </a:r>
                      <a:r>
                        <a:rPr lang="de-DE" sz="1200" dirty="0">
                          <a:effectLst/>
                        </a:rPr>
                        <a:t>, Wolfgang Meyer (DE)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15688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9460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Webinar 3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January </a:t>
                      </a:r>
                      <a:endParaRPr lang="hu-H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2015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Capacity Building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Michael Schratz, Helmuth Aigner, </a:t>
                      </a:r>
                      <a:endParaRPr lang="hu-H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Silvia Krenn (AT)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Jonas Höög, (SE)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Ema</a:t>
                      </a:r>
                      <a:r>
                        <a:rPr lang="en-GB" sz="1200" dirty="0">
                          <a:effectLst/>
                        </a:rPr>
                        <a:t> </a:t>
                      </a:r>
                      <a:r>
                        <a:rPr lang="en-GB" sz="1200" dirty="0" err="1">
                          <a:effectLst/>
                        </a:rPr>
                        <a:t>Perme</a:t>
                      </a:r>
                      <a:r>
                        <a:rPr lang="en-GB" sz="1200" dirty="0">
                          <a:effectLst/>
                        </a:rPr>
                        <a:t> (SI)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15688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94604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Webinar 4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February 2015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Autonomy &amp; Stakeholders’ collaboration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Lejf Moos (DK); </a:t>
                      </a:r>
                      <a:endParaRPr lang="hu-H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Ana Paula Silva and Carmo Climaco (PT) 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Aija Tūna (LV)</a:t>
                      </a:r>
                      <a:endParaRPr lang="hu-H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José Lemos Diogo (PT)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15688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 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  <a:tr h="6275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Webinar 5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March</a:t>
                      </a:r>
                      <a:endParaRPr lang="hu-H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2015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>
                          <a:effectLst/>
                        </a:rPr>
                        <a:t>Accountability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Miika Risku (FI), </a:t>
                      </a:r>
                      <a:endParaRPr lang="hu-HU" sz="12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de-DE" sz="1200">
                          <a:effectLst/>
                        </a:rPr>
                        <a:t>Jonas Höög (SE)</a:t>
                      </a:r>
                      <a:endParaRPr lang="hu-HU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Huub</a:t>
                      </a:r>
                      <a:r>
                        <a:rPr lang="en-GB" sz="1200" dirty="0">
                          <a:effectLst/>
                        </a:rPr>
                        <a:t> Friederichs (NL)</a:t>
                      </a:r>
                      <a:endParaRPr lang="hu-H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</a:rPr>
                        <a:t>Salvina</a:t>
                      </a:r>
                      <a:r>
                        <a:rPr lang="en-GB" sz="1200" dirty="0">
                          <a:effectLst/>
                        </a:rPr>
                        <a:t> Muscat (MT)</a:t>
                      </a:r>
                      <a:endParaRPr lang="hu-H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3011" marR="5301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0645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További programok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hu-HU" sz="4800" dirty="0" err="1" smtClean="0"/>
              <a:t>EPNoSL</a:t>
            </a:r>
            <a:r>
              <a:rPr lang="hu-HU" sz="4800" dirty="0" smtClean="0"/>
              <a:t> </a:t>
            </a:r>
          </a:p>
          <a:p>
            <a:pPr marL="109728" indent="0" algn="ctr">
              <a:buNone/>
            </a:pPr>
            <a:r>
              <a:rPr lang="hu-HU" sz="4800" dirty="0" smtClean="0"/>
              <a:t>iskolavezetői műhely </a:t>
            </a:r>
          </a:p>
          <a:p>
            <a:pPr marL="109728" indent="0" algn="ctr">
              <a:buNone/>
            </a:pPr>
            <a:r>
              <a:rPr lang="hu-HU" sz="4800" u="sng" dirty="0" smtClean="0"/>
              <a:t>2015. április</a:t>
            </a:r>
          </a:p>
          <a:p>
            <a:pPr marL="109728" indent="0" algn="ctr">
              <a:buNone/>
            </a:pPr>
            <a:r>
              <a:rPr lang="hu-HU" sz="4800" dirty="0" smtClean="0"/>
              <a:t>Fókuszban a méltányosság</a:t>
            </a:r>
            <a:endParaRPr lang="hu-HU" sz="4800" dirty="0"/>
          </a:p>
        </p:txBody>
      </p:sp>
    </p:spTree>
    <p:extLst>
      <p:ext uri="{BB962C8B-B14F-4D97-AF65-F5344CB8AC3E}">
        <p14:creationId xmlns:p14="http://schemas.microsoft.com/office/powerpoint/2010/main" val="1186500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ánus">
  <a:themeElements>
    <a:clrScheme name="Urbánus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ánus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ánus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63</TotalTime>
  <Words>259</Words>
  <Application>Microsoft Office PowerPoint</Application>
  <PresentationFormat>Diavetítés a képernyőre (4:3 oldalarány)</PresentationFormat>
  <Paragraphs>92</Paragraphs>
  <Slides>8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8</vt:i4>
      </vt:variant>
    </vt:vector>
  </HeadingPairs>
  <TitlesOfParts>
    <vt:vector size="9" baseType="lpstr">
      <vt:lpstr>Urbánus</vt:lpstr>
      <vt:lpstr>Miről szóljon a stratégia?  Gondolatok egy európai iskolavezetési hálózattól  (European Policy Network on School Leadership)</vt:lpstr>
      <vt:lpstr>PowerPoint bemutató</vt:lpstr>
      <vt:lpstr>Mit tehet az iskolavezetés, hogy támogassa a méltányosságot az iskolában? </vt:lpstr>
      <vt:lpstr>Hol lehet tájékozódni a hálózatról?</vt:lpstr>
      <vt:lpstr>Webinárium sorozat indul</vt:lpstr>
      <vt:lpstr>Első webinárium: </vt:lpstr>
      <vt:lpstr>Program</vt:lpstr>
      <vt:lpstr>További programok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Miről szóljon a stratégia?  Gondolatok egy európai iskolavezetési hálózattól (European Policy Network on School Leadership)</dc:title>
  <dc:creator>Csernovitz Adél</dc:creator>
  <cp:lastModifiedBy>Csernovitz Adél</cp:lastModifiedBy>
  <cp:revision>14</cp:revision>
  <dcterms:created xsi:type="dcterms:W3CDTF">2014-11-07T09:53:51Z</dcterms:created>
  <dcterms:modified xsi:type="dcterms:W3CDTF">2014-11-10T14:32:25Z</dcterms:modified>
</cp:coreProperties>
</file>