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9"/>
  </p:notesMasterIdLst>
  <p:sldIdLst>
    <p:sldId id="269" r:id="rId2"/>
    <p:sldId id="267" r:id="rId3"/>
    <p:sldId id="259" r:id="rId4"/>
    <p:sldId id="265" r:id="rId5"/>
    <p:sldId id="263" r:id="rId6"/>
    <p:sldId id="262" r:id="rId7"/>
    <p:sldId id="266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439"/>
    <a:srgbClr val="DC1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4ECBE5-9282-40CB-BB16-BCB80DF98D05}">
  <a:tblStyle styleId="{924ECBE5-9282-40CB-BB16-BCB80DF98D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7" autoAdjust="0"/>
  </p:normalViewPr>
  <p:slideViewPr>
    <p:cSldViewPr snapToGrid="0">
      <p:cViewPr varScale="1">
        <p:scale>
          <a:sx n="68" d="100"/>
          <a:sy n="68" d="100"/>
        </p:scale>
        <p:origin x="14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3482725"/>
            <a:ext cx="56250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5158346"/>
            <a:ext cx="562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○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■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300">
                <a:solidFill>
                  <a:srgbClr val="B0E0E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0"/>
            <a:ext cx="5991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idx="12"/>
          </p:nvPr>
        </p:nvSpPr>
        <p:spPr>
          <a:xfrm>
            <a:off x="10850796" y="6881439"/>
            <a:ext cx="548700" cy="4203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 smtClean="0"/>
              <a:t>2</a:t>
            </a:fld>
            <a:endParaRPr lang="en" sz="2000"/>
          </a:p>
        </p:txBody>
      </p:sp>
      <p:sp>
        <p:nvSpPr>
          <p:cNvPr id="3" name="Szövegdoboz 2"/>
          <p:cNvSpPr txBox="1"/>
          <p:nvPr/>
        </p:nvSpPr>
        <p:spPr>
          <a:xfrm>
            <a:off x="2601700" y="3367820"/>
            <a:ext cx="425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www. menti.com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8" name="Vágott nyíl jobbra 7"/>
          <p:cNvSpPr/>
          <p:nvPr/>
        </p:nvSpPr>
        <p:spPr>
          <a:xfrm rot="2030132">
            <a:off x="548926" y="1829602"/>
            <a:ext cx="2105527" cy="914400"/>
          </a:xfrm>
          <a:prstGeom prst="notchedRightArrow">
            <a:avLst/>
          </a:prstGeom>
          <a:solidFill>
            <a:srgbClr val="D114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2242433" y="3252761"/>
            <a:ext cx="4540856" cy="972871"/>
          </a:xfrm>
          <a:prstGeom prst="ellipse">
            <a:avLst/>
          </a:prstGeom>
          <a:noFill/>
          <a:ln>
            <a:solidFill>
              <a:srgbClr val="D11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Vágott nyíl jobbra 8"/>
          <p:cNvSpPr/>
          <p:nvPr/>
        </p:nvSpPr>
        <p:spPr>
          <a:xfrm rot="12944795">
            <a:off x="6764507" y="5136383"/>
            <a:ext cx="2105527" cy="914400"/>
          </a:xfrm>
          <a:prstGeom prst="notchedRightArrow">
            <a:avLst/>
          </a:prstGeom>
          <a:solidFill>
            <a:srgbClr val="D114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Vágott nyíl jobbra 10"/>
          <p:cNvSpPr/>
          <p:nvPr/>
        </p:nvSpPr>
        <p:spPr>
          <a:xfrm rot="7835395">
            <a:off x="6473071" y="1546280"/>
            <a:ext cx="2105527" cy="914400"/>
          </a:xfrm>
          <a:prstGeom prst="notchedRightArrow">
            <a:avLst/>
          </a:prstGeom>
          <a:solidFill>
            <a:srgbClr val="D114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Vágott nyíl jobbra 14"/>
          <p:cNvSpPr/>
          <p:nvPr/>
        </p:nvSpPr>
        <p:spPr>
          <a:xfrm rot="19965756">
            <a:off x="403655" y="5038621"/>
            <a:ext cx="2105527" cy="914400"/>
          </a:xfrm>
          <a:prstGeom prst="notchedRightArrow">
            <a:avLst/>
          </a:prstGeom>
          <a:solidFill>
            <a:srgbClr val="D114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1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174962" y="-367647"/>
            <a:ext cx="8656163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4400" b="1" dirty="0" smtClean="0"/>
              <a:t> </a:t>
            </a:r>
            <a:r>
              <a:rPr lang="hu-HU" sz="4400" b="1" dirty="0"/>
              <a:t>Szereplők és </a:t>
            </a:r>
            <a:r>
              <a:rPr lang="hu-HU" sz="4400" b="1" dirty="0" smtClean="0"/>
              <a:t>szükségleteik </a:t>
            </a:r>
            <a:endParaRPr sz="4400" b="1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544397" y="2151808"/>
            <a:ext cx="6619974" cy="1674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>
              <a:buAutoNum type="alphaLcParenR"/>
            </a:pPr>
            <a:r>
              <a:rPr lang="hu-HU" sz="3200" dirty="0" smtClean="0"/>
              <a:t>Szereplők beazonosítása</a:t>
            </a:r>
          </a:p>
          <a:p>
            <a:pPr marL="514350" lvl="0" indent="-514350">
              <a:buAutoNum type="alphaLcParenR"/>
            </a:pPr>
            <a:endParaRPr lang="hu-HU" sz="3200" dirty="0" smtClean="0"/>
          </a:p>
          <a:p>
            <a:pPr marL="0" lvl="0" indent="0"/>
            <a:r>
              <a:rPr lang="hu-HU" sz="3200" dirty="0" smtClean="0">
                <a:solidFill>
                  <a:schemeClr val="bg1"/>
                </a:solidFill>
              </a:rPr>
              <a:t>b) </a:t>
            </a:r>
            <a:r>
              <a:rPr lang="hu-HU" sz="3200" dirty="0"/>
              <a:t>M</a:t>
            </a:r>
            <a:r>
              <a:rPr lang="hu-HU" sz="3200" dirty="0" smtClean="0"/>
              <a:t>ilyen igényei jelennek meg?</a:t>
            </a:r>
            <a:endParaRPr sz="32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Szövegdoboz 2"/>
          <p:cNvSpPr txBox="1"/>
          <p:nvPr/>
        </p:nvSpPr>
        <p:spPr>
          <a:xfrm>
            <a:off x="327581" y="6253109"/>
            <a:ext cx="76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i="1" dirty="0" smtClean="0">
                <a:solidFill>
                  <a:schemeClr val="bg1"/>
                </a:solidFill>
              </a:rPr>
              <a:t> Űrlapon: </a:t>
            </a:r>
            <a:r>
              <a:rPr lang="en-US" sz="1800" b="1" i="1" dirty="0">
                <a:solidFill>
                  <a:schemeClr val="bg1"/>
                </a:solidFill>
              </a:rPr>
              <a:t>Please describe the motivation for your project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hu-HU" sz="1800" b="1" i="1" dirty="0">
              <a:solidFill>
                <a:schemeClr val="bg1"/>
              </a:solidFill>
            </a:endParaRPr>
          </a:p>
        </p:txBody>
      </p:sp>
      <p:grpSp>
        <p:nvGrpSpPr>
          <p:cNvPr id="8" name="Google Shape;498;p37"/>
          <p:cNvGrpSpPr/>
          <p:nvPr/>
        </p:nvGrpSpPr>
        <p:grpSpPr>
          <a:xfrm>
            <a:off x="3425759" y="1262299"/>
            <a:ext cx="857249" cy="819150"/>
            <a:chOff x="3951850" y="2985350"/>
            <a:chExt cx="407950" cy="416500"/>
          </a:xfrm>
        </p:grpSpPr>
        <p:sp>
          <p:nvSpPr>
            <p:cNvPr id="9" name="Google Shape;499;p3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DC1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0;p3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38100" cap="rnd" cmpd="sng">
              <a:solidFill>
                <a:srgbClr val="DC1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1;p3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38100" cap="rnd" cmpd="sng">
              <a:solidFill>
                <a:srgbClr val="DC1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2;p3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38100" cap="rnd" cmpd="sng">
              <a:solidFill>
                <a:srgbClr val="DC14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-18191" y="-5088"/>
            <a:ext cx="4580100" cy="68580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-112460" y="180725"/>
            <a:ext cx="4674369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u-HU" sz="4000" b="1" dirty="0" smtClean="0"/>
              <a:t> </a:t>
            </a:r>
            <a:r>
              <a:rPr lang="hu-HU" sz="4000" b="1" dirty="0"/>
              <a:t>Konkrét pályázati </a:t>
            </a:r>
            <a:r>
              <a:rPr lang="hu-HU" sz="4000" b="1" dirty="0" smtClean="0"/>
              <a:t>célok       </a:t>
            </a:r>
            <a:endParaRPr sz="4000" b="1" dirty="0"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32875" y="1765324"/>
            <a:ext cx="3644700" cy="4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indent="0">
              <a:buNone/>
            </a:pPr>
            <a:r>
              <a:rPr lang="hu-HU" dirty="0" smtClean="0"/>
              <a:t>Milyen </a:t>
            </a:r>
            <a:r>
              <a:rPr lang="hu-HU" dirty="0"/>
              <a:t>változást szeretnénk elérni pontosan?</a:t>
            </a:r>
          </a:p>
          <a:p>
            <a:pPr marL="50800" indent="0">
              <a:buNone/>
            </a:pPr>
            <a:r>
              <a:rPr lang="hu-HU" dirty="0" smtClean="0">
                <a:solidFill>
                  <a:srgbClr val="D11439"/>
                </a:solidFill>
                <a:latin typeface="Calibri" panose="020F0502020204030204" pitchFamily="34" charset="0"/>
              </a:rPr>
              <a:t>→ </a:t>
            </a:r>
            <a:r>
              <a:rPr lang="hu-HU" dirty="0" smtClean="0"/>
              <a:t>Mely </a:t>
            </a:r>
            <a:r>
              <a:rPr lang="hu-HU" dirty="0"/>
              <a:t>szereplőkre milyen hatással legyen a folyamat</a:t>
            </a:r>
            <a:r>
              <a:rPr lang="hu-HU" dirty="0" smtClean="0"/>
              <a:t>?</a:t>
            </a:r>
            <a:endParaRPr lang="hu-HU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Szövegdoboz 1"/>
          <p:cNvSpPr txBox="1"/>
          <p:nvPr/>
        </p:nvSpPr>
        <p:spPr>
          <a:xfrm>
            <a:off x="122548" y="6240544"/>
            <a:ext cx="429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 smtClean="0">
                <a:solidFill>
                  <a:schemeClr val="bg1"/>
                </a:solidFill>
              </a:rPr>
              <a:t>Űrlapon: </a:t>
            </a:r>
            <a:r>
              <a:rPr lang="en-US" sz="1600" b="1" i="1" dirty="0">
                <a:solidFill>
                  <a:schemeClr val="bg1"/>
                </a:solidFill>
              </a:rPr>
              <a:t>What are the objectives you would like to achieve?)</a:t>
            </a:r>
            <a:endParaRPr lang="hu-HU" sz="1600" b="1" i="1" dirty="0">
              <a:solidFill>
                <a:schemeClr val="bg1"/>
              </a:solidFill>
            </a:endParaRPr>
          </a:p>
        </p:txBody>
      </p:sp>
      <p:grpSp>
        <p:nvGrpSpPr>
          <p:cNvPr id="7" name="Google Shape;334;p37"/>
          <p:cNvGrpSpPr/>
          <p:nvPr/>
        </p:nvGrpSpPr>
        <p:grpSpPr>
          <a:xfrm>
            <a:off x="1836022" y="4910169"/>
            <a:ext cx="777403" cy="990237"/>
            <a:chOff x="590250" y="244200"/>
            <a:chExt cx="407975" cy="532175"/>
          </a:xfrm>
        </p:grpSpPr>
        <p:sp>
          <p:nvSpPr>
            <p:cNvPr id="8" name="Google Shape;335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9" name="Google Shape;336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10" name="Google Shape;337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11" name="Google Shape;338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12" name="Google Shape;339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13" name="Google Shape;340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14" name="Google Shape;341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15" name="Google Shape;342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16" name="Google Shape;343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17" name="Google Shape;344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18" name="Google Shape;345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19" name="Google Shape;346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20" name="Google Shape;347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  <p:sp>
          <p:nvSpPr>
            <p:cNvPr id="21" name="Google Shape;348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38100" cap="rnd" cmpd="sng">
              <a:solidFill>
                <a:srgbClr val="D114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143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279073" y="1257300"/>
            <a:ext cx="3994500" cy="3762375"/>
          </a:xfrm>
          <a:prstGeom prst="rect">
            <a:avLst/>
          </a:prstGeom>
          <a:ln>
            <a:solidFill>
              <a:srgbClr val="DC143C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u-HU" sz="2000" b="1" dirty="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Tevékenységek: </a:t>
            </a:r>
            <a:endParaRPr lang="hu-HU" sz="2000" b="1" dirty="0" smtClean="0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>
              <a:buNone/>
            </a:pPr>
            <a:endParaRPr sz="2000" b="1" dirty="0" smtClean="0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lvl="0"/>
            <a:r>
              <a:rPr lang="hu-HU" sz="2000" dirty="0" smtClean="0"/>
              <a:t>Kik </a:t>
            </a:r>
            <a:r>
              <a:rPr lang="hu-HU" sz="2000" dirty="0"/>
              <a:t>vesznek </a:t>
            </a:r>
            <a:r>
              <a:rPr lang="hu-HU" sz="2000" dirty="0" smtClean="0"/>
              <a:t>részt? </a:t>
            </a:r>
          </a:p>
          <a:p>
            <a:pPr lvl="0"/>
            <a:r>
              <a:rPr lang="hu-HU" sz="2000" dirty="0" smtClean="0"/>
              <a:t>Mit </a:t>
            </a:r>
            <a:r>
              <a:rPr lang="hu-HU" sz="2000" dirty="0"/>
              <a:t>fognak csinálni ezek a szereplők?</a:t>
            </a:r>
          </a:p>
          <a:p>
            <a:r>
              <a:rPr lang="hu-HU" sz="2000" dirty="0"/>
              <a:t>Miért</a:t>
            </a:r>
            <a:r>
              <a:rPr lang="hu-HU" sz="2000" dirty="0" smtClean="0"/>
              <a:t>? Hogyan kapcsolódik a tevékenység a megnevezett célokhoz?</a:t>
            </a:r>
            <a:endParaRPr lang="hu-HU" sz="2000"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457174" y="156371"/>
            <a:ext cx="82296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u-HU" sz="3200" b="1" dirty="0" smtClean="0">
                <a:solidFill>
                  <a:srgbClr val="DC143C"/>
                </a:solidFill>
              </a:rPr>
              <a:t> </a:t>
            </a:r>
            <a:r>
              <a:rPr lang="hu-HU" b="1" dirty="0"/>
              <a:t>Konkrét tevékenységek </a:t>
            </a:r>
            <a:endParaRPr b="1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4582964" y="1243843"/>
            <a:ext cx="3994500" cy="3762375"/>
          </a:xfrm>
          <a:prstGeom prst="rect">
            <a:avLst/>
          </a:prstGeom>
          <a:ln>
            <a:solidFill>
              <a:srgbClr val="D11439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u-HU" sz="2200" b="1" dirty="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Egyéb </a:t>
            </a:r>
            <a:r>
              <a:rPr lang="hu-HU" sz="2200" b="1" dirty="0" smtClean="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eszközök, pl.:</a:t>
            </a:r>
          </a:p>
          <a:p>
            <a:pPr marL="0" lvl="0" indent="0">
              <a:buNone/>
            </a:pPr>
            <a:endParaRPr sz="2200" b="1" dirty="0" smtClean="0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lvl="0"/>
            <a:r>
              <a:rPr lang="hu-HU" sz="2000" dirty="0" smtClean="0"/>
              <a:t>Módszertani megközelítések</a:t>
            </a:r>
            <a:endParaRPr lang="hu-HU" sz="2000" dirty="0"/>
          </a:p>
          <a:p>
            <a:pPr lvl="0"/>
            <a:r>
              <a:rPr lang="hu-HU" sz="2000" dirty="0"/>
              <a:t>E</a:t>
            </a:r>
            <a:r>
              <a:rPr lang="hu-HU" sz="2000" dirty="0" smtClean="0"/>
              <a:t>gyéb szereplők bevonása</a:t>
            </a:r>
            <a:endParaRPr lang="hu-HU" sz="2000" dirty="0"/>
          </a:p>
          <a:p>
            <a:pPr lvl="0"/>
            <a:r>
              <a:rPr lang="hu-HU" sz="2000" dirty="0" smtClean="0"/>
              <a:t>Stb.</a:t>
            </a:r>
            <a:endParaRPr lang="hu-HU" sz="2000"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Szövegdoboz 1"/>
          <p:cNvSpPr txBox="1"/>
          <p:nvPr/>
        </p:nvSpPr>
        <p:spPr>
          <a:xfrm>
            <a:off x="368123" y="5688355"/>
            <a:ext cx="8407701" cy="969496"/>
          </a:xfrm>
          <a:prstGeom prst="rect">
            <a:avLst/>
          </a:prstGeom>
          <a:noFill/>
          <a:ln>
            <a:solidFill>
              <a:srgbClr val="DC143C"/>
            </a:solidFill>
          </a:ln>
        </p:spPr>
        <p:txBody>
          <a:bodyPr wrap="square" rtlCol="0">
            <a:spAutoFit/>
          </a:bodyPr>
          <a:lstStyle/>
          <a:p>
            <a:r>
              <a:rPr lang="hu-HU" sz="1900" b="1" i="1" dirty="0" smtClean="0">
                <a:solidFill>
                  <a:schemeClr val="bg1"/>
                </a:solidFill>
                <a:latin typeface="Raleway"/>
              </a:rPr>
              <a:t>Űrlap: </a:t>
            </a:r>
            <a:r>
              <a:rPr lang="hu-HU" sz="1900" b="1" i="1" dirty="0" err="1" smtClean="0">
                <a:solidFill>
                  <a:schemeClr val="bg1"/>
                </a:solidFill>
                <a:latin typeface="Raleway"/>
              </a:rPr>
              <a:t>How</a:t>
            </a:r>
            <a:r>
              <a:rPr lang="hu-HU" sz="1900" b="1" i="1" dirty="0" smtClean="0">
                <a:solidFill>
                  <a:schemeClr val="bg1"/>
                </a:solidFill>
                <a:latin typeface="Raleway"/>
              </a:rPr>
              <a:t> </a:t>
            </a:r>
            <a:r>
              <a:rPr lang="hu-HU" sz="1900" b="1" i="1" dirty="0" err="1">
                <a:solidFill>
                  <a:schemeClr val="bg1"/>
                </a:solidFill>
                <a:latin typeface="Raleway"/>
              </a:rPr>
              <a:t>are</a:t>
            </a:r>
            <a:r>
              <a:rPr lang="hu-HU" sz="1900" b="1" i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hu-HU" sz="1900" b="1" i="1" dirty="0" err="1">
                <a:solidFill>
                  <a:schemeClr val="bg1"/>
                </a:solidFill>
                <a:latin typeface="Raleway"/>
              </a:rPr>
              <a:t>the</a:t>
            </a:r>
            <a:r>
              <a:rPr lang="hu-HU" sz="1900" b="1" i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hu-HU" sz="1900" b="1" i="1" dirty="0" err="1">
                <a:solidFill>
                  <a:schemeClr val="bg1"/>
                </a:solidFill>
                <a:latin typeface="Raleway"/>
              </a:rPr>
              <a:t>planned</a:t>
            </a:r>
            <a:r>
              <a:rPr lang="hu-HU" sz="1900" b="1" i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hu-HU" sz="1900" b="1" i="1" dirty="0" err="1">
                <a:solidFill>
                  <a:schemeClr val="bg1"/>
                </a:solidFill>
                <a:latin typeface="Raleway"/>
              </a:rPr>
              <a:t>activities</a:t>
            </a:r>
            <a:r>
              <a:rPr lang="hu-HU" sz="1900" b="1" i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hu-HU" sz="1900" b="1" i="1" dirty="0" err="1">
                <a:solidFill>
                  <a:schemeClr val="bg1"/>
                </a:solidFill>
                <a:latin typeface="Raleway"/>
              </a:rPr>
              <a:t>going</a:t>
            </a:r>
            <a:r>
              <a:rPr lang="hu-HU" sz="1900" b="1" i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hu-HU" sz="1900" b="1" i="1" dirty="0" err="1">
                <a:solidFill>
                  <a:schemeClr val="bg1"/>
                </a:solidFill>
                <a:latin typeface="Raleway"/>
              </a:rPr>
              <a:t>to</a:t>
            </a:r>
            <a:r>
              <a:rPr lang="hu-HU" sz="1900" b="1" i="1" dirty="0">
                <a:solidFill>
                  <a:schemeClr val="bg1"/>
                </a:solidFill>
                <a:latin typeface="Raleway"/>
              </a:rPr>
              <a:t> lead </a:t>
            </a:r>
            <a:r>
              <a:rPr lang="hu-HU" sz="1900" b="1" i="1" dirty="0" err="1">
                <a:solidFill>
                  <a:schemeClr val="bg1"/>
                </a:solidFill>
                <a:latin typeface="Raleway"/>
              </a:rPr>
              <a:t>to</a:t>
            </a:r>
            <a:r>
              <a:rPr lang="hu-HU" sz="1900" b="1" i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hu-HU" sz="1900" b="1" i="1" dirty="0" err="1">
                <a:solidFill>
                  <a:schemeClr val="bg1"/>
                </a:solidFill>
                <a:latin typeface="Raleway"/>
              </a:rPr>
              <a:t>achievment</a:t>
            </a:r>
            <a:r>
              <a:rPr lang="hu-HU" sz="1900" b="1" i="1" dirty="0">
                <a:solidFill>
                  <a:schemeClr val="bg1"/>
                </a:solidFill>
                <a:latin typeface="Raleway"/>
              </a:rPr>
              <a:t> of </a:t>
            </a:r>
            <a:r>
              <a:rPr lang="hu-HU" sz="1900" b="1" i="1" dirty="0" err="1">
                <a:solidFill>
                  <a:schemeClr val="bg1"/>
                </a:solidFill>
                <a:latin typeface="Raleway"/>
              </a:rPr>
              <a:t>the</a:t>
            </a:r>
            <a:r>
              <a:rPr lang="hu-HU" sz="1900" b="1" i="1" dirty="0">
                <a:solidFill>
                  <a:schemeClr val="bg1"/>
                </a:solidFill>
                <a:latin typeface="Raleway"/>
              </a:rPr>
              <a:t> project </a:t>
            </a:r>
            <a:r>
              <a:rPr lang="hu-HU" sz="1900" b="1" i="1" dirty="0" err="1">
                <a:solidFill>
                  <a:schemeClr val="bg1"/>
                </a:solidFill>
                <a:latin typeface="Raleway"/>
              </a:rPr>
              <a:t>objectives</a:t>
            </a:r>
            <a:r>
              <a:rPr lang="hu-HU" sz="1900" b="1" i="1" dirty="0">
                <a:solidFill>
                  <a:schemeClr val="bg1"/>
                </a:solidFill>
                <a:latin typeface="Raleway"/>
              </a:rPr>
              <a:t>?) – És ide köthető már a munkaterv és a mobilitásleírások is.</a:t>
            </a:r>
          </a:p>
        </p:txBody>
      </p:sp>
      <p:grpSp>
        <p:nvGrpSpPr>
          <p:cNvPr id="7" name="Google Shape;429;p37"/>
          <p:cNvGrpSpPr/>
          <p:nvPr/>
        </p:nvGrpSpPr>
        <p:grpSpPr>
          <a:xfrm>
            <a:off x="6777239" y="90217"/>
            <a:ext cx="1019175" cy="953402"/>
            <a:chOff x="5961125" y="1623900"/>
            <a:chExt cx="427450" cy="44817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Google Shape;430;p37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ln>
              <a:solidFill>
                <a:srgbClr val="DC143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</p:txBody>
        </p:sp>
        <p:sp>
          <p:nvSpPr>
            <p:cNvPr id="9" name="Google Shape;431;p3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ln>
              <a:solidFill>
                <a:srgbClr val="DC143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2;p3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ln>
              <a:solidFill>
                <a:srgbClr val="DC143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3;p3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ln>
              <a:solidFill>
                <a:srgbClr val="DC143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34;p3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ln>
              <a:solidFill>
                <a:srgbClr val="DC143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5;p3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ln>
              <a:solidFill>
                <a:srgbClr val="DC143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6;p3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ln>
              <a:solidFill>
                <a:srgbClr val="DC143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-8778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ctrTitle" idx="4294967295"/>
          </p:nvPr>
        </p:nvSpPr>
        <p:spPr>
          <a:xfrm>
            <a:off x="777035" y="2917309"/>
            <a:ext cx="7572375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dirty="0" smtClean="0">
                <a:latin typeface="Lato"/>
                <a:ea typeface="Lato"/>
                <a:cs typeface="Lato"/>
                <a:sym typeface="Lato"/>
              </a:rPr>
              <a:t>Csoport </a:t>
            </a:r>
            <a:r>
              <a:rPr lang="hu-HU" sz="6000" b="1" dirty="0" smtClean="0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Bemutató</a:t>
            </a:r>
            <a:endParaRPr sz="6000" b="1" dirty="0">
              <a:solidFill>
                <a:srgbClr val="DC143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556775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4" name="Google Shape;495;p37"/>
          <p:cNvGrpSpPr/>
          <p:nvPr/>
        </p:nvGrpSpPr>
        <p:grpSpPr>
          <a:xfrm>
            <a:off x="3600450" y="2338233"/>
            <a:ext cx="1685925" cy="1158001"/>
            <a:chOff x="5247525" y="3007275"/>
            <a:chExt cx="517575" cy="384825"/>
          </a:xfrm>
        </p:grpSpPr>
        <p:sp>
          <p:nvSpPr>
            <p:cNvPr id="15" name="Google Shape;496;p3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7;p3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0"/>
            <a:ext cx="9563100" cy="6858075"/>
          </a:xfrm>
          <a:prstGeom prst="rect">
            <a:avLst/>
          </a:prstGeom>
        </p:spPr>
      </p:pic>
      <p:sp>
        <p:nvSpPr>
          <p:cNvPr id="4" name="Google Shape;95;p17"/>
          <p:cNvSpPr/>
          <p:nvPr/>
        </p:nvSpPr>
        <p:spPr>
          <a:xfrm>
            <a:off x="-209550" y="0"/>
            <a:ext cx="9563100" cy="6866100"/>
          </a:xfrm>
          <a:prstGeom prst="rect">
            <a:avLst/>
          </a:prstGeom>
          <a:solidFill>
            <a:schemeClr val="tx2">
              <a:lumMod val="10000"/>
              <a:alpha val="73330"/>
            </a:schemeClr>
          </a:solidFill>
          <a:ln w="5715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1475" y="2905817"/>
            <a:ext cx="898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Hogyan, milyen eszközökkel mérik, 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hogy a kívánt változások megtörténnek-e?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7" name="Google Shape;368;p37"/>
          <p:cNvSpPr/>
          <p:nvPr/>
        </p:nvSpPr>
        <p:spPr>
          <a:xfrm>
            <a:off x="3866450" y="1771687"/>
            <a:ext cx="1277749" cy="1009325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76200" cap="rnd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267;p29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0318" y="3179297"/>
            <a:ext cx="5443363" cy="4192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5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146</Words>
  <Application>Microsoft Office PowerPoint</Application>
  <PresentationFormat>Diavetítés a képernyőre (4:3 oldalarány)</PresentationFormat>
  <Paragraphs>32</Paragraphs>
  <Slides>7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Calibri</vt:lpstr>
      <vt:lpstr>Lato</vt:lpstr>
      <vt:lpstr>Nixie One</vt:lpstr>
      <vt:lpstr>Raleway</vt:lpstr>
      <vt:lpstr>Hamlet template</vt:lpstr>
      <vt:lpstr>PowerPoint-bemutató</vt:lpstr>
      <vt:lpstr>PowerPoint-bemutató</vt:lpstr>
      <vt:lpstr> Szereplők és szükségleteik </vt:lpstr>
      <vt:lpstr> Konkrét pályázati célok       </vt:lpstr>
      <vt:lpstr> Konkrét tevékenységek </vt:lpstr>
      <vt:lpstr>Csoport 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A kiválasztott pedagógiai kihívás/feladat/probléma (intézményi és egyéni) szereplőinek, és az ő ide kapcsolódó igényeinek, szükségleteinek azonosítása</dc:title>
  <dc:creator>Jakab Réka</dc:creator>
  <cp:lastModifiedBy>Kovács Eszter</cp:lastModifiedBy>
  <cp:revision>22</cp:revision>
  <dcterms:modified xsi:type="dcterms:W3CDTF">2019-01-28T16:26:18Z</dcterms:modified>
</cp:coreProperties>
</file>