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8" r:id="rId1"/>
  </p:sldMasterIdLst>
  <p:notesMasterIdLst>
    <p:notesMasterId r:id="rId19"/>
  </p:notesMasterIdLst>
  <p:sldIdLst>
    <p:sldId id="256" r:id="rId2"/>
    <p:sldId id="269" r:id="rId3"/>
    <p:sldId id="265" r:id="rId4"/>
    <p:sldId id="260" r:id="rId5"/>
    <p:sldId id="267" r:id="rId6"/>
    <p:sldId id="280" r:id="rId7"/>
    <p:sldId id="268" r:id="rId8"/>
    <p:sldId id="278" r:id="rId9"/>
    <p:sldId id="279" r:id="rId10"/>
    <p:sldId id="270" r:id="rId11"/>
    <p:sldId id="271" r:id="rId12"/>
    <p:sldId id="275" r:id="rId13"/>
    <p:sldId id="272" r:id="rId14"/>
    <p:sldId id="273" r:id="rId15"/>
    <p:sldId id="274" r:id="rId16"/>
    <p:sldId id="277" r:id="rId17"/>
    <p:sldId id="258" r:id="rId1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Közepesen sötét stílus 2 – 1. jelölőszín">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snapToObjects="1">
      <p:cViewPr varScale="1">
        <p:scale>
          <a:sx n="49" d="100"/>
          <a:sy n="49" d="100"/>
        </p:scale>
        <p:origin x="-102" y="-123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Objects="1">
      <p:cViewPr varScale="1">
        <p:scale>
          <a:sx n="86" d="100"/>
          <a:sy n="86" d="100"/>
        </p:scale>
        <p:origin x="3786" y="7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Élőfej hely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hu-HU"/>
          </a:p>
        </p:txBody>
      </p:sp>
      <p:sp>
        <p:nvSpPr>
          <p:cNvPr id="3" name="Dátum hely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E1230F8-2015-46AC-9C15-B08EDE877F5D}" type="datetimeFigureOut">
              <a:rPr lang="hu-HU" smtClean="0"/>
              <a:t>2016.02.22.</a:t>
            </a:fld>
            <a:endParaRPr lang="hu-HU"/>
          </a:p>
        </p:txBody>
      </p:sp>
      <p:sp>
        <p:nvSpPr>
          <p:cNvPr id="4" name="Diakép helye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hu-HU"/>
          </a:p>
        </p:txBody>
      </p:sp>
      <p:sp>
        <p:nvSpPr>
          <p:cNvPr id="5" name="Jegyzetek helye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6" name="Élőláb hely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hu-HU"/>
          </a:p>
        </p:txBody>
      </p:sp>
      <p:sp>
        <p:nvSpPr>
          <p:cNvPr id="7" name="Dia számának hely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DA5C11E-540C-488B-B718-84796C0B45F1}" type="slidenum">
              <a:rPr lang="hu-HU" smtClean="0"/>
              <a:t>‹#›</a:t>
            </a:fld>
            <a:endParaRPr lang="hu-HU"/>
          </a:p>
        </p:txBody>
      </p:sp>
    </p:spTree>
    <p:extLst>
      <p:ext uri="{BB962C8B-B14F-4D97-AF65-F5344CB8AC3E}">
        <p14:creationId xmlns:p14="http://schemas.microsoft.com/office/powerpoint/2010/main" val="40365856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a:p>
        </p:txBody>
      </p:sp>
      <p:sp>
        <p:nvSpPr>
          <p:cNvPr id="4" name="Dia számának helye 3"/>
          <p:cNvSpPr>
            <a:spLocks noGrp="1"/>
          </p:cNvSpPr>
          <p:nvPr>
            <p:ph type="sldNum" sz="quarter" idx="10"/>
          </p:nvPr>
        </p:nvSpPr>
        <p:spPr/>
        <p:txBody>
          <a:bodyPr/>
          <a:lstStyle/>
          <a:p>
            <a:fld id="{CDA5C11E-540C-488B-B718-84796C0B45F1}" type="slidenum">
              <a:rPr lang="hu-HU" smtClean="0"/>
              <a:t>1</a:t>
            </a:fld>
            <a:endParaRPr lang="hu-HU"/>
          </a:p>
        </p:txBody>
      </p:sp>
    </p:spTree>
    <p:extLst>
      <p:ext uri="{BB962C8B-B14F-4D97-AF65-F5344CB8AC3E}">
        <p14:creationId xmlns:p14="http://schemas.microsoft.com/office/powerpoint/2010/main" val="41123891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a:p>
        </p:txBody>
      </p:sp>
      <p:sp>
        <p:nvSpPr>
          <p:cNvPr id="4" name="Dia számának helye 3"/>
          <p:cNvSpPr>
            <a:spLocks noGrp="1"/>
          </p:cNvSpPr>
          <p:nvPr>
            <p:ph type="sldNum" sz="quarter" idx="10"/>
          </p:nvPr>
        </p:nvSpPr>
        <p:spPr/>
        <p:txBody>
          <a:bodyPr/>
          <a:lstStyle/>
          <a:p>
            <a:fld id="{CDA5C11E-540C-488B-B718-84796C0B45F1}" type="slidenum">
              <a:rPr lang="hu-HU" smtClean="0"/>
              <a:t>17</a:t>
            </a:fld>
            <a:endParaRPr lang="hu-HU"/>
          </a:p>
        </p:txBody>
      </p:sp>
    </p:spTree>
    <p:extLst>
      <p:ext uri="{BB962C8B-B14F-4D97-AF65-F5344CB8AC3E}">
        <p14:creationId xmlns:p14="http://schemas.microsoft.com/office/powerpoint/2010/main" val="41123891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Címdia">
    <p:spTree>
      <p:nvGrpSpPr>
        <p:cNvPr id="1" name=""/>
        <p:cNvGrpSpPr/>
        <p:nvPr/>
      </p:nvGrpSpPr>
      <p:grpSpPr>
        <a:xfrm>
          <a:off x="0" y="0"/>
          <a:ext cx="0" cy="0"/>
          <a:chOff x="0" y="0"/>
          <a:chExt cx="0" cy="0"/>
        </a:xfrm>
      </p:grpSpPr>
      <p:sp>
        <p:nvSpPr>
          <p:cNvPr id="2" name="Cím 1"/>
          <p:cNvSpPr>
            <a:spLocks noGrp="1"/>
          </p:cNvSpPr>
          <p:nvPr>
            <p:ph type="ctrTitle"/>
          </p:nvPr>
        </p:nvSpPr>
        <p:spPr>
          <a:xfrm>
            <a:off x="685800" y="2130425"/>
            <a:ext cx="7772400" cy="1470025"/>
          </a:xfrm>
        </p:spPr>
        <p:txBody>
          <a:bodyPr/>
          <a:lstStyle/>
          <a:p>
            <a:r>
              <a:rPr lang="hu-HU" smtClean="0"/>
              <a:t>Mintacím szerkesztése</a:t>
            </a:r>
            <a:endParaRPr lang="hu-HU"/>
          </a:p>
        </p:txBody>
      </p:sp>
      <p:sp>
        <p:nvSpPr>
          <p:cNvPr id="3" name="Alcím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u-HU" smtClean="0"/>
              <a:t>Alcím mintájának szerkesztése</a:t>
            </a:r>
            <a:endParaRPr lang="hu-HU"/>
          </a:p>
        </p:txBody>
      </p:sp>
      <p:sp>
        <p:nvSpPr>
          <p:cNvPr id="4" name="Dátum helye 3"/>
          <p:cNvSpPr>
            <a:spLocks noGrp="1"/>
          </p:cNvSpPr>
          <p:nvPr>
            <p:ph type="dt" sz="half" idx="10"/>
          </p:nvPr>
        </p:nvSpPr>
        <p:spPr/>
        <p:txBody>
          <a:bodyPr/>
          <a:lstStyle/>
          <a:p>
            <a:fld id="{0DD05FFA-4383-4574-9830-A5FF25BE8406}" type="datetimeFigureOut">
              <a:rPr lang="hu-HU" smtClean="0"/>
              <a:t>2016.02.22.</a:t>
            </a:fld>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774ECFDF-B4B8-4D79-9C23-DD008FAF0A0B}" type="slidenum">
              <a:rPr lang="hu-HU" smtClean="0"/>
              <a:t>‹#›</a:t>
            </a:fld>
            <a:endParaRPr lang="hu-HU"/>
          </a:p>
        </p:txBody>
      </p:sp>
      <p:sp>
        <p:nvSpPr>
          <p:cNvPr id="7" name="Cím 1"/>
          <p:cNvSpPr txBox="1">
            <a:spLocks/>
          </p:cNvSpPr>
          <p:nvPr userDrawn="1"/>
        </p:nvSpPr>
        <p:spPr>
          <a:xfrm>
            <a:off x="447989" y="44624"/>
            <a:ext cx="4412043" cy="864096"/>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2400" b="1" kern="1200" cap="all" baseline="0">
                <a:solidFill>
                  <a:schemeClr val="bg1"/>
                </a:solidFill>
                <a:latin typeface="Arial" panose="020B0604020202020204" pitchFamily="34" charset="0"/>
                <a:ea typeface="+mj-ea"/>
                <a:cs typeface="Arial" panose="020B0604020202020204" pitchFamily="34" charset="0"/>
              </a:defRPr>
            </a:lvl1pPr>
          </a:lstStyle>
          <a:p>
            <a:r>
              <a:rPr lang="hu-HU" smtClean="0"/>
              <a:t>Mintacím szerkesztése</a:t>
            </a:r>
            <a:endParaRPr lang="hu-HU"/>
          </a:p>
        </p:txBody>
      </p:sp>
    </p:spTree>
    <p:extLst>
      <p:ext uri="{BB962C8B-B14F-4D97-AF65-F5344CB8AC3E}">
        <p14:creationId xmlns:p14="http://schemas.microsoft.com/office/powerpoint/2010/main" val="38052360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Cím és tartalom">
    <p:spTree>
      <p:nvGrpSpPr>
        <p:cNvPr id="1" name=""/>
        <p:cNvGrpSpPr/>
        <p:nvPr/>
      </p:nvGrpSpPr>
      <p:grpSpPr>
        <a:xfrm>
          <a:off x="0" y="0"/>
          <a:ext cx="0" cy="0"/>
          <a:chOff x="0" y="0"/>
          <a:chExt cx="0" cy="0"/>
        </a:xfrm>
      </p:grpSpPr>
      <p:sp>
        <p:nvSpPr>
          <p:cNvPr id="2" name="Cím 1"/>
          <p:cNvSpPr>
            <a:spLocks noGrp="1"/>
          </p:cNvSpPr>
          <p:nvPr>
            <p:ph type="title"/>
          </p:nvPr>
        </p:nvSpPr>
        <p:spPr>
          <a:xfrm>
            <a:off x="447989" y="44624"/>
            <a:ext cx="4700075" cy="936104"/>
          </a:xfrm>
        </p:spPr>
        <p:txBody>
          <a:bodyPr>
            <a:normAutofit/>
          </a:bodyPr>
          <a:lstStyle>
            <a:lvl1pPr algn="l">
              <a:defRPr sz="2400"/>
            </a:lvl1pPr>
          </a:lstStyle>
          <a:p>
            <a:r>
              <a:rPr lang="hu-HU" dirty="0" smtClean="0"/>
              <a:t>Mintacím szerkesztése</a:t>
            </a:r>
            <a:endParaRPr lang="hu-HU" dirty="0"/>
          </a:p>
        </p:txBody>
      </p:sp>
      <p:sp>
        <p:nvSpPr>
          <p:cNvPr id="3" name="Tartalom helye 2"/>
          <p:cNvSpPr>
            <a:spLocks noGrp="1"/>
          </p:cNvSpPr>
          <p:nvPr>
            <p:ph idx="1"/>
          </p:nvPr>
        </p:nvSpPr>
        <p:spPr/>
        <p:txBody>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Dátum helye 3"/>
          <p:cNvSpPr>
            <a:spLocks noGrp="1"/>
          </p:cNvSpPr>
          <p:nvPr>
            <p:ph type="dt" sz="half" idx="10"/>
          </p:nvPr>
        </p:nvSpPr>
        <p:spPr/>
        <p:txBody>
          <a:bodyPr/>
          <a:lstStyle/>
          <a:p>
            <a:fld id="{0DD05FFA-4383-4574-9830-A5FF25BE8406}" type="datetimeFigureOut">
              <a:rPr lang="hu-HU" smtClean="0"/>
              <a:t>2016.02.22.</a:t>
            </a:fld>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774ECFDF-B4B8-4D79-9C23-DD008FAF0A0B}" type="slidenum">
              <a:rPr lang="hu-HU" smtClean="0"/>
              <a:t>‹#›</a:t>
            </a:fld>
            <a:endParaRPr lang="hu-HU"/>
          </a:p>
        </p:txBody>
      </p:sp>
    </p:spTree>
    <p:extLst>
      <p:ext uri="{BB962C8B-B14F-4D97-AF65-F5344CB8AC3E}">
        <p14:creationId xmlns:p14="http://schemas.microsoft.com/office/powerpoint/2010/main" val="1329614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zakaszfejléc">
    <p:spTree>
      <p:nvGrpSpPr>
        <p:cNvPr id="1" name=""/>
        <p:cNvGrpSpPr/>
        <p:nvPr/>
      </p:nvGrpSpPr>
      <p:grpSpPr>
        <a:xfrm>
          <a:off x="0" y="0"/>
          <a:ext cx="0" cy="0"/>
          <a:chOff x="0" y="0"/>
          <a:chExt cx="0" cy="0"/>
        </a:xfrm>
      </p:grpSpPr>
      <p:sp>
        <p:nvSpPr>
          <p:cNvPr id="2" name="Cím 1"/>
          <p:cNvSpPr>
            <a:spLocks noGrp="1"/>
          </p:cNvSpPr>
          <p:nvPr>
            <p:ph type="title"/>
          </p:nvPr>
        </p:nvSpPr>
        <p:spPr>
          <a:xfrm>
            <a:off x="722313" y="4406900"/>
            <a:ext cx="7772400" cy="1362075"/>
          </a:xfrm>
        </p:spPr>
        <p:txBody>
          <a:bodyPr anchor="t"/>
          <a:lstStyle>
            <a:lvl1pPr algn="l">
              <a:defRPr sz="4000" b="1" cap="all"/>
            </a:lvl1pPr>
          </a:lstStyle>
          <a:p>
            <a:r>
              <a:rPr lang="hu-HU" smtClean="0"/>
              <a:t>Mintacím szerkesztése</a:t>
            </a:r>
            <a:endParaRPr lang="hu-HU"/>
          </a:p>
        </p:txBody>
      </p:sp>
      <p:sp>
        <p:nvSpPr>
          <p:cNvPr id="3" name="Szöveg hely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u-HU" smtClean="0"/>
              <a:t>Mintaszöveg szerkesztése</a:t>
            </a:r>
          </a:p>
        </p:txBody>
      </p:sp>
      <p:sp>
        <p:nvSpPr>
          <p:cNvPr id="4" name="Dátum helye 3"/>
          <p:cNvSpPr>
            <a:spLocks noGrp="1"/>
          </p:cNvSpPr>
          <p:nvPr>
            <p:ph type="dt" sz="half" idx="10"/>
          </p:nvPr>
        </p:nvSpPr>
        <p:spPr/>
        <p:txBody>
          <a:bodyPr/>
          <a:lstStyle/>
          <a:p>
            <a:fld id="{0DD05FFA-4383-4574-9830-A5FF25BE8406}" type="datetimeFigureOut">
              <a:rPr lang="hu-HU" smtClean="0"/>
              <a:t>2016.02.22.</a:t>
            </a:fld>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774ECFDF-B4B8-4D79-9C23-DD008FAF0A0B}" type="slidenum">
              <a:rPr lang="hu-HU" smtClean="0"/>
              <a:t>‹#›</a:t>
            </a:fld>
            <a:endParaRPr lang="hu-HU"/>
          </a:p>
        </p:txBody>
      </p:sp>
      <p:sp>
        <p:nvSpPr>
          <p:cNvPr id="7" name="Cím 1"/>
          <p:cNvSpPr txBox="1">
            <a:spLocks/>
          </p:cNvSpPr>
          <p:nvPr userDrawn="1"/>
        </p:nvSpPr>
        <p:spPr>
          <a:xfrm>
            <a:off x="447989" y="44624"/>
            <a:ext cx="4412043" cy="864096"/>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2400" b="1" kern="1200" cap="all" baseline="0">
                <a:solidFill>
                  <a:schemeClr val="bg1"/>
                </a:solidFill>
                <a:latin typeface="Arial" panose="020B0604020202020204" pitchFamily="34" charset="0"/>
                <a:ea typeface="+mj-ea"/>
                <a:cs typeface="Arial" panose="020B0604020202020204" pitchFamily="34" charset="0"/>
              </a:defRPr>
            </a:lvl1pPr>
          </a:lstStyle>
          <a:p>
            <a:r>
              <a:rPr lang="hu-HU" smtClean="0"/>
              <a:t>Mintacím szerkesztése</a:t>
            </a:r>
            <a:endParaRPr lang="hu-HU"/>
          </a:p>
        </p:txBody>
      </p:sp>
    </p:spTree>
    <p:extLst>
      <p:ext uri="{BB962C8B-B14F-4D97-AF65-F5344CB8AC3E}">
        <p14:creationId xmlns:p14="http://schemas.microsoft.com/office/powerpoint/2010/main" val="34690271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2 tartalomrész">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hu-HU"/>
          </a:p>
        </p:txBody>
      </p:sp>
      <p:sp>
        <p:nvSpPr>
          <p:cNvPr id="3" name="Tartalom helye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u-HU" dirty="0" smtClean="0"/>
              <a:t>Mintaszöveg szerkesztése</a:t>
            </a:r>
          </a:p>
          <a:p>
            <a:pPr lvl="1"/>
            <a:r>
              <a:rPr lang="hu-HU" dirty="0" smtClean="0"/>
              <a:t>Második szint</a:t>
            </a:r>
          </a:p>
          <a:p>
            <a:pPr lvl="2"/>
            <a:r>
              <a:rPr lang="hu-HU" dirty="0" smtClean="0"/>
              <a:t>Harmadik szint</a:t>
            </a:r>
          </a:p>
          <a:p>
            <a:pPr lvl="3"/>
            <a:r>
              <a:rPr lang="hu-HU" dirty="0" smtClean="0"/>
              <a:t>Negyedik szint</a:t>
            </a:r>
          </a:p>
          <a:p>
            <a:pPr lvl="4"/>
            <a:r>
              <a:rPr lang="hu-HU" dirty="0" smtClean="0"/>
              <a:t>Ötödik szint</a:t>
            </a:r>
            <a:endParaRPr lang="hu-HU" dirty="0"/>
          </a:p>
        </p:txBody>
      </p:sp>
      <p:sp>
        <p:nvSpPr>
          <p:cNvPr id="4" name="Tartalom helye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5" name="Dátum helye 4"/>
          <p:cNvSpPr>
            <a:spLocks noGrp="1"/>
          </p:cNvSpPr>
          <p:nvPr>
            <p:ph type="dt" sz="half" idx="10"/>
          </p:nvPr>
        </p:nvSpPr>
        <p:spPr/>
        <p:txBody>
          <a:bodyPr/>
          <a:lstStyle/>
          <a:p>
            <a:fld id="{0DD05FFA-4383-4574-9830-A5FF25BE8406}" type="datetimeFigureOut">
              <a:rPr lang="hu-HU" smtClean="0"/>
              <a:t>2016.02.22.</a:t>
            </a:fld>
            <a:endParaRPr lang="hu-HU"/>
          </a:p>
        </p:txBody>
      </p:sp>
      <p:sp>
        <p:nvSpPr>
          <p:cNvPr id="6" name="Élőláb helye 5"/>
          <p:cNvSpPr>
            <a:spLocks noGrp="1"/>
          </p:cNvSpPr>
          <p:nvPr>
            <p:ph type="ftr" sz="quarter" idx="11"/>
          </p:nvPr>
        </p:nvSpPr>
        <p:spPr/>
        <p:txBody>
          <a:bodyPr/>
          <a:lstStyle/>
          <a:p>
            <a:endParaRPr lang="hu-HU"/>
          </a:p>
        </p:txBody>
      </p:sp>
      <p:sp>
        <p:nvSpPr>
          <p:cNvPr id="7" name="Dia számának helye 6"/>
          <p:cNvSpPr>
            <a:spLocks noGrp="1"/>
          </p:cNvSpPr>
          <p:nvPr>
            <p:ph type="sldNum" sz="quarter" idx="12"/>
          </p:nvPr>
        </p:nvSpPr>
        <p:spPr/>
        <p:txBody>
          <a:bodyPr/>
          <a:lstStyle/>
          <a:p>
            <a:fld id="{774ECFDF-B4B8-4D79-9C23-DD008FAF0A0B}" type="slidenum">
              <a:rPr lang="hu-HU" smtClean="0"/>
              <a:t>‹#›</a:t>
            </a:fld>
            <a:endParaRPr lang="hu-HU"/>
          </a:p>
        </p:txBody>
      </p:sp>
    </p:spTree>
    <p:extLst>
      <p:ext uri="{BB962C8B-B14F-4D97-AF65-F5344CB8AC3E}">
        <p14:creationId xmlns:p14="http://schemas.microsoft.com/office/powerpoint/2010/main" val="36345614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Összehasonlítás">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lvl1pPr>
              <a:defRPr/>
            </a:lvl1pPr>
          </a:lstStyle>
          <a:p>
            <a:r>
              <a:rPr lang="hu-HU" smtClean="0"/>
              <a:t>Mintacím szerkesztése</a:t>
            </a:r>
            <a:endParaRPr lang="hu-HU"/>
          </a:p>
        </p:txBody>
      </p:sp>
      <p:sp>
        <p:nvSpPr>
          <p:cNvPr id="3" name="Szöveg hely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smtClean="0"/>
              <a:t>Mintaszöveg szerkesztése</a:t>
            </a:r>
          </a:p>
        </p:txBody>
      </p:sp>
      <p:sp>
        <p:nvSpPr>
          <p:cNvPr id="4" name="Tartalom helye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5" name="Szöveg hely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smtClean="0"/>
              <a:t>Mintaszöveg szerkesztése</a:t>
            </a:r>
          </a:p>
        </p:txBody>
      </p:sp>
      <p:sp>
        <p:nvSpPr>
          <p:cNvPr id="6" name="Tartalom helye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7" name="Dátum helye 6"/>
          <p:cNvSpPr>
            <a:spLocks noGrp="1"/>
          </p:cNvSpPr>
          <p:nvPr>
            <p:ph type="dt" sz="half" idx="10"/>
          </p:nvPr>
        </p:nvSpPr>
        <p:spPr/>
        <p:txBody>
          <a:bodyPr/>
          <a:lstStyle/>
          <a:p>
            <a:fld id="{0DD05FFA-4383-4574-9830-A5FF25BE8406}" type="datetimeFigureOut">
              <a:rPr lang="hu-HU" smtClean="0"/>
              <a:t>2016.02.22.</a:t>
            </a:fld>
            <a:endParaRPr lang="hu-HU"/>
          </a:p>
        </p:txBody>
      </p:sp>
      <p:sp>
        <p:nvSpPr>
          <p:cNvPr id="8" name="Élőláb helye 7"/>
          <p:cNvSpPr>
            <a:spLocks noGrp="1"/>
          </p:cNvSpPr>
          <p:nvPr>
            <p:ph type="ftr" sz="quarter" idx="11"/>
          </p:nvPr>
        </p:nvSpPr>
        <p:spPr/>
        <p:txBody>
          <a:bodyPr/>
          <a:lstStyle/>
          <a:p>
            <a:endParaRPr lang="hu-HU"/>
          </a:p>
        </p:txBody>
      </p:sp>
      <p:sp>
        <p:nvSpPr>
          <p:cNvPr id="9" name="Dia számának helye 8"/>
          <p:cNvSpPr>
            <a:spLocks noGrp="1"/>
          </p:cNvSpPr>
          <p:nvPr>
            <p:ph type="sldNum" sz="quarter" idx="12"/>
          </p:nvPr>
        </p:nvSpPr>
        <p:spPr/>
        <p:txBody>
          <a:bodyPr/>
          <a:lstStyle/>
          <a:p>
            <a:fld id="{774ECFDF-B4B8-4D79-9C23-DD008FAF0A0B}" type="slidenum">
              <a:rPr lang="hu-HU" smtClean="0"/>
              <a:t>‹#›</a:t>
            </a:fld>
            <a:endParaRPr lang="hu-HU"/>
          </a:p>
        </p:txBody>
      </p:sp>
    </p:spTree>
    <p:extLst>
      <p:ext uri="{BB962C8B-B14F-4D97-AF65-F5344CB8AC3E}">
        <p14:creationId xmlns:p14="http://schemas.microsoft.com/office/powerpoint/2010/main" val="244561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Csak cím">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hu-HU"/>
          </a:p>
        </p:txBody>
      </p:sp>
      <p:sp>
        <p:nvSpPr>
          <p:cNvPr id="6" name="Tartalom helye 2"/>
          <p:cNvSpPr>
            <a:spLocks noGrp="1"/>
          </p:cNvSpPr>
          <p:nvPr>
            <p:ph idx="1"/>
          </p:nvPr>
        </p:nvSpPr>
        <p:spPr>
          <a:xfrm>
            <a:off x="447989" y="1628800"/>
            <a:ext cx="5111750" cy="4691063"/>
          </a:xfrm>
        </p:spPr>
        <p:txBody>
          <a:bodyPr/>
          <a:lstStyle>
            <a:lvl1pPr>
              <a:defRPr sz="2400"/>
            </a:lvl1pPr>
            <a:lvl2pPr>
              <a:defRPr sz="2400"/>
            </a:lvl2pPr>
            <a:lvl3pPr>
              <a:defRPr sz="2000"/>
            </a:lvl3pPr>
            <a:lvl4pPr>
              <a:defRPr sz="1800"/>
            </a:lvl4pPr>
            <a:lvl5pPr>
              <a:defRPr sz="1800"/>
            </a:lvl5pPr>
            <a:lvl6pPr>
              <a:defRPr sz="2000"/>
            </a:lvl6pPr>
            <a:lvl7pPr>
              <a:defRPr sz="2000"/>
            </a:lvl7pPr>
            <a:lvl8pPr>
              <a:defRPr sz="2000"/>
            </a:lvl8pPr>
            <a:lvl9pPr>
              <a:defRPr sz="2000"/>
            </a:lvl9pPr>
          </a:lstStyle>
          <a:p>
            <a:pPr lvl="0"/>
            <a:r>
              <a:rPr lang="hu-HU" dirty="0" smtClean="0"/>
              <a:t>Mintaszöveg szerkesztése</a:t>
            </a:r>
          </a:p>
          <a:p>
            <a:pPr lvl="1"/>
            <a:r>
              <a:rPr lang="hu-HU" dirty="0" smtClean="0"/>
              <a:t>Második szint</a:t>
            </a:r>
          </a:p>
          <a:p>
            <a:pPr lvl="2"/>
            <a:r>
              <a:rPr lang="hu-HU" dirty="0" smtClean="0"/>
              <a:t>Harmadik szint</a:t>
            </a:r>
          </a:p>
          <a:p>
            <a:pPr lvl="3"/>
            <a:r>
              <a:rPr lang="hu-HU" dirty="0" smtClean="0"/>
              <a:t>Negyedik szint</a:t>
            </a:r>
          </a:p>
          <a:p>
            <a:pPr lvl="4"/>
            <a:r>
              <a:rPr lang="hu-HU" dirty="0" smtClean="0"/>
              <a:t>Ötödik szint</a:t>
            </a:r>
            <a:endParaRPr lang="hu-HU" dirty="0"/>
          </a:p>
        </p:txBody>
      </p:sp>
      <p:sp>
        <p:nvSpPr>
          <p:cNvPr id="7" name="Kép helye 2"/>
          <p:cNvSpPr>
            <a:spLocks noGrp="1"/>
          </p:cNvSpPr>
          <p:nvPr>
            <p:ph type="pic" idx="13"/>
          </p:nvPr>
        </p:nvSpPr>
        <p:spPr>
          <a:xfrm>
            <a:off x="5724128" y="1633102"/>
            <a:ext cx="3240360" cy="469106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u-HU"/>
          </a:p>
        </p:txBody>
      </p:sp>
    </p:spTree>
    <p:extLst>
      <p:ext uri="{BB962C8B-B14F-4D97-AF65-F5344CB8AC3E}">
        <p14:creationId xmlns:p14="http://schemas.microsoft.com/office/powerpoint/2010/main" val="20861757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Tartalomrész képaláírással">
    <p:spTree>
      <p:nvGrpSpPr>
        <p:cNvPr id="1" name=""/>
        <p:cNvGrpSpPr/>
        <p:nvPr/>
      </p:nvGrpSpPr>
      <p:grpSpPr>
        <a:xfrm>
          <a:off x="0" y="0"/>
          <a:ext cx="0" cy="0"/>
          <a:chOff x="0" y="0"/>
          <a:chExt cx="0" cy="0"/>
        </a:xfrm>
      </p:grpSpPr>
      <p:sp>
        <p:nvSpPr>
          <p:cNvPr id="3" name="Tartalom helye 2"/>
          <p:cNvSpPr>
            <a:spLocks noGrp="1"/>
          </p:cNvSpPr>
          <p:nvPr>
            <p:ph idx="1"/>
          </p:nvPr>
        </p:nvSpPr>
        <p:spPr>
          <a:xfrm>
            <a:off x="3575050" y="1435100"/>
            <a:ext cx="5111750" cy="46910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u-HU" smtClean="0"/>
              <a:t>Mintaszöveg szerkesztése</a:t>
            </a:r>
          </a:p>
          <a:p>
            <a:pPr lvl="1"/>
            <a:r>
              <a:rPr lang="hu-HU" dirty="0" smtClean="0"/>
              <a:t>Második szint</a:t>
            </a:r>
          </a:p>
          <a:p>
            <a:pPr lvl="2"/>
            <a:r>
              <a:rPr lang="hu-HU" dirty="0" smtClean="0"/>
              <a:t>Harmadik szint</a:t>
            </a:r>
          </a:p>
          <a:p>
            <a:pPr lvl="3"/>
            <a:r>
              <a:rPr lang="hu-HU" dirty="0" smtClean="0"/>
              <a:t>Negyedik szint</a:t>
            </a:r>
          </a:p>
          <a:p>
            <a:pPr lvl="4"/>
            <a:r>
              <a:rPr lang="hu-HU" dirty="0" smtClean="0"/>
              <a:t>Ötödik szint</a:t>
            </a:r>
            <a:endParaRPr lang="hu-HU" dirty="0"/>
          </a:p>
        </p:txBody>
      </p:sp>
      <p:sp>
        <p:nvSpPr>
          <p:cNvPr id="4" name="Szöveg hely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u-HU" smtClean="0"/>
              <a:t>Mintaszöveg szerkesztése</a:t>
            </a:r>
          </a:p>
        </p:txBody>
      </p:sp>
      <p:sp>
        <p:nvSpPr>
          <p:cNvPr id="5" name="Dátum helye 4"/>
          <p:cNvSpPr>
            <a:spLocks noGrp="1"/>
          </p:cNvSpPr>
          <p:nvPr>
            <p:ph type="dt" sz="half" idx="10"/>
          </p:nvPr>
        </p:nvSpPr>
        <p:spPr/>
        <p:txBody>
          <a:bodyPr/>
          <a:lstStyle/>
          <a:p>
            <a:fld id="{0DD05FFA-4383-4574-9830-A5FF25BE8406}" type="datetimeFigureOut">
              <a:rPr lang="hu-HU" smtClean="0"/>
              <a:t>2016.02.22.</a:t>
            </a:fld>
            <a:endParaRPr lang="hu-HU"/>
          </a:p>
        </p:txBody>
      </p:sp>
      <p:sp>
        <p:nvSpPr>
          <p:cNvPr id="6" name="Élőláb helye 5"/>
          <p:cNvSpPr>
            <a:spLocks noGrp="1"/>
          </p:cNvSpPr>
          <p:nvPr>
            <p:ph type="ftr" sz="quarter" idx="11"/>
          </p:nvPr>
        </p:nvSpPr>
        <p:spPr/>
        <p:txBody>
          <a:bodyPr/>
          <a:lstStyle/>
          <a:p>
            <a:endParaRPr lang="hu-HU"/>
          </a:p>
        </p:txBody>
      </p:sp>
      <p:sp>
        <p:nvSpPr>
          <p:cNvPr id="7" name="Dia számának helye 6"/>
          <p:cNvSpPr>
            <a:spLocks noGrp="1"/>
          </p:cNvSpPr>
          <p:nvPr>
            <p:ph type="sldNum" sz="quarter" idx="12"/>
          </p:nvPr>
        </p:nvSpPr>
        <p:spPr/>
        <p:txBody>
          <a:bodyPr/>
          <a:lstStyle/>
          <a:p>
            <a:fld id="{774ECFDF-B4B8-4D79-9C23-DD008FAF0A0B}" type="slidenum">
              <a:rPr lang="hu-HU" smtClean="0"/>
              <a:t>‹#›</a:t>
            </a:fld>
            <a:endParaRPr lang="hu-HU"/>
          </a:p>
        </p:txBody>
      </p:sp>
      <p:sp>
        <p:nvSpPr>
          <p:cNvPr id="9" name="Cím 1"/>
          <p:cNvSpPr>
            <a:spLocks noGrp="1"/>
          </p:cNvSpPr>
          <p:nvPr>
            <p:ph type="title"/>
          </p:nvPr>
        </p:nvSpPr>
        <p:spPr>
          <a:xfrm>
            <a:off x="447989" y="44624"/>
            <a:ext cx="4412043" cy="864096"/>
          </a:xfrm>
        </p:spPr>
        <p:txBody>
          <a:bodyPr/>
          <a:lstStyle/>
          <a:p>
            <a:r>
              <a:rPr lang="hu-HU" smtClean="0"/>
              <a:t>Mintacím szerkesztése</a:t>
            </a:r>
            <a:endParaRPr lang="hu-HU"/>
          </a:p>
        </p:txBody>
      </p:sp>
    </p:spTree>
    <p:extLst>
      <p:ext uri="{BB962C8B-B14F-4D97-AF65-F5344CB8AC3E}">
        <p14:creationId xmlns:p14="http://schemas.microsoft.com/office/powerpoint/2010/main" val="14287766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picTx" preserve="1">
  <p:cSld name="Kép képaláírással">
    <p:spTree>
      <p:nvGrpSpPr>
        <p:cNvPr id="1" name=""/>
        <p:cNvGrpSpPr/>
        <p:nvPr/>
      </p:nvGrpSpPr>
      <p:grpSpPr>
        <a:xfrm>
          <a:off x="0" y="0"/>
          <a:ext cx="0" cy="0"/>
          <a:chOff x="0" y="0"/>
          <a:chExt cx="0" cy="0"/>
        </a:xfrm>
      </p:grpSpPr>
      <p:sp>
        <p:nvSpPr>
          <p:cNvPr id="2" name="Cím 1"/>
          <p:cNvSpPr>
            <a:spLocks noGrp="1"/>
          </p:cNvSpPr>
          <p:nvPr>
            <p:ph type="title"/>
          </p:nvPr>
        </p:nvSpPr>
        <p:spPr>
          <a:xfrm>
            <a:off x="1792288" y="4800600"/>
            <a:ext cx="5486400" cy="566738"/>
          </a:xfrm>
        </p:spPr>
        <p:txBody>
          <a:bodyPr anchor="b"/>
          <a:lstStyle>
            <a:lvl1pPr algn="l">
              <a:defRPr sz="2000" b="1"/>
            </a:lvl1pPr>
          </a:lstStyle>
          <a:p>
            <a:r>
              <a:rPr lang="hu-HU" smtClean="0"/>
              <a:t>Mintacím szerkesztése</a:t>
            </a:r>
            <a:endParaRPr lang="hu-HU"/>
          </a:p>
        </p:txBody>
      </p:sp>
      <p:sp>
        <p:nvSpPr>
          <p:cNvPr id="3" name="Kép hely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u-HU"/>
          </a:p>
        </p:txBody>
      </p:sp>
      <p:sp>
        <p:nvSpPr>
          <p:cNvPr id="4" name="Szöveg hely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u-HU" smtClean="0"/>
              <a:t>Mintaszöveg szerkesztése</a:t>
            </a:r>
          </a:p>
        </p:txBody>
      </p:sp>
      <p:sp>
        <p:nvSpPr>
          <p:cNvPr id="5" name="Dátum helye 4"/>
          <p:cNvSpPr>
            <a:spLocks noGrp="1"/>
          </p:cNvSpPr>
          <p:nvPr>
            <p:ph type="dt" sz="half" idx="10"/>
          </p:nvPr>
        </p:nvSpPr>
        <p:spPr/>
        <p:txBody>
          <a:bodyPr/>
          <a:lstStyle/>
          <a:p>
            <a:fld id="{0DD05FFA-4383-4574-9830-A5FF25BE8406}" type="datetimeFigureOut">
              <a:rPr lang="hu-HU" smtClean="0"/>
              <a:t>2016.02.22.</a:t>
            </a:fld>
            <a:endParaRPr lang="hu-HU"/>
          </a:p>
        </p:txBody>
      </p:sp>
      <p:sp>
        <p:nvSpPr>
          <p:cNvPr id="6" name="Élőláb helye 5"/>
          <p:cNvSpPr>
            <a:spLocks noGrp="1"/>
          </p:cNvSpPr>
          <p:nvPr>
            <p:ph type="ftr" sz="quarter" idx="11"/>
          </p:nvPr>
        </p:nvSpPr>
        <p:spPr/>
        <p:txBody>
          <a:bodyPr/>
          <a:lstStyle/>
          <a:p>
            <a:endParaRPr lang="hu-HU"/>
          </a:p>
        </p:txBody>
      </p:sp>
      <p:sp>
        <p:nvSpPr>
          <p:cNvPr id="7" name="Dia számának helye 6"/>
          <p:cNvSpPr>
            <a:spLocks noGrp="1"/>
          </p:cNvSpPr>
          <p:nvPr>
            <p:ph type="sldNum" sz="quarter" idx="12"/>
          </p:nvPr>
        </p:nvSpPr>
        <p:spPr/>
        <p:txBody>
          <a:bodyPr/>
          <a:lstStyle/>
          <a:p>
            <a:fld id="{774ECFDF-B4B8-4D79-9C23-DD008FAF0A0B}" type="slidenum">
              <a:rPr lang="hu-HU" smtClean="0"/>
              <a:t>‹#›</a:t>
            </a:fld>
            <a:endParaRPr lang="hu-HU"/>
          </a:p>
        </p:txBody>
      </p:sp>
    </p:spTree>
    <p:extLst>
      <p:ext uri="{BB962C8B-B14F-4D97-AF65-F5344CB8AC3E}">
        <p14:creationId xmlns:p14="http://schemas.microsoft.com/office/powerpoint/2010/main" val="90349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userDrawn="1">
  <p:cSld name="Custom Layout">
    <p:spTree>
      <p:nvGrpSpPr>
        <p:cNvPr id="1" name=""/>
        <p:cNvGrpSpPr/>
        <p:nvPr/>
      </p:nvGrpSpPr>
      <p:grpSpPr>
        <a:xfrm>
          <a:off x="0" y="0"/>
          <a:ext cx="0" cy="0"/>
          <a:chOff x="0" y="0"/>
          <a:chExt cx="0" cy="0"/>
        </a:xfrm>
      </p:grpSpPr>
      <p:sp>
        <p:nvSpPr>
          <p:cNvPr id="14" name="Title 8"/>
          <p:cNvSpPr>
            <a:spLocks noGrp="1"/>
          </p:cNvSpPr>
          <p:nvPr>
            <p:ph type="title" hasCustomPrompt="1"/>
          </p:nvPr>
        </p:nvSpPr>
        <p:spPr>
          <a:xfrm>
            <a:off x="4495800" y="2286000"/>
            <a:ext cx="4419600" cy="1143000"/>
          </a:xfrm>
        </p:spPr>
        <p:txBody>
          <a:bodyPr anchor="t">
            <a:noAutofit/>
          </a:bodyPr>
          <a:lstStyle>
            <a:lvl1pPr algn="l">
              <a:defRPr sz="4400" b="1" cap="all" baseline="0">
                <a:solidFill>
                  <a:schemeClr val="bg1"/>
                </a:solidFill>
                <a:latin typeface="Arial"/>
                <a:cs typeface="Arial"/>
              </a:defRPr>
            </a:lvl1pPr>
          </a:lstStyle>
          <a:p>
            <a:r>
              <a:rPr lang="hu-HU" dirty="0" smtClean="0"/>
              <a:t>Prezentáció Címe</a:t>
            </a:r>
            <a:endParaRPr lang="en-US" dirty="0"/>
          </a:p>
        </p:txBody>
      </p:sp>
      <p:sp>
        <p:nvSpPr>
          <p:cNvPr id="17" name="Text Placeholder 15"/>
          <p:cNvSpPr>
            <a:spLocks noGrp="1"/>
          </p:cNvSpPr>
          <p:nvPr>
            <p:ph type="body" sz="quarter" idx="10" hasCustomPrompt="1"/>
          </p:nvPr>
        </p:nvSpPr>
        <p:spPr>
          <a:xfrm>
            <a:off x="4495800" y="3886200"/>
            <a:ext cx="4343400" cy="914400"/>
          </a:xfrm>
        </p:spPr>
        <p:txBody>
          <a:bodyPr wrap="square" anchor="t"/>
          <a:lstStyle>
            <a:lvl1pPr marL="514350" indent="-514350" algn="l">
              <a:spcAft>
                <a:spcPts val="600"/>
              </a:spcAft>
              <a:buFontTx/>
              <a:buNone/>
              <a:defRPr cap="all" baseline="0">
                <a:solidFill>
                  <a:srgbClr val="FFFFFF"/>
                </a:solidFill>
                <a:latin typeface="Arial"/>
                <a:cs typeface="Arial"/>
              </a:defRPr>
            </a:lvl1pPr>
            <a:lvl2pPr>
              <a:buNone/>
              <a:defRPr/>
            </a:lvl2pPr>
          </a:lstStyle>
          <a:p>
            <a:pPr lvl="0"/>
            <a:r>
              <a:rPr lang="hu-HU" dirty="0" smtClean="0"/>
              <a:t>Click to edit Alcím</a:t>
            </a:r>
          </a:p>
          <a:p>
            <a:pPr lvl="0"/>
            <a:endParaRPr lang="hu-HU" dirty="0" smtClean="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jp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1">
            <a:lum/>
          </a:blip>
          <a:srcRect/>
          <a:stretch>
            <a:fillRect/>
          </a:stretch>
        </a:blipFill>
        <a:effectLst/>
      </p:bgPr>
    </p:bg>
    <p:spTree>
      <p:nvGrpSpPr>
        <p:cNvPr id="1" name=""/>
        <p:cNvGrpSpPr/>
        <p:nvPr/>
      </p:nvGrpSpPr>
      <p:grpSpPr>
        <a:xfrm>
          <a:off x="0" y="0"/>
          <a:ext cx="0" cy="0"/>
          <a:chOff x="0" y="0"/>
          <a:chExt cx="0" cy="0"/>
        </a:xfrm>
      </p:grpSpPr>
      <p:sp>
        <p:nvSpPr>
          <p:cNvPr id="2" name="Cím helye 1"/>
          <p:cNvSpPr>
            <a:spLocks noGrp="1"/>
          </p:cNvSpPr>
          <p:nvPr>
            <p:ph type="title"/>
          </p:nvPr>
        </p:nvSpPr>
        <p:spPr>
          <a:xfrm>
            <a:off x="447989" y="44624"/>
            <a:ext cx="4412043" cy="864096"/>
          </a:xfrm>
          <a:prstGeom prst="rect">
            <a:avLst/>
          </a:prstGeom>
        </p:spPr>
        <p:txBody>
          <a:bodyPr vert="horz" lIns="91440" tIns="45720" rIns="91440" bIns="45720" rtlCol="0" anchor="ctr">
            <a:normAutofit/>
          </a:bodyPr>
          <a:lstStyle/>
          <a:p>
            <a:r>
              <a:rPr lang="hu-HU" dirty="0" smtClean="0"/>
              <a:t>Mintacím szerkesztése</a:t>
            </a:r>
            <a:endParaRPr lang="hu-HU" dirty="0"/>
          </a:p>
        </p:txBody>
      </p:sp>
      <p:sp>
        <p:nvSpPr>
          <p:cNvPr id="3" name="Szöveg hely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hu-HU" dirty="0" smtClean="0"/>
              <a:t>Mintaszöveg szerkesztése</a:t>
            </a:r>
          </a:p>
          <a:p>
            <a:pPr lvl="1"/>
            <a:r>
              <a:rPr lang="hu-HU" dirty="0" smtClean="0"/>
              <a:t>Második szint</a:t>
            </a:r>
          </a:p>
          <a:p>
            <a:pPr lvl="2"/>
            <a:r>
              <a:rPr lang="hu-HU" dirty="0" smtClean="0"/>
              <a:t>Harmadik szint</a:t>
            </a:r>
          </a:p>
          <a:p>
            <a:pPr lvl="3"/>
            <a:r>
              <a:rPr lang="hu-HU" dirty="0" smtClean="0"/>
              <a:t>Negyedik szint</a:t>
            </a:r>
          </a:p>
          <a:p>
            <a:pPr lvl="4"/>
            <a:r>
              <a:rPr lang="hu-HU" dirty="0" smtClean="0"/>
              <a:t>Ötödik szint</a:t>
            </a:r>
            <a:endParaRPr lang="hu-HU" dirty="0"/>
          </a:p>
        </p:txBody>
      </p:sp>
      <p:sp>
        <p:nvSpPr>
          <p:cNvPr id="4" name="Dátum hely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DD05FFA-4383-4574-9830-A5FF25BE8406}" type="datetimeFigureOut">
              <a:rPr lang="hu-HU" smtClean="0"/>
              <a:t>2016.02.22.</a:t>
            </a:fld>
            <a:endParaRPr lang="hu-HU"/>
          </a:p>
        </p:txBody>
      </p:sp>
      <p:sp>
        <p:nvSpPr>
          <p:cNvPr id="5" name="Élőláb hely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hu-HU"/>
          </a:p>
        </p:txBody>
      </p:sp>
      <p:sp>
        <p:nvSpPr>
          <p:cNvPr id="6" name="Dia számának hely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74ECFDF-B4B8-4D79-9C23-DD008FAF0A0B}" type="slidenum">
              <a:rPr lang="hu-HU" smtClean="0"/>
              <a:t>‹#›</a:t>
            </a:fld>
            <a:endParaRPr lang="hu-HU"/>
          </a:p>
        </p:txBody>
      </p:sp>
    </p:spTree>
    <p:extLst>
      <p:ext uri="{BB962C8B-B14F-4D97-AF65-F5344CB8AC3E}">
        <p14:creationId xmlns:p14="http://schemas.microsoft.com/office/powerpoint/2010/main" val="1915082630"/>
      </p:ext>
    </p:extLst>
  </p:cSld>
  <p:clrMap bg1="lt1" tx1="dk1" bg2="lt2" tx2="dk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6" r:id="rId7"/>
    <p:sldLayoutId id="2147483667" r:id="rId8"/>
    <p:sldLayoutId id="2147483670" r:id="rId9"/>
  </p:sldLayoutIdLst>
  <p:txStyles>
    <p:titleStyle>
      <a:lvl1pPr algn="l" defTabSz="914400" rtl="0" eaLnBrk="1" latinLnBrk="0" hangingPunct="1">
        <a:spcBef>
          <a:spcPct val="0"/>
        </a:spcBef>
        <a:buNone/>
        <a:defRPr sz="2400" b="1" kern="1200" cap="all" baseline="0">
          <a:solidFill>
            <a:schemeClr val="bg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9.xml"/><Relationship Id="rId4" Type="http://schemas.openxmlformats.org/officeDocument/2006/relationships/image" Target="../media/image3.jpg"/></Relationships>
</file>

<file path=ppt/slides/_rels/slide10.xml.rels><?xml version="1.0" encoding="UTF-8" standalone="yes"?>
<Relationships xmlns="http://schemas.openxmlformats.org/package/2006/relationships"><Relationship Id="rId3" Type="http://schemas.openxmlformats.org/officeDocument/2006/relationships/hyperlink" Target="http://www.campusmundi.hu/" TargetMode="External"/><Relationship Id="rId2" Type="http://schemas.openxmlformats.org/officeDocument/2006/relationships/hyperlink" Target="http://www.scholarship.hu/" TargetMode="External"/><Relationship Id="rId1" Type="http://schemas.openxmlformats.org/officeDocument/2006/relationships/slideLayout" Target="../slideLayouts/slideLayout7.xml"/><Relationship Id="rId4" Type="http://schemas.openxmlformats.org/officeDocument/2006/relationships/image" Target="../media/image3.jpg"/></Relationships>
</file>

<file path=ppt/slides/_rels/slide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9.xml"/><Relationship Id="rId4" Type="http://schemas.openxmlformats.org/officeDocument/2006/relationships/image" Target="../media/image3.jpg"/></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hyperlink" Target="http://www.campusmundi.hu/" TargetMode="External"/><Relationship Id="rId2" Type="http://schemas.openxmlformats.org/officeDocument/2006/relationships/hyperlink" Target="http://tka.hu/palyazatok/4888/campus-mundi-osztondij-kulfoldi-reszkepzeshez" TargetMode="External"/><Relationship Id="rId1" Type="http://schemas.openxmlformats.org/officeDocument/2006/relationships/slideLayout" Target="../slideLayouts/slideLayout7.xml"/><Relationship Id="rId4" Type="http://schemas.openxmlformats.org/officeDocument/2006/relationships/image" Target="../media/image3.jpg"/></Relationships>
</file>

<file path=ppt/slides/_rels/slide4.xml.rels><?xml version="1.0" encoding="UTF-8" standalone="yes"?>
<Relationships xmlns="http://schemas.openxmlformats.org/package/2006/relationships"><Relationship Id="rId3" Type="http://schemas.openxmlformats.org/officeDocument/2006/relationships/hyperlink" Target="../../../03_Osztondijazas/02_Chronos/Chronos_kerdojel/listak/FOI_partneregyetemek/FOI_partnerlista.xlsx" TargetMode="External"/><Relationship Id="rId2" Type="http://schemas.openxmlformats.org/officeDocument/2006/relationships/hyperlink" Target="http://www.scholarship.hu/" TargetMode="External"/><Relationship Id="rId1" Type="http://schemas.openxmlformats.org/officeDocument/2006/relationships/slideLayout" Target="../slideLayouts/slideLayout7.xml"/><Relationship Id="rId4" Type="http://schemas.openxmlformats.org/officeDocument/2006/relationships/image" Target="../media/image3.jpg"/></Relationships>
</file>

<file path=ppt/slides/_rels/slide5.xml.rels><?xml version="1.0" encoding="UTF-8" standalone="yes"?>
<Relationships xmlns="http://schemas.openxmlformats.org/package/2006/relationships"><Relationship Id="rId3" Type="http://schemas.openxmlformats.org/officeDocument/2006/relationships/hyperlink" Target="http://www.campusmundi.hu/" TargetMode="External"/><Relationship Id="rId2" Type="http://schemas.openxmlformats.org/officeDocument/2006/relationships/hyperlink" Target="http://tka.hu/palyazatok/4890/campus-mundi-osztondij-kulfoldi-szakmai-gyakorlathoz" TargetMode="External"/><Relationship Id="rId1" Type="http://schemas.openxmlformats.org/officeDocument/2006/relationships/slideLayout" Target="../slideLayouts/slideLayout7.xml"/><Relationship Id="rId4" Type="http://schemas.openxmlformats.org/officeDocument/2006/relationships/image" Target="../media/image3.jpg"/></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hyperlink" Target="http://www.campusmundi.hu/" TargetMode="External"/><Relationship Id="rId2" Type="http://schemas.openxmlformats.org/officeDocument/2006/relationships/hyperlink" Target="http://tka.hu/palyazatok/4889/campus-mundi-osztondij-rovid-kulfoldi-tanulmanyuthoz" TargetMode="External"/><Relationship Id="rId1" Type="http://schemas.openxmlformats.org/officeDocument/2006/relationships/slideLayout" Target="../slideLayouts/slideLayout7.xml"/><Relationship Id="rId4" Type="http://schemas.openxmlformats.org/officeDocument/2006/relationships/image" Target="../media/image3.jpg"/></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Cím 1"/>
          <p:cNvSpPr>
            <a:spLocks noGrp="1"/>
          </p:cNvSpPr>
          <p:nvPr>
            <p:ph type="title"/>
          </p:nvPr>
        </p:nvSpPr>
        <p:spPr>
          <a:xfrm>
            <a:off x="1043608" y="1412776"/>
            <a:ext cx="6048672" cy="1440160"/>
          </a:xfrm>
        </p:spPr>
        <p:txBody>
          <a:bodyPr/>
          <a:lstStyle/>
          <a:p>
            <a:r>
              <a:rPr lang="hu-HU" dirty="0" err="1" smtClean="0"/>
              <a:t>CaMpus</a:t>
            </a:r>
            <a:r>
              <a:rPr lang="hu-HU" dirty="0" smtClean="0"/>
              <a:t> </a:t>
            </a:r>
            <a:r>
              <a:rPr lang="hu-HU" dirty="0" err="1" smtClean="0"/>
              <a:t>Mundi</a:t>
            </a:r>
            <a:r>
              <a:rPr lang="hu-HU" dirty="0" smtClean="0"/>
              <a:t/>
            </a:r>
            <a:br>
              <a:rPr lang="hu-HU" dirty="0" smtClean="0"/>
            </a:br>
            <a:r>
              <a:rPr lang="hu-HU" sz="2800" dirty="0" smtClean="0"/>
              <a:t/>
            </a:r>
            <a:br>
              <a:rPr lang="hu-HU" sz="2800" dirty="0" smtClean="0"/>
            </a:br>
            <a:r>
              <a:rPr lang="hu-HU" sz="3600" dirty="0" smtClean="0"/>
              <a:t>Ösztöndíjpályázat</a:t>
            </a:r>
            <a:endParaRPr lang="hu-HU" dirty="0"/>
          </a:p>
        </p:txBody>
      </p:sp>
      <p:pic>
        <p:nvPicPr>
          <p:cNvPr id="4" name="Kép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696524" y="0"/>
            <a:ext cx="1447475" cy="764704"/>
          </a:xfrm>
          <a:prstGeom prst="rect">
            <a:avLst/>
          </a:prstGeom>
        </p:spPr>
      </p:pic>
    </p:spTree>
    <p:extLst>
      <p:ext uri="{BB962C8B-B14F-4D97-AF65-F5344CB8AC3E}">
        <p14:creationId xmlns:p14="http://schemas.microsoft.com/office/powerpoint/2010/main" val="116977053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rtalom helye 1"/>
          <p:cNvSpPr>
            <a:spLocks noGrp="1"/>
          </p:cNvSpPr>
          <p:nvPr>
            <p:ph idx="1"/>
          </p:nvPr>
        </p:nvSpPr>
        <p:spPr>
          <a:xfrm>
            <a:off x="457200" y="1988840"/>
            <a:ext cx="8229600" cy="4248471"/>
          </a:xfrm>
        </p:spPr>
        <p:txBody>
          <a:bodyPr>
            <a:normAutofit fontScale="40000" lnSpcReduction="20000"/>
          </a:bodyPr>
          <a:lstStyle/>
          <a:p>
            <a:pPr marL="0" indent="0">
              <a:spcAft>
                <a:spcPts val="600"/>
              </a:spcAft>
              <a:buNone/>
            </a:pPr>
            <a:r>
              <a:rPr lang="hu-HU" sz="5000" dirty="0" smtClean="0"/>
              <a:t>Pályázati felület: </a:t>
            </a:r>
            <a:r>
              <a:rPr lang="hu-HU" sz="5000" dirty="0" err="1" smtClean="0">
                <a:hlinkClick r:id="rId2"/>
              </a:rPr>
              <a:t>www.scholarship.hu</a:t>
            </a:r>
            <a:r>
              <a:rPr lang="hu-HU" sz="5000" dirty="0" smtClean="0"/>
              <a:t> </a:t>
            </a:r>
            <a:r>
              <a:rPr lang="hu-HU" sz="4000" dirty="0" smtClean="0"/>
              <a:t>(kitöltési útmutató: </a:t>
            </a:r>
            <a:r>
              <a:rPr lang="hu-HU" sz="4000" dirty="0" err="1" smtClean="0"/>
              <a:t>www.campusmundi.hu</a:t>
            </a:r>
            <a:r>
              <a:rPr lang="hu-HU" sz="4000" dirty="0" smtClean="0"/>
              <a:t>)</a:t>
            </a:r>
            <a:endParaRPr lang="hu-HU" sz="5000" dirty="0" smtClean="0"/>
          </a:p>
          <a:p>
            <a:pPr marL="0" indent="0">
              <a:spcAft>
                <a:spcPts val="600"/>
              </a:spcAft>
              <a:buNone/>
            </a:pPr>
            <a:r>
              <a:rPr lang="hu-HU" sz="5000" dirty="0" smtClean="0"/>
              <a:t>Csatolandó (feltöltendő) mellékletek: </a:t>
            </a:r>
            <a:r>
              <a:rPr lang="hu-HU" sz="5000" dirty="0" err="1">
                <a:hlinkClick r:id="rId3"/>
              </a:rPr>
              <a:t>www.campusmundi.hu</a:t>
            </a:r>
            <a:r>
              <a:rPr lang="hu-HU" sz="5000" dirty="0"/>
              <a:t> </a:t>
            </a:r>
            <a:r>
              <a:rPr lang="hu-HU" sz="5000" dirty="0" smtClean="0"/>
              <a:t>oldalról (+GYIK)</a:t>
            </a:r>
            <a:endParaRPr lang="hu-HU" sz="5000" dirty="0"/>
          </a:p>
          <a:p>
            <a:pPr lvl="0">
              <a:spcAft>
                <a:spcPts val="600"/>
              </a:spcAft>
            </a:pPr>
            <a:r>
              <a:rPr lang="hu-HU" sz="4400" dirty="0"/>
              <a:t>Szaktanári ajánlás és intézményi jóváhagyás (szakvezető vagy tanszékvezető/intézetvezető és a nemzetközi kapcsolatokért felelős szervezeti egység jóváhagyása) (minta);</a:t>
            </a:r>
          </a:p>
          <a:p>
            <a:pPr lvl="0">
              <a:spcAft>
                <a:spcPts val="600"/>
              </a:spcAft>
            </a:pPr>
            <a:r>
              <a:rPr lang="hu-HU" sz="4400" dirty="0"/>
              <a:t>Tanulmányi Osztály által kiadott </a:t>
            </a:r>
            <a:r>
              <a:rPr lang="hu-HU" sz="4400" dirty="0" smtClean="0"/>
              <a:t>Törzslap </a:t>
            </a:r>
            <a:r>
              <a:rPr lang="hu-HU" sz="4400" dirty="0"/>
              <a:t>a hallgató tanulmányainak féléves adatairól, melyen szerepel az összesített korrigált kreditindex;</a:t>
            </a:r>
          </a:p>
          <a:p>
            <a:pPr lvl="0">
              <a:spcAft>
                <a:spcPts val="600"/>
              </a:spcAft>
            </a:pPr>
            <a:r>
              <a:rPr lang="hu-HU" sz="4400" dirty="0"/>
              <a:t>A kitöltött és aláírt motivációs levél és tanulmányi terv / </a:t>
            </a:r>
            <a:r>
              <a:rPr lang="hu-HU" sz="4400" dirty="0" smtClean="0"/>
              <a:t>munkaterv (minta);</a:t>
            </a:r>
            <a:endParaRPr lang="hu-HU" sz="4400" dirty="0"/>
          </a:p>
          <a:p>
            <a:pPr lvl="0">
              <a:spcAft>
                <a:spcPts val="600"/>
              </a:spcAft>
            </a:pPr>
            <a:r>
              <a:rPr lang="hu-HU" sz="4400" dirty="0"/>
              <a:t>A tanulmányok nyelvének/nyelveinek megfelelő ismeretét igazoló dokumentum: legalább B2 szintű (középfokú), komplex nyelvvizsga-bizonyítvány(ok) vagy más, hitelt érdemlő igazolás a legalább B2 szintű (középfokú), komplex nyelvtudás(ok) meglétéről (amennyiben a fogadó egyetem ettől eltérő nyelvi követelményeket támaszt a kiutazó hallgatókkal szemben, akkor az az irányadó!); </a:t>
            </a:r>
          </a:p>
        </p:txBody>
      </p:sp>
      <p:sp>
        <p:nvSpPr>
          <p:cNvPr id="3" name="Szöveg helye 2"/>
          <p:cNvSpPr>
            <a:spLocks noGrp="1"/>
          </p:cNvSpPr>
          <p:nvPr>
            <p:ph type="body" sz="half" idx="2"/>
          </p:nvPr>
        </p:nvSpPr>
        <p:spPr>
          <a:xfrm>
            <a:off x="457200" y="1340769"/>
            <a:ext cx="8507288" cy="648072"/>
          </a:xfrm>
        </p:spPr>
        <p:txBody>
          <a:bodyPr>
            <a:normAutofit/>
          </a:bodyPr>
          <a:lstStyle/>
          <a:p>
            <a:r>
              <a:rPr lang="hu-HU" sz="2400" b="1" dirty="0" smtClean="0">
                <a:solidFill>
                  <a:schemeClr val="tx1">
                    <a:lumMod val="75000"/>
                    <a:lumOff val="25000"/>
                  </a:schemeClr>
                </a:solidFill>
              </a:rPr>
              <a:t>Pályázat beadása</a:t>
            </a:r>
            <a:endParaRPr lang="hu-HU" sz="2400" dirty="0"/>
          </a:p>
          <a:p>
            <a:endParaRPr lang="hu-HU" dirty="0"/>
          </a:p>
        </p:txBody>
      </p:sp>
      <p:sp>
        <p:nvSpPr>
          <p:cNvPr id="4" name="Cím 3"/>
          <p:cNvSpPr>
            <a:spLocks noGrp="1"/>
          </p:cNvSpPr>
          <p:nvPr>
            <p:ph type="title"/>
          </p:nvPr>
        </p:nvSpPr>
        <p:spPr>
          <a:xfrm>
            <a:off x="447989" y="44624"/>
            <a:ext cx="4844091" cy="864096"/>
          </a:xfrm>
        </p:spPr>
        <p:txBody>
          <a:bodyPr/>
          <a:lstStyle/>
          <a:p>
            <a:r>
              <a:rPr lang="hu-HU" dirty="0" smtClean="0"/>
              <a:t>Campus </a:t>
            </a:r>
            <a:r>
              <a:rPr lang="hu-HU" dirty="0" err="1" smtClean="0"/>
              <a:t>Mundi</a:t>
            </a:r>
            <a:r>
              <a:rPr lang="hu-HU" dirty="0" smtClean="0"/>
              <a:t> projekt</a:t>
            </a:r>
            <a:endParaRPr lang="hu-HU" dirty="0"/>
          </a:p>
        </p:txBody>
      </p:sp>
      <p:pic>
        <p:nvPicPr>
          <p:cNvPr id="6" name="Kép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956376" y="0"/>
            <a:ext cx="1187623" cy="627424"/>
          </a:xfrm>
          <a:prstGeom prst="rect">
            <a:avLst/>
          </a:prstGeom>
        </p:spPr>
      </p:pic>
    </p:spTree>
    <p:extLst>
      <p:ext uri="{BB962C8B-B14F-4D97-AF65-F5344CB8AC3E}">
        <p14:creationId xmlns:p14="http://schemas.microsoft.com/office/powerpoint/2010/main" val="19993959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rtalom helye 1"/>
          <p:cNvSpPr>
            <a:spLocks noGrp="1"/>
          </p:cNvSpPr>
          <p:nvPr>
            <p:ph idx="1"/>
          </p:nvPr>
        </p:nvSpPr>
        <p:spPr>
          <a:xfrm>
            <a:off x="457200" y="1916832"/>
            <a:ext cx="8229600" cy="4536504"/>
          </a:xfrm>
        </p:spPr>
        <p:txBody>
          <a:bodyPr>
            <a:normAutofit fontScale="55000" lnSpcReduction="20000"/>
          </a:bodyPr>
          <a:lstStyle/>
          <a:p>
            <a:pPr lvl="0">
              <a:spcAft>
                <a:spcPts val="600"/>
              </a:spcAft>
            </a:pPr>
            <a:r>
              <a:rPr lang="hu-HU" dirty="0" smtClean="0"/>
              <a:t>OTDK</a:t>
            </a:r>
            <a:r>
              <a:rPr lang="hu-HU" dirty="0"/>
              <a:t>, TDK 1-3. helyezés vagy különdíj esetén igazolás; tudományos munka vagy azzal egyenértékű kutatási témában létrehozott alkotás (szakmailag elismert kiadványban publikációs tevékenység, tudományos cikk) elérhetősége (linkje), vagy nemzetközi szakmai konferencián előadás megtartására vonatkozó oklevél vagy igazolás, nemzetközi szintű versenyen elért helyezésről vagy különdíjról igazolás;</a:t>
            </a:r>
          </a:p>
          <a:p>
            <a:pPr lvl="0">
              <a:spcAft>
                <a:spcPts val="600"/>
              </a:spcAft>
            </a:pPr>
            <a:r>
              <a:rPr lang="hu-HU" dirty="0"/>
              <a:t>A jelenlegi tanulmányokhoz kapcsolódó egyéb kiemelkedő tudományos, művészeti és sporttevékenység igazolása;</a:t>
            </a:r>
          </a:p>
          <a:p>
            <a:pPr lvl="0">
              <a:spcAft>
                <a:spcPts val="600"/>
              </a:spcAft>
            </a:pPr>
            <a:r>
              <a:rPr lang="hu-HU" dirty="0"/>
              <a:t>Egyéb közéleti tevékenység igazolása (pl. külföldi hallgatók </a:t>
            </a:r>
            <a:r>
              <a:rPr lang="hu-HU" dirty="0" err="1"/>
              <a:t>mentorálása</a:t>
            </a:r>
            <a:r>
              <a:rPr lang="hu-HU" dirty="0"/>
              <a:t>, mobilitási órán történő előadás, HÖK, ESN, egyéb nemzetközi hallgatói szervezetben betöltött tagság stb</a:t>
            </a:r>
            <a:r>
              <a:rPr lang="hu-HU" dirty="0" smtClean="0"/>
              <a:t>.) (minta);</a:t>
            </a:r>
            <a:endParaRPr lang="hu-HU" dirty="0"/>
          </a:p>
          <a:p>
            <a:pPr lvl="0">
              <a:spcAft>
                <a:spcPts val="600"/>
              </a:spcAft>
            </a:pPr>
            <a:r>
              <a:rPr lang="hu-HU" dirty="0"/>
              <a:t>Szociális kiegészítő támogatásra való jogosultság esetén hivatalos igazolás (minta);</a:t>
            </a:r>
          </a:p>
          <a:p>
            <a:pPr lvl="0">
              <a:spcAft>
                <a:spcPts val="600"/>
              </a:spcAft>
            </a:pPr>
            <a:r>
              <a:rPr lang="hu-HU" dirty="0"/>
              <a:t>Tartósan beteg vagy fogyatékkal élő hallgatók 3 hónapnál nem régebbi kórtörténeti összefoglalója, vagy krónikus betegség esetén a betegség megállapításának igazolása;</a:t>
            </a:r>
          </a:p>
          <a:p>
            <a:pPr lvl="0">
              <a:spcAft>
                <a:spcPts val="600"/>
              </a:spcAft>
            </a:pPr>
            <a:r>
              <a:rPr lang="hu-HU" dirty="0"/>
              <a:t>Egyéb, a pályázat szempontjából fontosnak tartott dokumentumok</a:t>
            </a:r>
            <a:r>
              <a:rPr lang="hu-HU" dirty="0" smtClean="0"/>
              <a:t>.</a:t>
            </a:r>
            <a:endParaRPr lang="hu-HU" dirty="0"/>
          </a:p>
        </p:txBody>
      </p:sp>
      <p:sp>
        <p:nvSpPr>
          <p:cNvPr id="3" name="Szöveg helye 2"/>
          <p:cNvSpPr>
            <a:spLocks noGrp="1"/>
          </p:cNvSpPr>
          <p:nvPr>
            <p:ph type="body" sz="half" idx="2"/>
          </p:nvPr>
        </p:nvSpPr>
        <p:spPr>
          <a:xfrm>
            <a:off x="457200" y="1340769"/>
            <a:ext cx="8507288" cy="648072"/>
          </a:xfrm>
        </p:spPr>
        <p:txBody>
          <a:bodyPr>
            <a:normAutofit/>
          </a:bodyPr>
          <a:lstStyle/>
          <a:p>
            <a:r>
              <a:rPr lang="hu-HU" sz="2400" b="1" dirty="0" smtClean="0">
                <a:solidFill>
                  <a:schemeClr val="tx1">
                    <a:lumMod val="75000"/>
                    <a:lumOff val="25000"/>
                  </a:schemeClr>
                </a:solidFill>
              </a:rPr>
              <a:t>Pályázat beadása</a:t>
            </a:r>
            <a:endParaRPr lang="hu-HU" sz="2400" dirty="0"/>
          </a:p>
          <a:p>
            <a:endParaRPr lang="hu-HU" dirty="0"/>
          </a:p>
        </p:txBody>
      </p:sp>
      <p:sp>
        <p:nvSpPr>
          <p:cNvPr id="4" name="Cím 3"/>
          <p:cNvSpPr>
            <a:spLocks noGrp="1"/>
          </p:cNvSpPr>
          <p:nvPr>
            <p:ph type="title"/>
          </p:nvPr>
        </p:nvSpPr>
        <p:spPr>
          <a:xfrm>
            <a:off x="447989" y="44624"/>
            <a:ext cx="4844091" cy="864096"/>
          </a:xfrm>
        </p:spPr>
        <p:txBody>
          <a:bodyPr/>
          <a:lstStyle/>
          <a:p>
            <a:r>
              <a:rPr lang="hu-HU" dirty="0" smtClean="0"/>
              <a:t>Campus </a:t>
            </a:r>
            <a:r>
              <a:rPr lang="hu-HU" dirty="0" err="1" smtClean="0"/>
              <a:t>Mundi</a:t>
            </a:r>
            <a:r>
              <a:rPr lang="hu-HU" dirty="0" smtClean="0"/>
              <a:t> projekt</a:t>
            </a:r>
            <a:endParaRPr lang="hu-HU" dirty="0"/>
          </a:p>
        </p:txBody>
      </p:sp>
      <p:pic>
        <p:nvPicPr>
          <p:cNvPr id="6" name="Kép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56376" y="0"/>
            <a:ext cx="1187623" cy="627424"/>
          </a:xfrm>
          <a:prstGeom prst="rect">
            <a:avLst/>
          </a:prstGeom>
        </p:spPr>
      </p:pic>
    </p:spTree>
    <p:extLst>
      <p:ext uri="{BB962C8B-B14F-4D97-AF65-F5344CB8AC3E}">
        <p14:creationId xmlns:p14="http://schemas.microsoft.com/office/powerpoint/2010/main" val="12408157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rtalom helye 1"/>
          <p:cNvSpPr>
            <a:spLocks noGrp="1"/>
          </p:cNvSpPr>
          <p:nvPr>
            <p:ph idx="1"/>
          </p:nvPr>
        </p:nvSpPr>
        <p:spPr>
          <a:xfrm>
            <a:off x="457200" y="2132856"/>
            <a:ext cx="8229600" cy="4320480"/>
          </a:xfrm>
        </p:spPr>
        <p:txBody>
          <a:bodyPr>
            <a:normAutofit/>
          </a:bodyPr>
          <a:lstStyle/>
          <a:p>
            <a:pPr lvl="0">
              <a:spcAft>
                <a:spcPts val="600"/>
              </a:spcAft>
            </a:pPr>
            <a:r>
              <a:rPr lang="hu-HU" sz="2800" dirty="0" smtClean="0"/>
              <a:t>A </a:t>
            </a:r>
            <a:r>
              <a:rPr lang="hu-HU" sz="2800" dirty="0"/>
              <a:t>fogadó szervezet által kitöltött és aláírt fogadólevél </a:t>
            </a:r>
            <a:r>
              <a:rPr lang="hu-HU" sz="2800" dirty="0" smtClean="0"/>
              <a:t> </a:t>
            </a:r>
            <a:r>
              <a:rPr lang="hu-HU" sz="2800" dirty="0"/>
              <a:t>–  </a:t>
            </a:r>
            <a:r>
              <a:rPr lang="hu-HU" sz="2800" dirty="0" smtClean="0"/>
              <a:t>szakmai gyakorlat esetén</a:t>
            </a:r>
          </a:p>
          <a:p>
            <a:pPr lvl="0">
              <a:spcAft>
                <a:spcPts val="600"/>
              </a:spcAft>
            </a:pPr>
            <a:r>
              <a:rPr lang="hu-HU" sz="2800" dirty="0"/>
              <a:t>A fogadó szervezet által kitöltött és aláírt fogadólevél </a:t>
            </a:r>
            <a:r>
              <a:rPr lang="hu-HU" sz="2800" dirty="0" smtClean="0"/>
              <a:t>vagy </a:t>
            </a:r>
            <a:r>
              <a:rPr lang="hu-HU" sz="2800" dirty="0"/>
              <a:t>igazolás a konferenciára történt </a:t>
            </a:r>
            <a:r>
              <a:rPr lang="hu-HU" sz="2800" dirty="0" smtClean="0"/>
              <a:t>regisztrációról </a:t>
            </a:r>
            <a:r>
              <a:rPr lang="hu-HU" sz="2800" dirty="0"/>
              <a:t>– </a:t>
            </a:r>
            <a:r>
              <a:rPr lang="hu-HU" sz="2800" dirty="0" smtClean="0"/>
              <a:t>rövid tanulmányút esetén</a:t>
            </a:r>
          </a:p>
          <a:p>
            <a:pPr lvl="0">
              <a:spcAft>
                <a:spcPts val="600"/>
              </a:spcAft>
            </a:pPr>
            <a:endParaRPr lang="hu-HU" sz="2800" dirty="0"/>
          </a:p>
          <a:p>
            <a:pPr lvl="0">
              <a:spcAft>
                <a:spcPts val="600"/>
              </a:spcAft>
            </a:pPr>
            <a:r>
              <a:rPr lang="hu-HU" sz="2800" dirty="0" smtClean="0"/>
              <a:t>Pótolható: javaslattétel előtti időpontig</a:t>
            </a:r>
            <a:endParaRPr lang="hu-HU" sz="2800" dirty="0">
              <a:solidFill>
                <a:srgbClr val="FF0000"/>
              </a:solidFill>
            </a:endParaRPr>
          </a:p>
        </p:txBody>
      </p:sp>
      <p:sp>
        <p:nvSpPr>
          <p:cNvPr id="3" name="Szöveg helye 2"/>
          <p:cNvSpPr>
            <a:spLocks noGrp="1"/>
          </p:cNvSpPr>
          <p:nvPr>
            <p:ph type="body" sz="half" idx="2"/>
          </p:nvPr>
        </p:nvSpPr>
        <p:spPr>
          <a:xfrm>
            <a:off x="457200" y="1340769"/>
            <a:ext cx="8507288" cy="648072"/>
          </a:xfrm>
        </p:spPr>
        <p:txBody>
          <a:bodyPr>
            <a:normAutofit/>
          </a:bodyPr>
          <a:lstStyle/>
          <a:p>
            <a:r>
              <a:rPr lang="hu-HU" sz="2800" b="1" dirty="0" smtClean="0">
                <a:solidFill>
                  <a:schemeClr val="tx1">
                    <a:lumMod val="75000"/>
                    <a:lumOff val="25000"/>
                  </a:schemeClr>
                </a:solidFill>
              </a:rPr>
              <a:t>Pótlólag beadható melléklet</a:t>
            </a:r>
            <a:endParaRPr lang="hu-HU" sz="2800" dirty="0"/>
          </a:p>
          <a:p>
            <a:endParaRPr lang="hu-HU" dirty="0"/>
          </a:p>
        </p:txBody>
      </p:sp>
      <p:sp>
        <p:nvSpPr>
          <p:cNvPr id="4" name="Cím 3"/>
          <p:cNvSpPr>
            <a:spLocks noGrp="1"/>
          </p:cNvSpPr>
          <p:nvPr>
            <p:ph type="title"/>
          </p:nvPr>
        </p:nvSpPr>
        <p:spPr>
          <a:xfrm>
            <a:off x="447989" y="44624"/>
            <a:ext cx="4844091" cy="864096"/>
          </a:xfrm>
        </p:spPr>
        <p:txBody>
          <a:bodyPr/>
          <a:lstStyle/>
          <a:p>
            <a:r>
              <a:rPr lang="hu-HU" dirty="0" smtClean="0"/>
              <a:t>Campus </a:t>
            </a:r>
            <a:r>
              <a:rPr lang="hu-HU" dirty="0" err="1" smtClean="0"/>
              <a:t>Mundi</a:t>
            </a:r>
            <a:r>
              <a:rPr lang="hu-HU" dirty="0" smtClean="0"/>
              <a:t> projekt</a:t>
            </a:r>
            <a:endParaRPr lang="hu-HU" dirty="0"/>
          </a:p>
        </p:txBody>
      </p:sp>
      <p:pic>
        <p:nvPicPr>
          <p:cNvPr id="6" name="Kép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56376" y="0"/>
            <a:ext cx="1187623" cy="627424"/>
          </a:xfrm>
          <a:prstGeom prst="rect">
            <a:avLst/>
          </a:prstGeom>
        </p:spPr>
      </p:pic>
    </p:spTree>
    <p:extLst>
      <p:ext uri="{BB962C8B-B14F-4D97-AF65-F5344CB8AC3E}">
        <p14:creationId xmlns:p14="http://schemas.microsoft.com/office/powerpoint/2010/main" val="18501122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rtalom helye 1"/>
          <p:cNvSpPr>
            <a:spLocks noGrp="1"/>
          </p:cNvSpPr>
          <p:nvPr>
            <p:ph idx="1"/>
          </p:nvPr>
        </p:nvSpPr>
        <p:spPr>
          <a:xfrm>
            <a:off x="457200" y="1988841"/>
            <a:ext cx="8229600" cy="4464495"/>
          </a:xfrm>
        </p:spPr>
        <p:txBody>
          <a:bodyPr>
            <a:normAutofit lnSpcReduction="10000"/>
          </a:bodyPr>
          <a:lstStyle/>
          <a:p>
            <a:pPr lvl="0">
              <a:spcAft>
                <a:spcPts val="600"/>
              </a:spcAft>
            </a:pPr>
            <a:r>
              <a:rPr lang="hu-HU" sz="2800" dirty="0" smtClean="0"/>
              <a:t>Részképzés és szakmai gyakorlat:</a:t>
            </a:r>
          </a:p>
          <a:p>
            <a:pPr lvl="1">
              <a:spcAft>
                <a:spcPts val="600"/>
              </a:spcAft>
            </a:pPr>
            <a:r>
              <a:rPr lang="hu-HU" sz="2400" dirty="0" smtClean="0"/>
              <a:t>Formai bírálat: FOI</a:t>
            </a:r>
          </a:p>
          <a:p>
            <a:pPr lvl="1">
              <a:spcAft>
                <a:spcPts val="600"/>
              </a:spcAft>
            </a:pPr>
            <a:r>
              <a:rPr lang="hu-HU" sz="2400" dirty="0" smtClean="0"/>
              <a:t>Tartalmi bírálat: FOI</a:t>
            </a:r>
          </a:p>
          <a:p>
            <a:pPr lvl="1">
              <a:spcAft>
                <a:spcPts val="600"/>
              </a:spcAft>
            </a:pPr>
            <a:r>
              <a:rPr lang="hu-HU" sz="2400" dirty="0" smtClean="0"/>
              <a:t>Erasmus+ önfinanszírozó státusz! </a:t>
            </a:r>
          </a:p>
          <a:p>
            <a:pPr marL="457200" lvl="1" indent="0" algn="ctr">
              <a:spcAft>
                <a:spcPts val="600"/>
              </a:spcAft>
              <a:buNone/>
            </a:pPr>
            <a:r>
              <a:rPr lang="hu-HU" sz="2400" dirty="0" smtClean="0"/>
              <a:t>(E+ hallgatók közül a legjobb 25% jelölhető CM ösztöndíjra)</a:t>
            </a:r>
          </a:p>
          <a:p>
            <a:pPr lvl="0">
              <a:spcAft>
                <a:spcPts val="600"/>
              </a:spcAft>
            </a:pPr>
            <a:r>
              <a:rPr lang="hu-HU" sz="2800" dirty="0" smtClean="0"/>
              <a:t>Rövid tanulmányút:</a:t>
            </a:r>
          </a:p>
          <a:p>
            <a:pPr lvl="1">
              <a:spcAft>
                <a:spcPts val="600"/>
              </a:spcAft>
            </a:pPr>
            <a:r>
              <a:rPr lang="hu-HU" sz="2400" dirty="0" smtClean="0"/>
              <a:t>Formai bírálat: TKA</a:t>
            </a:r>
          </a:p>
          <a:p>
            <a:pPr lvl="1">
              <a:spcAft>
                <a:spcPts val="600"/>
              </a:spcAft>
            </a:pPr>
            <a:r>
              <a:rPr lang="hu-HU" sz="2400" dirty="0" smtClean="0"/>
              <a:t>Tartalmi bírálat: TKA, kutatás esetén szakértő</a:t>
            </a:r>
            <a:endParaRPr lang="hu-HU" sz="2400" dirty="0"/>
          </a:p>
        </p:txBody>
      </p:sp>
      <p:sp>
        <p:nvSpPr>
          <p:cNvPr id="3" name="Szöveg helye 2"/>
          <p:cNvSpPr>
            <a:spLocks noGrp="1"/>
          </p:cNvSpPr>
          <p:nvPr>
            <p:ph type="body" sz="half" idx="2"/>
          </p:nvPr>
        </p:nvSpPr>
        <p:spPr>
          <a:xfrm>
            <a:off x="457200" y="1340769"/>
            <a:ext cx="8507288" cy="648072"/>
          </a:xfrm>
        </p:spPr>
        <p:txBody>
          <a:bodyPr>
            <a:normAutofit/>
          </a:bodyPr>
          <a:lstStyle/>
          <a:p>
            <a:r>
              <a:rPr lang="hu-HU" sz="2800" b="1" dirty="0" smtClean="0">
                <a:solidFill>
                  <a:schemeClr val="tx1">
                    <a:lumMod val="75000"/>
                    <a:lumOff val="25000"/>
                  </a:schemeClr>
                </a:solidFill>
              </a:rPr>
              <a:t>Bírálat</a:t>
            </a:r>
            <a:endParaRPr lang="hu-HU" sz="2800" dirty="0"/>
          </a:p>
          <a:p>
            <a:endParaRPr lang="hu-HU" dirty="0"/>
          </a:p>
        </p:txBody>
      </p:sp>
      <p:sp>
        <p:nvSpPr>
          <p:cNvPr id="4" name="Cím 3"/>
          <p:cNvSpPr>
            <a:spLocks noGrp="1"/>
          </p:cNvSpPr>
          <p:nvPr>
            <p:ph type="title"/>
          </p:nvPr>
        </p:nvSpPr>
        <p:spPr>
          <a:xfrm>
            <a:off x="447989" y="44624"/>
            <a:ext cx="4844091" cy="864096"/>
          </a:xfrm>
        </p:spPr>
        <p:txBody>
          <a:bodyPr/>
          <a:lstStyle/>
          <a:p>
            <a:r>
              <a:rPr lang="hu-HU" dirty="0" smtClean="0"/>
              <a:t>Campus </a:t>
            </a:r>
            <a:r>
              <a:rPr lang="hu-HU" dirty="0" err="1" smtClean="0"/>
              <a:t>Mundi</a:t>
            </a:r>
            <a:r>
              <a:rPr lang="hu-HU" dirty="0" smtClean="0"/>
              <a:t> projekt</a:t>
            </a:r>
            <a:endParaRPr lang="hu-HU" dirty="0"/>
          </a:p>
        </p:txBody>
      </p:sp>
      <p:pic>
        <p:nvPicPr>
          <p:cNvPr id="6" name="Kép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56376" y="0"/>
            <a:ext cx="1187623" cy="627424"/>
          </a:xfrm>
          <a:prstGeom prst="rect">
            <a:avLst/>
          </a:prstGeom>
        </p:spPr>
      </p:pic>
    </p:spTree>
    <p:extLst>
      <p:ext uri="{BB962C8B-B14F-4D97-AF65-F5344CB8AC3E}">
        <p14:creationId xmlns:p14="http://schemas.microsoft.com/office/powerpoint/2010/main" val="20017078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rtalom helye 1"/>
          <p:cNvSpPr>
            <a:spLocks noGrp="1"/>
          </p:cNvSpPr>
          <p:nvPr>
            <p:ph idx="1"/>
          </p:nvPr>
        </p:nvSpPr>
        <p:spPr>
          <a:xfrm>
            <a:off x="457200" y="2204864"/>
            <a:ext cx="8229600" cy="4248472"/>
          </a:xfrm>
        </p:spPr>
        <p:txBody>
          <a:bodyPr>
            <a:normAutofit/>
          </a:bodyPr>
          <a:lstStyle/>
          <a:p>
            <a:pPr marL="457200" lvl="1" indent="0">
              <a:spcAft>
                <a:spcPts val="600"/>
              </a:spcAft>
              <a:buNone/>
            </a:pPr>
            <a:r>
              <a:rPr lang="hu-HU" sz="2400" dirty="0" smtClean="0"/>
              <a:t>Formai bírálat:</a:t>
            </a:r>
          </a:p>
          <a:p>
            <a:pPr lvl="1">
              <a:spcAft>
                <a:spcPts val="600"/>
              </a:spcAft>
            </a:pPr>
            <a:r>
              <a:rPr lang="hu-HU" sz="2400" dirty="0" smtClean="0"/>
              <a:t>Csatolandó mellékletek </a:t>
            </a:r>
            <a:r>
              <a:rPr lang="hu-HU" sz="2000" dirty="0" smtClean="0"/>
              <a:t>(tanulmányi terv = tanulmányi terv)</a:t>
            </a:r>
            <a:endParaRPr lang="hu-HU" sz="2400" dirty="0" smtClean="0"/>
          </a:p>
          <a:p>
            <a:pPr lvl="1">
              <a:spcAft>
                <a:spcPts val="600"/>
              </a:spcAft>
            </a:pPr>
            <a:r>
              <a:rPr lang="hu-HU" sz="2400" dirty="0" smtClean="0"/>
              <a:t>Pályázatban megadott adatok valósak-e</a:t>
            </a:r>
          </a:p>
          <a:p>
            <a:pPr marL="457200" lvl="1" indent="0">
              <a:spcAft>
                <a:spcPts val="600"/>
              </a:spcAft>
              <a:buNone/>
            </a:pPr>
            <a:r>
              <a:rPr lang="hu-HU" sz="2400" dirty="0" smtClean="0"/>
              <a:t>Tartalmi bírálat:</a:t>
            </a:r>
            <a:endParaRPr lang="hu-HU" sz="2400" dirty="0"/>
          </a:p>
          <a:p>
            <a:pPr lvl="1">
              <a:spcAft>
                <a:spcPts val="600"/>
              </a:spcAft>
            </a:pPr>
            <a:r>
              <a:rPr lang="hu-HU" sz="2400" dirty="0" smtClean="0"/>
              <a:t>Pontrendszer alapján</a:t>
            </a:r>
          </a:p>
          <a:p>
            <a:pPr lvl="0">
              <a:spcAft>
                <a:spcPts val="600"/>
              </a:spcAft>
            </a:pPr>
            <a:endParaRPr lang="hu-HU" sz="1800" dirty="0" smtClean="0"/>
          </a:p>
          <a:p>
            <a:pPr marL="0" lvl="0" indent="0">
              <a:spcAft>
                <a:spcPts val="600"/>
              </a:spcAft>
              <a:buNone/>
            </a:pPr>
            <a:r>
              <a:rPr lang="hu-HU" sz="2400" dirty="0" smtClean="0"/>
              <a:t>Bírálati </a:t>
            </a:r>
            <a:r>
              <a:rPr lang="hu-HU" sz="2400" dirty="0"/>
              <a:t>szempontrendszer:</a:t>
            </a:r>
          </a:p>
          <a:p>
            <a:pPr lvl="1">
              <a:spcAft>
                <a:spcPts val="600"/>
              </a:spcAft>
            </a:pPr>
            <a:r>
              <a:rPr lang="hu-HU" sz="2400" dirty="0"/>
              <a:t>Felhívások végén, pontszámokkal</a:t>
            </a:r>
          </a:p>
          <a:p>
            <a:pPr lvl="1">
              <a:spcAft>
                <a:spcPts val="600"/>
              </a:spcAft>
            </a:pPr>
            <a:endParaRPr lang="hu-HU" sz="2000" dirty="0"/>
          </a:p>
          <a:p>
            <a:pPr lvl="1">
              <a:spcAft>
                <a:spcPts val="600"/>
              </a:spcAft>
            </a:pPr>
            <a:endParaRPr lang="hu-HU" sz="2000" dirty="0"/>
          </a:p>
        </p:txBody>
      </p:sp>
      <p:sp>
        <p:nvSpPr>
          <p:cNvPr id="3" name="Szöveg helye 2"/>
          <p:cNvSpPr>
            <a:spLocks noGrp="1"/>
          </p:cNvSpPr>
          <p:nvPr>
            <p:ph type="body" sz="half" idx="2"/>
          </p:nvPr>
        </p:nvSpPr>
        <p:spPr>
          <a:xfrm>
            <a:off x="457200" y="1340769"/>
            <a:ext cx="8507288" cy="648072"/>
          </a:xfrm>
        </p:spPr>
        <p:txBody>
          <a:bodyPr>
            <a:normAutofit/>
          </a:bodyPr>
          <a:lstStyle/>
          <a:p>
            <a:r>
              <a:rPr lang="hu-HU" sz="2800" b="1" dirty="0" smtClean="0">
                <a:solidFill>
                  <a:schemeClr val="tx1">
                    <a:lumMod val="75000"/>
                    <a:lumOff val="25000"/>
                  </a:schemeClr>
                </a:solidFill>
              </a:rPr>
              <a:t>Bírálat:</a:t>
            </a:r>
            <a:r>
              <a:rPr lang="hu-HU" sz="2800" dirty="0" smtClean="0">
                <a:solidFill>
                  <a:schemeClr val="tx1">
                    <a:lumMod val="75000"/>
                    <a:lumOff val="25000"/>
                  </a:schemeClr>
                </a:solidFill>
              </a:rPr>
              <a:t> </a:t>
            </a:r>
            <a:r>
              <a:rPr lang="hu-HU" sz="2800" dirty="0" err="1" smtClean="0">
                <a:solidFill>
                  <a:schemeClr val="tx1">
                    <a:lumMod val="75000"/>
                    <a:lumOff val="25000"/>
                  </a:schemeClr>
                </a:solidFill>
              </a:rPr>
              <a:t>www.scholarship.hu</a:t>
            </a:r>
            <a:endParaRPr lang="hu-HU" sz="2800" dirty="0"/>
          </a:p>
          <a:p>
            <a:endParaRPr lang="hu-HU" dirty="0"/>
          </a:p>
        </p:txBody>
      </p:sp>
      <p:sp>
        <p:nvSpPr>
          <p:cNvPr id="4" name="Cím 3"/>
          <p:cNvSpPr>
            <a:spLocks noGrp="1"/>
          </p:cNvSpPr>
          <p:nvPr>
            <p:ph type="title"/>
          </p:nvPr>
        </p:nvSpPr>
        <p:spPr>
          <a:xfrm>
            <a:off x="447989" y="44624"/>
            <a:ext cx="4844091" cy="864096"/>
          </a:xfrm>
        </p:spPr>
        <p:txBody>
          <a:bodyPr/>
          <a:lstStyle/>
          <a:p>
            <a:r>
              <a:rPr lang="hu-HU" dirty="0" smtClean="0"/>
              <a:t>Campus </a:t>
            </a:r>
            <a:r>
              <a:rPr lang="hu-HU" dirty="0" err="1" smtClean="0"/>
              <a:t>Mundi</a:t>
            </a:r>
            <a:r>
              <a:rPr lang="hu-HU" dirty="0" smtClean="0"/>
              <a:t> projekt</a:t>
            </a:r>
            <a:endParaRPr lang="hu-HU" dirty="0"/>
          </a:p>
        </p:txBody>
      </p:sp>
      <p:pic>
        <p:nvPicPr>
          <p:cNvPr id="6" name="Kép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56376" y="0"/>
            <a:ext cx="1187623" cy="627424"/>
          </a:xfrm>
          <a:prstGeom prst="rect">
            <a:avLst/>
          </a:prstGeom>
        </p:spPr>
      </p:pic>
    </p:spTree>
    <p:extLst>
      <p:ext uri="{BB962C8B-B14F-4D97-AF65-F5344CB8AC3E}">
        <p14:creationId xmlns:p14="http://schemas.microsoft.com/office/powerpoint/2010/main" val="398678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rtalom helye 1"/>
          <p:cNvSpPr>
            <a:spLocks noGrp="1"/>
          </p:cNvSpPr>
          <p:nvPr>
            <p:ph idx="1"/>
          </p:nvPr>
        </p:nvSpPr>
        <p:spPr>
          <a:xfrm>
            <a:off x="457200" y="2204864"/>
            <a:ext cx="8229600" cy="4248472"/>
          </a:xfrm>
        </p:spPr>
        <p:txBody>
          <a:bodyPr>
            <a:normAutofit/>
          </a:bodyPr>
          <a:lstStyle/>
          <a:p>
            <a:pPr lvl="0">
              <a:spcAft>
                <a:spcPts val="600"/>
              </a:spcAft>
            </a:pPr>
            <a:r>
              <a:rPr lang="hu-HU" sz="2800" dirty="0" smtClean="0"/>
              <a:t>Státusz beállítása:</a:t>
            </a:r>
          </a:p>
          <a:p>
            <a:pPr lvl="1">
              <a:spcAft>
                <a:spcPts val="600"/>
              </a:spcAft>
            </a:pPr>
            <a:r>
              <a:rPr lang="hu-HU" sz="2000" dirty="0" smtClean="0"/>
              <a:t>Ösztöndíjas / tartalékos / elutasított</a:t>
            </a:r>
          </a:p>
          <a:p>
            <a:pPr lvl="1">
              <a:spcAft>
                <a:spcPts val="600"/>
              </a:spcAft>
            </a:pPr>
            <a:endParaRPr lang="hu-HU" sz="2000" dirty="0"/>
          </a:p>
          <a:p>
            <a:pPr lvl="1">
              <a:spcAft>
                <a:spcPts val="600"/>
              </a:spcAft>
            </a:pPr>
            <a:endParaRPr lang="hu-HU" sz="2000" dirty="0" smtClean="0"/>
          </a:p>
          <a:p>
            <a:pPr lvl="1">
              <a:spcAft>
                <a:spcPts val="600"/>
              </a:spcAft>
            </a:pPr>
            <a:endParaRPr lang="hu-HU" sz="2000" dirty="0"/>
          </a:p>
          <a:p>
            <a:pPr lvl="1">
              <a:spcAft>
                <a:spcPts val="600"/>
              </a:spcAft>
            </a:pPr>
            <a:endParaRPr lang="hu-HU" sz="2000" dirty="0"/>
          </a:p>
        </p:txBody>
      </p:sp>
      <p:sp>
        <p:nvSpPr>
          <p:cNvPr id="3" name="Szöveg helye 2"/>
          <p:cNvSpPr>
            <a:spLocks noGrp="1"/>
          </p:cNvSpPr>
          <p:nvPr>
            <p:ph type="body" sz="half" idx="2"/>
          </p:nvPr>
        </p:nvSpPr>
        <p:spPr>
          <a:xfrm>
            <a:off x="457200" y="1340769"/>
            <a:ext cx="8507288" cy="648072"/>
          </a:xfrm>
        </p:spPr>
        <p:txBody>
          <a:bodyPr>
            <a:normAutofit/>
          </a:bodyPr>
          <a:lstStyle/>
          <a:p>
            <a:r>
              <a:rPr lang="hu-HU" sz="2800" b="1" dirty="0" smtClean="0">
                <a:solidFill>
                  <a:schemeClr val="tx1">
                    <a:lumMod val="75000"/>
                    <a:lumOff val="25000"/>
                  </a:schemeClr>
                </a:solidFill>
              </a:rPr>
              <a:t>Bírálat:</a:t>
            </a:r>
            <a:r>
              <a:rPr lang="hu-HU" sz="2800" dirty="0" smtClean="0">
                <a:solidFill>
                  <a:schemeClr val="tx1">
                    <a:lumMod val="75000"/>
                    <a:lumOff val="25000"/>
                  </a:schemeClr>
                </a:solidFill>
              </a:rPr>
              <a:t> </a:t>
            </a:r>
            <a:r>
              <a:rPr lang="hu-HU" sz="2800" dirty="0" err="1" smtClean="0">
                <a:solidFill>
                  <a:schemeClr val="tx1">
                    <a:lumMod val="75000"/>
                    <a:lumOff val="25000"/>
                  </a:schemeClr>
                </a:solidFill>
              </a:rPr>
              <a:t>www.scholarship.hu</a:t>
            </a:r>
            <a:endParaRPr lang="hu-HU" sz="2800" dirty="0"/>
          </a:p>
          <a:p>
            <a:endParaRPr lang="hu-HU" dirty="0"/>
          </a:p>
        </p:txBody>
      </p:sp>
      <p:sp>
        <p:nvSpPr>
          <p:cNvPr id="4" name="Cím 3"/>
          <p:cNvSpPr>
            <a:spLocks noGrp="1"/>
          </p:cNvSpPr>
          <p:nvPr>
            <p:ph type="title"/>
          </p:nvPr>
        </p:nvSpPr>
        <p:spPr>
          <a:xfrm>
            <a:off x="447989" y="44624"/>
            <a:ext cx="4844091" cy="864096"/>
          </a:xfrm>
        </p:spPr>
        <p:txBody>
          <a:bodyPr/>
          <a:lstStyle/>
          <a:p>
            <a:r>
              <a:rPr lang="hu-HU" dirty="0" smtClean="0"/>
              <a:t>Campus </a:t>
            </a:r>
            <a:r>
              <a:rPr lang="hu-HU" dirty="0" err="1" smtClean="0"/>
              <a:t>Mundi</a:t>
            </a:r>
            <a:r>
              <a:rPr lang="hu-HU" dirty="0" smtClean="0"/>
              <a:t> projekt</a:t>
            </a:r>
            <a:endParaRPr lang="hu-HU" dirty="0"/>
          </a:p>
        </p:txBody>
      </p:sp>
      <p:pic>
        <p:nvPicPr>
          <p:cNvPr id="6" name="Kép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56376" y="0"/>
            <a:ext cx="1187623" cy="627424"/>
          </a:xfrm>
          <a:prstGeom prst="rect">
            <a:avLst/>
          </a:prstGeom>
        </p:spPr>
      </p:pic>
    </p:spTree>
    <p:extLst>
      <p:ext uri="{BB962C8B-B14F-4D97-AF65-F5344CB8AC3E}">
        <p14:creationId xmlns:p14="http://schemas.microsoft.com/office/powerpoint/2010/main" val="9955279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rtalom helye 1"/>
          <p:cNvSpPr>
            <a:spLocks noGrp="1"/>
          </p:cNvSpPr>
          <p:nvPr>
            <p:ph idx="1"/>
          </p:nvPr>
        </p:nvSpPr>
        <p:spPr>
          <a:xfrm>
            <a:off x="457200" y="2204864"/>
            <a:ext cx="8229600" cy="4248472"/>
          </a:xfrm>
        </p:spPr>
        <p:txBody>
          <a:bodyPr>
            <a:normAutofit/>
          </a:bodyPr>
          <a:lstStyle/>
          <a:p>
            <a:pPr marL="457200" lvl="1" indent="0">
              <a:spcAft>
                <a:spcPts val="600"/>
              </a:spcAft>
              <a:buNone/>
            </a:pPr>
            <a:endParaRPr lang="hu-HU" sz="2000" dirty="0" smtClean="0"/>
          </a:p>
          <a:p>
            <a:pPr lvl="1">
              <a:spcAft>
                <a:spcPts val="600"/>
              </a:spcAft>
            </a:pPr>
            <a:endParaRPr lang="hu-HU" sz="2000" dirty="0"/>
          </a:p>
          <a:p>
            <a:pPr lvl="1">
              <a:spcAft>
                <a:spcPts val="600"/>
              </a:spcAft>
            </a:pPr>
            <a:endParaRPr lang="hu-HU" sz="2000" dirty="0"/>
          </a:p>
        </p:txBody>
      </p:sp>
      <p:sp>
        <p:nvSpPr>
          <p:cNvPr id="3" name="Szöveg helye 2"/>
          <p:cNvSpPr>
            <a:spLocks noGrp="1"/>
          </p:cNvSpPr>
          <p:nvPr>
            <p:ph type="body" sz="half" idx="2"/>
          </p:nvPr>
        </p:nvSpPr>
        <p:spPr>
          <a:xfrm>
            <a:off x="457200" y="1340769"/>
            <a:ext cx="8507288" cy="648072"/>
          </a:xfrm>
        </p:spPr>
        <p:txBody>
          <a:bodyPr>
            <a:normAutofit/>
          </a:bodyPr>
          <a:lstStyle/>
          <a:p>
            <a:r>
              <a:rPr lang="hu-HU" sz="2800" b="1" dirty="0" smtClean="0">
                <a:solidFill>
                  <a:schemeClr val="tx1">
                    <a:lumMod val="75000"/>
                    <a:lumOff val="25000"/>
                  </a:schemeClr>
                </a:solidFill>
              </a:rPr>
              <a:t>Pályázati fordulók, létszámok </a:t>
            </a:r>
            <a:r>
              <a:rPr lang="hu-HU" sz="2400" dirty="0" smtClean="0">
                <a:solidFill>
                  <a:schemeClr val="tx1">
                    <a:lumMod val="75000"/>
                    <a:lumOff val="25000"/>
                  </a:schemeClr>
                </a:solidFill>
              </a:rPr>
              <a:t>(SH nélkül)</a:t>
            </a:r>
            <a:endParaRPr lang="hu-HU" sz="2800" dirty="0"/>
          </a:p>
          <a:p>
            <a:endParaRPr lang="hu-HU" dirty="0"/>
          </a:p>
        </p:txBody>
      </p:sp>
      <p:sp>
        <p:nvSpPr>
          <p:cNvPr id="4" name="Cím 3"/>
          <p:cNvSpPr>
            <a:spLocks noGrp="1"/>
          </p:cNvSpPr>
          <p:nvPr>
            <p:ph type="title"/>
          </p:nvPr>
        </p:nvSpPr>
        <p:spPr>
          <a:xfrm>
            <a:off x="447989" y="44624"/>
            <a:ext cx="4844091" cy="864096"/>
          </a:xfrm>
        </p:spPr>
        <p:txBody>
          <a:bodyPr/>
          <a:lstStyle/>
          <a:p>
            <a:r>
              <a:rPr lang="hu-HU" dirty="0" smtClean="0"/>
              <a:t>Campus </a:t>
            </a:r>
            <a:r>
              <a:rPr lang="hu-HU" dirty="0" err="1" smtClean="0"/>
              <a:t>Mundi</a:t>
            </a:r>
            <a:r>
              <a:rPr lang="hu-HU" dirty="0" smtClean="0"/>
              <a:t> projekt</a:t>
            </a:r>
            <a:endParaRPr lang="hu-HU" dirty="0"/>
          </a:p>
        </p:txBody>
      </p:sp>
      <p:pic>
        <p:nvPicPr>
          <p:cNvPr id="6" name="Kép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56376" y="0"/>
            <a:ext cx="1187623" cy="627424"/>
          </a:xfrm>
          <a:prstGeom prst="rect">
            <a:avLst/>
          </a:prstGeom>
        </p:spPr>
      </p:pic>
      <p:graphicFrame>
        <p:nvGraphicFramePr>
          <p:cNvPr id="5" name="Táblázat 4"/>
          <p:cNvGraphicFramePr>
            <a:graphicFrameLocks noGrp="1"/>
          </p:cNvGraphicFramePr>
          <p:nvPr>
            <p:extLst>
              <p:ext uri="{D42A27DB-BD31-4B8C-83A1-F6EECF244321}">
                <p14:modId xmlns:p14="http://schemas.microsoft.com/office/powerpoint/2010/main" val="1520220768"/>
              </p:ext>
            </p:extLst>
          </p:nvPr>
        </p:nvGraphicFramePr>
        <p:xfrm>
          <a:off x="539553" y="1988839"/>
          <a:ext cx="8010634" cy="4464496"/>
        </p:xfrm>
        <a:graphic>
          <a:graphicData uri="http://schemas.openxmlformats.org/drawingml/2006/table">
            <a:tbl>
              <a:tblPr/>
              <a:tblGrid>
                <a:gridCol w="2168080"/>
                <a:gridCol w="1041805"/>
                <a:gridCol w="1013648"/>
                <a:gridCol w="703922"/>
                <a:gridCol w="703922"/>
                <a:gridCol w="830628"/>
                <a:gridCol w="872864"/>
                <a:gridCol w="675765"/>
              </a:tblGrid>
              <a:tr h="558062">
                <a:tc>
                  <a:txBody>
                    <a:bodyPr/>
                    <a:lstStyle/>
                    <a:p>
                      <a:pPr algn="l" fontAlgn="ctr"/>
                      <a:r>
                        <a:rPr lang="hu-HU" sz="1100" b="1" i="0" u="none" strike="noStrike" dirty="0" smtClean="0">
                          <a:solidFill>
                            <a:srgbClr val="000000"/>
                          </a:solidFill>
                          <a:effectLst/>
                          <a:latin typeface="Calibri"/>
                        </a:rPr>
                        <a:t>   időütemezés </a:t>
                      </a:r>
                      <a:r>
                        <a:rPr lang="hu-HU" sz="1100" b="1" i="0" u="none" strike="noStrike" dirty="0">
                          <a:solidFill>
                            <a:srgbClr val="000000"/>
                          </a:solidFill>
                          <a:effectLst/>
                          <a:latin typeface="Calibri"/>
                        </a:rPr>
                        <a:t>(pályázati időszak)</a:t>
                      </a:r>
                    </a:p>
                  </a:txBody>
                  <a:tcPr marL="9525" marR="9525" marT="9525" marB="0" anchor="ctr">
                    <a:lnL>
                      <a:noFill/>
                    </a:lnL>
                    <a:lnR>
                      <a:noFill/>
                    </a:lnR>
                    <a:lnT>
                      <a:noFill/>
                    </a:lnT>
                    <a:lnB>
                      <a:noFill/>
                    </a:lnB>
                  </a:tcPr>
                </a:tc>
                <a:tc>
                  <a:txBody>
                    <a:bodyPr/>
                    <a:lstStyle/>
                    <a:p>
                      <a:pPr algn="ctr" fontAlgn="ctr"/>
                      <a:r>
                        <a:rPr lang="hu-HU" sz="1100" b="1" i="0" u="none" strike="noStrike">
                          <a:solidFill>
                            <a:srgbClr val="000000"/>
                          </a:solidFill>
                          <a:effectLst/>
                          <a:latin typeface="Calibri"/>
                        </a:rPr>
                        <a:t>részképzés, KA103</a:t>
                      </a:r>
                    </a:p>
                  </a:txBody>
                  <a:tcPr marL="9525" marR="9525" marT="9525" marB="0" anchor="ctr">
                    <a:lnL>
                      <a:noFill/>
                    </a:lnL>
                    <a:lnR>
                      <a:noFill/>
                    </a:lnR>
                    <a:lnT>
                      <a:noFill/>
                    </a:lnT>
                    <a:lnB>
                      <a:noFill/>
                    </a:lnB>
                  </a:tcPr>
                </a:tc>
                <a:tc>
                  <a:txBody>
                    <a:bodyPr/>
                    <a:lstStyle/>
                    <a:p>
                      <a:pPr algn="ctr" fontAlgn="ctr"/>
                      <a:r>
                        <a:rPr lang="hu-HU" sz="1100" b="1" i="0" u="none" strike="noStrike">
                          <a:solidFill>
                            <a:srgbClr val="000000"/>
                          </a:solidFill>
                          <a:effectLst/>
                          <a:latin typeface="Calibri"/>
                        </a:rPr>
                        <a:t>részképzés, KA107</a:t>
                      </a:r>
                    </a:p>
                  </a:txBody>
                  <a:tcPr marL="9525" marR="9525" marT="9525" marB="0" anchor="ctr">
                    <a:lnL>
                      <a:noFill/>
                    </a:lnL>
                    <a:lnR>
                      <a:noFill/>
                    </a:lnR>
                    <a:lnT>
                      <a:noFill/>
                    </a:lnT>
                    <a:lnB>
                      <a:noFill/>
                    </a:lnB>
                  </a:tcPr>
                </a:tc>
                <a:tc>
                  <a:txBody>
                    <a:bodyPr/>
                    <a:lstStyle/>
                    <a:p>
                      <a:pPr algn="ctr" fontAlgn="ctr"/>
                      <a:r>
                        <a:rPr lang="hu-HU" sz="1100" b="1" i="0" u="none" strike="noStrike" dirty="0" err="1" smtClean="0">
                          <a:solidFill>
                            <a:srgbClr val="000000"/>
                          </a:solidFill>
                          <a:effectLst/>
                          <a:latin typeface="Calibri"/>
                        </a:rPr>
                        <a:t>szgy</a:t>
                      </a:r>
                      <a:endParaRPr lang="hu-HU" sz="1100" b="1" i="0" u="none" strike="noStrike" dirty="0" smtClean="0">
                        <a:solidFill>
                          <a:srgbClr val="000000"/>
                        </a:solidFill>
                        <a:effectLst/>
                        <a:latin typeface="Calibri"/>
                      </a:endParaRPr>
                    </a:p>
                    <a:p>
                      <a:pPr algn="ctr" fontAlgn="ctr"/>
                      <a:r>
                        <a:rPr lang="hu-HU" sz="1100" b="1" i="0" u="none" strike="noStrike" dirty="0" smtClean="0">
                          <a:solidFill>
                            <a:srgbClr val="000000"/>
                          </a:solidFill>
                          <a:effectLst/>
                          <a:latin typeface="Calibri"/>
                        </a:rPr>
                        <a:t>KA103</a:t>
                      </a:r>
                      <a:endParaRPr lang="hu-HU" sz="1100" b="1" i="0" u="none" strike="noStrike" dirty="0">
                        <a:solidFill>
                          <a:srgbClr val="000000"/>
                        </a:solidFill>
                        <a:effectLst/>
                        <a:latin typeface="Calibri"/>
                      </a:endParaRPr>
                    </a:p>
                  </a:txBody>
                  <a:tcPr marL="9525" marR="9525" marT="9525" marB="0" anchor="ctr">
                    <a:lnL>
                      <a:noFill/>
                    </a:lnL>
                    <a:lnR>
                      <a:noFill/>
                    </a:lnR>
                    <a:lnT>
                      <a:noFill/>
                    </a:lnT>
                    <a:lnB>
                      <a:noFill/>
                    </a:lnB>
                  </a:tcPr>
                </a:tc>
                <a:tc>
                  <a:txBody>
                    <a:bodyPr/>
                    <a:lstStyle/>
                    <a:p>
                      <a:pPr algn="ctr" fontAlgn="ctr"/>
                      <a:r>
                        <a:rPr lang="hu-HU" sz="1100" b="1" i="0" u="none" strike="noStrike" dirty="0" err="1" smtClean="0">
                          <a:solidFill>
                            <a:srgbClr val="000000"/>
                          </a:solidFill>
                          <a:effectLst/>
                          <a:latin typeface="Calibri"/>
                        </a:rPr>
                        <a:t>szgy</a:t>
                      </a:r>
                      <a:endParaRPr lang="hu-HU" sz="1100" b="1" i="0" u="none" strike="noStrike" dirty="0" smtClean="0">
                        <a:solidFill>
                          <a:srgbClr val="000000"/>
                        </a:solidFill>
                        <a:effectLst/>
                        <a:latin typeface="Calibri"/>
                      </a:endParaRPr>
                    </a:p>
                    <a:p>
                      <a:pPr algn="ctr" fontAlgn="ctr"/>
                      <a:r>
                        <a:rPr lang="hu-HU" sz="1100" b="1" i="0" u="none" strike="noStrike" dirty="0" smtClean="0">
                          <a:solidFill>
                            <a:srgbClr val="000000"/>
                          </a:solidFill>
                          <a:effectLst/>
                          <a:latin typeface="Calibri"/>
                        </a:rPr>
                        <a:t>KA107</a:t>
                      </a:r>
                      <a:endParaRPr lang="hu-HU" sz="1100" b="1" i="0" u="none" strike="noStrike" dirty="0">
                        <a:solidFill>
                          <a:srgbClr val="000000"/>
                        </a:solidFill>
                        <a:effectLst/>
                        <a:latin typeface="Calibri"/>
                      </a:endParaRPr>
                    </a:p>
                  </a:txBody>
                  <a:tcPr marL="9525" marR="9525" marT="9525" marB="0" anchor="ctr">
                    <a:lnL>
                      <a:noFill/>
                    </a:lnL>
                    <a:lnR>
                      <a:noFill/>
                    </a:lnR>
                    <a:lnT>
                      <a:noFill/>
                    </a:lnT>
                    <a:lnB>
                      <a:noFill/>
                    </a:lnB>
                  </a:tcPr>
                </a:tc>
                <a:tc>
                  <a:txBody>
                    <a:bodyPr/>
                    <a:lstStyle/>
                    <a:p>
                      <a:pPr algn="ctr" fontAlgn="ctr"/>
                      <a:r>
                        <a:rPr lang="hu-HU" sz="1100" b="1" i="0" u="none" strike="noStrike" dirty="0" smtClean="0">
                          <a:solidFill>
                            <a:srgbClr val="000000"/>
                          </a:solidFill>
                          <a:effectLst/>
                          <a:latin typeface="Calibri"/>
                        </a:rPr>
                        <a:t>rövid</a:t>
                      </a:r>
                    </a:p>
                    <a:p>
                      <a:pPr algn="ctr" fontAlgn="ctr"/>
                      <a:r>
                        <a:rPr lang="hu-HU" sz="1100" b="1" i="0" u="none" strike="noStrike" dirty="0" smtClean="0">
                          <a:solidFill>
                            <a:srgbClr val="000000"/>
                          </a:solidFill>
                          <a:effectLst/>
                          <a:latin typeface="Calibri"/>
                        </a:rPr>
                        <a:t>EGT</a:t>
                      </a:r>
                      <a:endParaRPr lang="hu-HU" sz="1100" b="1" i="0" u="none" strike="noStrike" dirty="0">
                        <a:solidFill>
                          <a:srgbClr val="000000"/>
                        </a:solidFill>
                        <a:effectLst/>
                        <a:latin typeface="Calibri"/>
                      </a:endParaRPr>
                    </a:p>
                  </a:txBody>
                  <a:tcPr marL="9525" marR="9525" marT="9525" marB="0" anchor="ctr">
                    <a:lnL>
                      <a:noFill/>
                    </a:lnL>
                    <a:lnR>
                      <a:noFill/>
                    </a:lnR>
                    <a:lnT>
                      <a:noFill/>
                    </a:lnT>
                    <a:lnB>
                      <a:noFill/>
                    </a:lnB>
                  </a:tcPr>
                </a:tc>
                <a:tc>
                  <a:txBody>
                    <a:bodyPr/>
                    <a:lstStyle/>
                    <a:p>
                      <a:pPr algn="ctr" fontAlgn="ctr"/>
                      <a:r>
                        <a:rPr lang="hu-HU" sz="1100" b="1" i="0" u="none" strike="noStrike" dirty="0">
                          <a:solidFill>
                            <a:srgbClr val="000000"/>
                          </a:solidFill>
                          <a:effectLst/>
                          <a:latin typeface="Calibri"/>
                        </a:rPr>
                        <a:t>rövid </a:t>
                      </a:r>
                      <a:endParaRPr lang="hu-HU" sz="1100" b="1" i="0" u="none" strike="noStrike" dirty="0" smtClean="0">
                        <a:solidFill>
                          <a:srgbClr val="000000"/>
                        </a:solidFill>
                        <a:effectLst/>
                        <a:latin typeface="Calibri"/>
                      </a:endParaRPr>
                    </a:p>
                    <a:p>
                      <a:pPr algn="ctr" fontAlgn="ctr"/>
                      <a:r>
                        <a:rPr lang="hu-HU" sz="1100" b="1" i="0" u="none" strike="noStrike" dirty="0" err="1" smtClean="0">
                          <a:solidFill>
                            <a:srgbClr val="000000"/>
                          </a:solidFill>
                          <a:effectLst/>
                          <a:latin typeface="Calibri"/>
                        </a:rPr>
                        <a:t>EGT-n</a:t>
                      </a:r>
                      <a:r>
                        <a:rPr lang="hu-HU" sz="1100" b="1" i="0" u="none" strike="noStrike" dirty="0" smtClean="0">
                          <a:solidFill>
                            <a:srgbClr val="000000"/>
                          </a:solidFill>
                          <a:effectLst/>
                          <a:latin typeface="Calibri"/>
                        </a:rPr>
                        <a:t> </a:t>
                      </a:r>
                      <a:r>
                        <a:rPr lang="hu-HU" sz="1100" b="1" i="0" u="none" strike="noStrike" dirty="0">
                          <a:solidFill>
                            <a:srgbClr val="000000"/>
                          </a:solidFill>
                          <a:effectLst/>
                          <a:latin typeface="Calibri"/>
                        </a:rPr>
                        <a:t>kívül</a:t>
                      </a:r>
                    </a:p>
                  </a:txBody>
                  <a:tcPr marL="9525" marR="9525" marT="9525" marB="0" anchor="ctr">
                    <a:lnL>
                      <a:noFill/>
                    </a:lnL>
                    <a:lnR>
                      <a:noFill/>
                    </a:lnR>
                    <a:lnT>
                      <a:noFill/>
                    </a:lnT>
                    <a:lnB>
                      <a:noFill/>
                    </a:lnB>
                  </a:tcPr>
                </a:tc>
                <a:tc>
                  <a:txBody>
                    <a:bodyPr/>
                    <a:lstStyle/>
                    <a:p>
                      <a:pPr algn="ctr" fontAlgn="ctr"/>
                      <a:r>
                        <a:rPr lang="hu-HU" sz="1100" b="1" i="0" u="none" strike="noStrike">
                          <a:solidFill>
                            <a:srgbClr val="000000"/>
                          </a:solidFill>
                          <a:effectLst/>
                          <a:latin typeface="Calibri"/>
                        </a:rPr>
                        <a:t>össz</a:t>
                      </a:r>
                    </a:p>
                  </a:txBody>
                  <a:tcPr marL="9525" marR="9525" marT="9525" marB="0" anchor="ctr">
                    <a:lnL>
                      <a:noFill/>
                    </a:lnL>
                    <a:lnR>
                      <a:noFill/>
                    </a:lnR>
                    <a:lnT>
                      <a:noFill/>
                    </a:lnT>
                    <a:lnB>
                      <a:noFill/>
                    </a:lnB>
                  </a:tcPr>
                </a:tc>
              </a:tr>
              <a:tr h="279031">
                <a:tc>
                  <a:txBody>
                    <a:bodyPr/>
                    <a:lstStyle/>
                    <a:p>
                      <a:pPr algn="ctr" fontAlgn="b"/>
                      <a:r>
                        <a:rPr lang="hu-HU" sz="1100" b="0" i="1" u="none" strike="noStrike">
                          <a:solidFill>
                            <a:srgbClr val="000000"/>
                          </a:solidFill>
                          <a:effectLst/>
                          <a:latin typeface="Calibri"/>
                        </a:rPr>
                        <a:t>teljes létszám</a:t>
                      </a:r>
                    </a:p>
                  </a:txBody>
                  <a:tcPr marL="9525" marR="9525" marT="9525" marB="0" anchor="b">
                    <a:lnL>
                      <a:noFill/>
                    </a:lnL>
                    <a:lnR>
                      <a:noFill/>
                    </a:lnR>
                    <a:lnT>
                      <a:noFill/>
                    </a:lnT>
                    <a:lnB>
                      <a:noFill/>
                    </a:lnB>
                    <a:solidFill>
                      <a:srgbClr val="C4BD97"/>
                    </a:solidFill>
                  </a:tcPr>
                </a:tc>
                <a:tc>
                  <a:txBody>
                    <a:bodyPr/>
                    <a:lstStyle/>
                    <a:p>
                      <a:pPr algn="ctr" fontAlgn="b"/>
                      <a:r>
                        <a:rPr lang="hu-HU" sz="1100" b="0" i="1" u="none" strike="noStrike">
                          <a:solidFill>
                            <a:srgbClr val="000000"/>
                          </a:solidFill>
                          <a:effectLst/>
                          <a:latin typeface="Calibri"/>
                        </a:rPr>
                        <a:t>2320</a:t>
                      </a:r>
                    </a:p>
                  </a:txBody>
                  <a:tcPr marL="9525" marR="9525" marT="9525" marB="0" anchor="b">
                    <a:lnL>
                      <a:noFill/>
                    </a:lnL>
                    <a:lnR>
                      <a:noFill/>
                    </a:lnR>
                    <a:lnT>
                      <a:noFill/>
                    </a:lnT>
                    <a:lnB>
                      <a:noFill/>
                    </a:lnB>
                    <a:solidFill>
                      <a:srgbClr val="C4BD97"/>
                    </a:solidFill>
                  </a:tcPr>
                </a:tc>
                <a:tc>
                  <a:txBody>
                    <a:bodyPr/>
                    <a:lstStyle/>
                    <a:p>
                      <a:pPr algn="ctr" fontAlgn="b"/>
                      <a:r>
                        <a:rPr lang="hu-HU" sz="1100" b="0" i="1" u="none" strike="noStrike">
                          <a:solidFill>
                            <a:srgbClr val="000000"/>
                          </a:solidFill>
                          <a:effectLst/>
                          <a:latin typeface="Calibri"/>
                        </a:rPr>
                        <a:t>580</a:t>
                      </a:r>
                    </a:p>
                  </a:txBody>
                  <a:tcPr marL="9525" marR="9525" marT="9525" marB="0" anchor="b">
                    <a:lnL>
                      <a:noFill/>
                    </a:lnL>
                    <a:lnR>
                      <a:noFill/>
                    </a:lnR>
                    <a:lnT>
                      <a:noFill/>
                    </a:lnT>
                    <a:lnB>
                      <a:noFill/>
                    </a:lnB>
                    <a:solidFill>
                      <a:srgbClr val="C4BD97"/>
                    </a:solidFill>
                  </a:tcPr>
                </a:tc>
                <a:tc>
                  <a:txBody>
                    <a:bodyPr/>
                    <a:lstStyle/>
                    <a:p>
                      <a:pPr algn="ctr" fontAlgn="b"/>
                      <a:r>
                        <a:rPr lang="hu-HU" sz="1100" b="0" i="1" u="none" strike="noStrike">
                          <a:solidFill>
                            <a:srgbClr val="000000"/>
                          </a:solidFill>
                          <a:effectLst/>
                          <a:latin typeface="Calibri"/>
                        </a:rPr>
                        <a:t>3120</a:t>
                      </a:r>
                    </a:p>
                  </a:txBody>
                  <a:tcPr marL="9525" marR="9525" marT="9525" marB="0" anchor="b">
                    <a:lnL>
                      <a:noFill/>
                    </a:lnL>
                    <a:lnR>
                      <a:noFill/>
                    </a:lnR>
                    <a:lnT>
                      <a:noFill/>
                    </a:lnT>
                    <a:lnB>
                      <a:noFill/>
                    </a:lnB>
                    <a:solidFill>
                      <a:srgbClr val="C4BD97"/>
                    </a:solidFill>
                  </a:tcPr>
                </a:tc>
                <a:tc>
                  <a:txBody>
                    <a:bodyPr/>
                    <a:lstStyle/>
                    <a:p>
                      <a:pPr algn="ctr" fontAlgn="b"/>
                      <a:r>
                        <a:rPr lang="hu-HU" sz="1100" b="0" i="1" u="none" strike="noStrike">
                          <a:solidFill>
                            <a:srgbClr val="000000"/>
                          </a:solidFill>
                          <a:effectLst/>
                          <a:latin typeface="Calibri"/>
                        </a:rPr>
                        <a:t>780</a:t>
                      </a:r>
                    </a:p>
                  </a:txBody>
                  <a:tcPr marL="9525" marR="9525" marT="9525" marB="0" anchor="b">
                    <a:lnL>
                      <a:noFill/>
                    </a:lnL>
                    <a:lnR>
                      <a:noFill/>
                    </a:lnR>
                    <a:lnT>
                      <a:noFill/>
                    </a:lnT>
                    <a:lnB>
                      <a:noFill/>
                    </a:lnB>
                    <a:solidFill>
                      <a:srgbClr val="C4BD97"/>
                    </a:solidFill>
                  </a:tcPr>
                </a:tc>
                <a:tc>
                  <a:txBody>
                    <a:bodyPr/>
                    <a:lstStyle/>
                    <a:p>
                      <a:pPr algn="ctr" fontAlgn="b"/>
                      <a:r>
                        <a:rPr lang="hu-HU" sz="1100" b="0" i="1" u="none" strike="noStrike">
                          <a:solidFill>
                            <a:srgbClr val="000000"/>
                          </a:solidFill>
                          <a:effectLst/>
                          <a:latin typeface="Calibri"/>
                        </a:rPr>
                        <a:t>960</a:t>
                      </a:r>
                    </a:p>
                  </a:txBody>
                  <a:tcPr marL="9525" marR="9525" marT="9525" marB="0" anchor="b">
                    <a:lnL>
                      <a:noFill/>
                    </a:lnL>
                    <a:lnR>
                      <a:noFill/>
                    </a:lnR>
                    <a:lnT>
                      <a:noFill/>
                    </a:lnT>
                    <a:lnB>
                      <a:noFill/>
                    </a:lnB>
                    <a:solidFill>
                      <a:srgbClr val="C4BD97"/>
                    </a:solidFill>
                  </a:tcPr>
                </a:tc>
                <a:tc>
                  <a:txBody>
                    <a:bodyPr/>
                    <a:lstStyle/>
                    <a:p>
                      <a:pPr algn="ctr" fontAlgn="b"/>
                      <a:r>
                        <a:rPr lang="hu-HU" sz="1100" b="0" i="1" u="none" strike="noStrike">
                          <a:solidFill>
                            <a:srgbClr val="000000"/>
                          </a:solidFill>
                          <a:effectLst/>
                          <a:latin typeface="Calibri"/>
                        </a:rPr>
                        <a:t>240</a:t>
                      </a:r>
                    </a:p>
                  </a:txBody>
                  <a:tcPr marL="9525" marR="9525" marT="9525" marB="0" anchor="b">
                    <a:lnL>
                      <a:noFill/>
                    </a:lnL>
                    <a:lnR>
                      <a:noFill/>
                    </a:lnR>
                    <a:lnT>
                      <a:noFill/>
                    </a:lnT>
                    <a:lnB>
                      <a:noFill/>
                    </a:lnB>
                    <a:solidFill>
                      <a:srgbClr val="C4BD97"/>
                    </a:solidFill>
                  </a:tcPr>
                </a:tc>
                <a:tc>
                  <a:txBody>
                    <a:bodyPr/>
                    <a:lstStyle/>
                    <a:p>
                      <a:pPr algn="ctr" fontAlgn="b"/>
                      <a:r>
                        <a:rPr lang="hu-HU" sz="1100" b="1" i="1" u="none" strike="noStrike">
                          <a:solidFill>
                            <a:srgbClr val="000000"/>
                          </a:solidFill>
                          <a:effectLst/>
                          <a:latin typeface="Calibri"/>
                        </a:rPr>
                        <a:t>8000</a:t>
                      </a:r>
                    </a:p>
                  </a:txBody>
                  <a:tcPr marL="9525" marR="9525" marT="9525" marB="0" anchor="b">
                    <a:lnL>
                      <a:noFill/>
                    </a:lnL>
                    <a:lnR>
                      <a:noFill/>
                    </a:lnR>
                    <a:lnT>
                      <a:noFill/>
                    </a:lnT>
                    <a:lnB>
                      <a:noFill/>
                    </a:lnB>
                    <a:solidFill>
                      <a:srgbClr val="C4BD97"/>
                    </a:solidFill>
                  </a:tcPr>
                </a:tc>
              </a:tr>
              <a:tr h="279031">
                <a:tc>
                  <a:txBody>
                    <a:bodyPr/>
                    <a:lstStyle/>
                    <a:p>
                      <a:pPr algn="l" fontAlgn="b"/>
                      <a:r>
                        <a:rPr lang="hu-HU" sz="1100" b="0" i="0" u="none" strike="noStrike" dirty="0" smtClean="0">
                          <a:solidFill>
                            <a:srgbClr val="000000"/>
                          </a:solidFill>
                          <a:effectLst/>
                          <a:latin typeface="Calibri"/>
                        </a:rPr>
                        <a:t>  2015/2016/2 </a:t>
                      </a:r>
                      <a:r>
                        <a:rPr lang="hu-HU" sz="1100" b="0" i="0" u="none" strike="noStrike" dirty="0">
                          <a:solidFill>
                            <a:srgbClr val="000000"/>
                          </a:solidFill>
                          <a:effectLst/>
                          <a:latin typeface="Calibri"/>
                        </a:rPr>
                        <a:t>(2016. március)</a:t>
                      </a:r>
                    </a:p>
                  </a:txBody>
                  <a:tcPr marL="9525" marR="9525" marT="9525" marB="0" anchor="b">
                    <a:lnL>
                      <a:noFill/>
                    </a:lnL>
                    <a:lnR>
                      <a:noFill/>
                    </a:lnR>
                    <a:lnT>
                      <a:noFill/>
                    </a:lnT>
                    <a:lnB>
                      <a:noFill/>
                    </a:lnB>
                  </a:tcPr>
                </a:tc>
                <a:tc>
                  <a:txBody>
                    <a:bodyPr/>
                    <a:lstStyle/>
                    <a:p>
                      <a:pPr algn="ctr" fontAlgn="b"/>
                      <a:r>
                        <a:rPr lang="hu-HU" sz="1100" b="0" i="0" u="none" strike="noStrike">
                          <a:solidFill>
                            <a:srgbClr val="000000"/>
                          </a:solidFill>
                          <a:effectLst/>
                          <a:latin typeface="Calibri"/>
                        </a:rPr>
                        <a:t>232</a:t>
                      </a:r>
                    </a:p>
                  </a:txBody>
                  <a:tcPr marL="9525" marR="9525" marT="9525" marB="0" anchor="b">
                    <a:lnL>
                      <a:noFill/>
                    </a:lnL>
                    <a:lnR>
                      <a:noFill/>
                    </a:lnR>
                    <a:lnT>
                      <a:noFill/>
                    </a:lnT>
                    <a:lnB>
                      <a:noFill/>
                    </a:lnB>
                  </a:tcPr>
                </a:tc>
                <a:tc>
                  <a:txBody>
                    <a:bodyPr/>
                    <a:lstStyle/>
                    <a:p>
                      <a:pPr algn="ctr" fontAlgn="b"/>
                      <a:r>
                        <a:rPr lang="hu-HU" sz="1100" b="0" i="0" u="none" strike="noStrike">
                          <a:solidFill>
                            <a:srgbClr val="000000"/>
                          </a:solidFill>
                          <a:effectLst/>
                          <a:latin typeface="Calibri"/>
                        </a:rPr>
                        <a:t>58</a:t>
                      </a:r>
                    </a:p>
                  </a:txBody>
                  <a:tcPr marL="9525" marR="9525" marT="9525" marB="0" anchor="b">
                    <a:lnL>
                      <a:noFill/>
                    </a:lnL>
                    <a:lnR>
                      <a:noFill/>
                    </a:lnR>
                    <a:lnT>
                      <a:noFill/>
                    </a:lnT>
                    <a:lnB>
                      <a:noFill/>
                    </a:lnB>
                  </a:tcPr>
                </a:tc>
                <a:tc>
                  <a:txBody>
                    <a:bodyPr/>
                    <a:lstStyle/>
                    <a:p>
                      <a:pPr algn="ctr" fontAlgn="b"/>
                      <a:r>
                        <a:rPr lang="hu-HU" sz="1100" b="0" i="0" u="none" strike="noStrike">
                          <a:solidFill>
                            <a:srgbClr val="000000"/>
                          </a:solidFill>
                          <a:effectLst/>
                          <a:latin typeface="Calibri"/>
                        </a:rPr>
                        <a:t>284</a:t>
                      </a:r>
                    </a:p>
                  </a:txBody>
                  <a:tcPr marL="9525" marR="9525" marT="9525" marB="0" anchor="b">
                    <a:lnL>
                      <a:noFill/>
                    </a:lnL>
                    <a:lnR>
                      <a:noFill/>
                    </a:lnR>
                    <a:lnT>
                      <a:noFill/>
                    </a:lnT>
                    <a:lnB>
                      <a:noFill/>
                    </a:lnB>
                  </a:tcPr>
                </a:tc>
                <a:tc>
                  <a:txBody>
                    <a:bodyPr/>
                    <a:lstStyle/>
                    <a:p>
                      <a:pPr algn="ctr" fontAlgn="b"/>
                      <a:r>
                        <a:rPr lang="hu-HU" sz="1100" b="0" i="0" u="none" strike="noStrike">
                          <a:solidFill>
                            <a:srgbClr val="000000"/>
                          </a:solidFill>
                          <a:effectLst/>
                          <a:latin typeface="Calibri"/>
                        </a:rPr>
                        <a:t>71</a:t>
                      </a:r>
                    </a:p>
                  </a:txBody>
                  <a:tcPr marL="9525" marR="9525" marT="9525" marB="0" anchor="b">
                    <a:lnL>
                      <a:noFill/>
                    </a:lnL>
                    <a:lnR>
                      <a:noFill/>
                    </a:lnR>
                    <a:lnT>
                      <a:noFill/>
                    </a:lnT>
                    <a:lnB>
                      <a:noFill/>
                    </a:lnB>
                  </a:tcPr>
                </a:tc>
                <a:tc>
                  <a:txBody>
                    <a:bodyPr/>
                    <a:lstStyle/>
                    <a:p>
                      <a:pPr algn="ctr" fontAlgn="b"/>
                      <a:r>
                        <a:rPr lang="hu-HU" sz="1100" b="0" i="0" u="none" strike="noStrike">
                          <a:solidFill>
                            <a:srgbClr val="000000"/>
                          </a:solidFill>
                          <a:effectLst/>
                          <a:latin typeface="Calibri"/>
                        </a:rPr>
                        <a:t>87</a:t>
                      </a:r>
                    </a:p>
                  </a:txBody>
                  <a:tcPr marL="9525" marR="9525" marT="9525" marB="0" anchor="b">
                    <a:lnL>
                      <a:noFill/>
                    </a:lnL>
                    <a:lnR>
                      <a:noFill/>
                    </a:lnR>
                    <a:lnT>
                      <a:noFill/>
                    </a:lnT>
                    <a:lnB>
                      <a:noFill/>
                    </a:lnB>
                  </a:tcPr>
                </a:tc>
                <a:tc>
                  <a:txBody>
                    <a:bodyPr/>
                    <a:lstStyle/>
                    <a:p>
                      <a:pPr algn="ctr" fontAlgn="b"/>
                      <a:r>
                        <a:rPr lang="hu-HU" sz="1100" b="0" i="0" u="none" strike="noStrike">
                          <a:solidFill>
                            <a:srgbClr val="000000"/>
                          </a:solidFill>
                          <a:effectLst/>
                          <a:latin typeface="Calibri"/>
                        </a:rPr>
                        <a:t>22</a:t>
                      </a:r>
                    </a:p>
                  </a:txBody>
                  <a:tcPr marL="9525" marR="9525" marT="9525" marB="0" anchor="b">
                    <a:lnL>
                      <a:noFill/>
                    </a:lnL>
                    <a:lnR>
                      <a:noFill/>
                    </a:lnR>
                    <a:lnT>
                      <a:noFill/>
                    </a:lnT>
                    <a:lnB>
                      <a:noFill/>
                    </a:lnB>
                  </a:tcPr>
                </a:tc>
                <a:tc>
                  <a:txBody>
                    <a:bodyPr/>
                    <a:lstStyle/>
                    <a:p>
                      <a:pPr algn="ctr" fontAlgn="b"/>
                      <a:r>
                        <a:rPr lang="hu-HU" sz="1100" b="1" i="1" u="none" strike="noStrike">
                          <a:solidFill>
                            <a:srgbClr val="000000"/>
                          </a:solidFill>
                          <a:effectLst/>
                          <a:latin typeface="Calibri"/>
                        </a:rPr>
                        <a:t>753,6364</a:t>
                      </a:r>
                    </a:p>
                  </a:txBody>
                  <a:tcPr marL="9525" marR="9525" marT="9525" marB="0" anchor="b">
                    <a:lnL>
                      <a:noFill/>
                    </a:lnL>
                    <a:lnR>
                      <a:noFill/>
                    </a:lnR>
                    <a:lnT>
                      <a:noFill/>
                    </a:lnT>
                    <a:lnB>
                      <a:noFill/>
                    </a:lnB>
                  </a:tcPr>
                </a:tc>
              </a:tr>
              <a:tr h="279031">
                <a:tc>
                  <a:txBody>
                    <a:bodyPr/>
                    <a:lstStyle/>
                    <a:p>
                      <a:pPr algn="l" fontAlgn="b"/>
                      <a:r>
                        <a:rPr lang="hu-HU" sz="1100" b="0" i="0" u="none" strike="noStrike" dirty="0" smtClean="0">
                          <a:solidFill>
                            <a:srgbClr val="000000"/>
                          </a:solidFill>
                          <a:effectLst/>
                          <a:latin typeface="Calibri"/>
                        </a:rPr>
                        <a:t>  2016/2017/1 </a:t>
                      </a:r>
                      <a:r>
                        <a:rPr lang="hu-HU" sz="1100" b="0" i="0" u="none" strike="noStrike" dirty="0">
                          <a:solidFill>
                            <a:srgbClr val="000000"/>
                          </a:solidFill>
                          <a:effectLst/>
                          <a:latin typeface="Calibri"/>
                        </a:rPr>
                        <a:t>(2016. szeptember)</a:t>
                      </a:r>
                    </a:p>
                  </a:txBody>
                  <a:tcPr marL="9525" marR="9525" marT="9525" marB="0" anchor="b">
                    <a:lnL>
                      <a:noFill/>
                    </a:lnL>
                    <a:lnR>
                      <a:noFill/>
                    </a:lnR>
                    <a:lnT>
                      <a:noFill/>
                    </a:lnT>
                    <a:lnB>
                      <a:noFill/>
                    </a:lnB>
                  </a:tcPr>
                </a:tc>
                <a:tc>
                  <a:txBody>
                    <a:bodyPr/>
                    <a:lstStyle/>
                    <a:p>
                      <a:pPr algn="ctr" fontAlgn="b"/>
                      <a:r>
                        <a:rPr lang="hu-HU" sz="1100" b="0" i="0" u="none" strike="noStrike">
                          <a:solidFill>
                            <a:srgbClr val="000000"/>
                          </a:solidFill>
                          <a:effectLst/>
                          <a:latin typeface="Calibri"/>
                        </a:rPr>
                        <a:t>232</a:t>
                      </a:r>
                    </a:p>
                  </a:txBody>
                  <a:tcPr marL="9525" marR="9525" marT="9525" marB="0" anchor="b">
                    <a:lnL>
                      <a:noFill/>
                    </a:lnL>
                    <a:lnR>
                      <a:noFill/>
                    </a:lnR>
                    <a:lnT>
                      <a:noFill/>
                    </a:lnT>
                    <a:lnB>
                      <a:noFill/>
                    </a:lnB>
                  </a:tcPr>
                </a:tc>
                <a:tc>
                  <a:txBody>
                    <a:bodyPr/>
                    <a:lstStyle/>
                    <a:p>
                      <a:pPr algn="ctr" fontAlgn="b"/>
                      <a:r>
                        <a:rPr lang="hu-HU" sz="1100" b="0" i="0" u="none" strike="noStrike">
                          <a:solidFill>
                            <a:srgbClr val="000000"/>
                          </a:solidFill>
                          <a:effectLst/>
                          <a:latin typeface="Calibri"/>
                        </a:rPr>
                        <a:t>58</a:t>
                      </a:r>
                    </a:p>
                  </a:txBody>
                  <a:tcPr marL="9525" marR="9525" marT="9525" marB="0" anchor="b">
                    <a:lnL>
                      <a:noFill/>
                    </a:lnL>
                    <a:lnR>
                      <a:noFill/>
                    </a:lnR>
                    <a:lnT>
                      <a:noFill/>
                    </a:lnT>
                    <a:lnB>
                      <a:noFill/>
                    </a:lnB>
                  </a:tcPr>
                </a:tc>
                <a:tc>
                  <a:txBody>
                    <a:bodyPr/>
                    <a:lstStyle/>
                    <a:p>
                      <a:pPr algn="ctr" fontAlgn="b"/>
                      <a:r>
                        <a:rPr lang="hu-HU" sz="1100" b="0" i="0" u="none" strike="noStrike">
                          <a:solidFill>
                            <a:srgbClr val="000000"/>
                          </a:solidFill>
                          <a:effectLst/>
                          <a:latin typeface="Calibri"/>
                        </a:rPr>
                        <a:t>284</a:t>
                      </a:r>
                    </a:p>
                  </a:txBody>
                  <a:tcPr marL="9525" marR="9525" marT="9525" marB="0" anchor="b">
                    <a:lnL>
                      <a:noFill/>
                    </a:lnL>
                    <a:lnR>
                      <a:noFill/>
                    </a:lnR>
                    <a:lnT>
                      <a:noFill/>
                    </a:lnT>
                    <a:lnB>
                      <a:noFill/>
                    </a:lnB>
                  </a:tcPr>
                </a:tc>
                <a:tc>
                  <a:txBody>
                    <a:bodyPr/>
                    <a:lstStyle/>
                    <a:p>
                      <a:pPr algn="ctr" fontAlgn="b"/>
                      <a:r>
                        <a:rPr lang="hu-HU" sz="1100" b="0" i="0" u="none" strike="noStrike">
                          <a:solidFill>
                            <a:srgbClr val="000000"/>
                          </a:solidFill>
                          <a:effectLst/>
                          <a:latin typeface="Calibri"/>
                        </a:rPr>
                        <a:t>71</a:t>
                      </a:r>
                    </a:p>
                  </a:txBody>
                  <a:tcPr marL="9525" marR="9525" marT="9525" marB="0" anchor="b">
                    <a:lnL>
                      <a:noFill/>
                    </a:lnL>
                    <a:lnR>
                      <a:noFill/>
                    </a:lnR>
                    <a:lnT>
                      <a:noFill/>
                    </a:lnT>
                    <a:lnB>
                      <a:noFill/>
                    </a:lnB>
                  </a:tcPr>
                </a:tc>
                <a:tc>
                  <a:txBody>
                    <a:bodyPr/>
                    <a:lstStyle/>
                    <a:p>
                      <a:pPr algn="ctr" fontAlgn="b"/>
                      <a:r>
                        <a:rPr lang="hu-HU" sz="1100" b="0" i="0" u="none" strike="noStrike">
                          <a:solidFill>
                            <a:srgbClr val="000000"/>
                          </a:solidFill>
                          <a:effectLst/>
                          <a:latin typeface="Calibri"/>
                        </a:rPr>
                        <a:t>87</a:t>
                      </a:r>
                    </a:p>
                  </a:txBody>
                  <a:tcPr marL="9525" marR="9525" marT="9525" marB="0" anchor="b">
                    <a:lnL>
                      <a:noFill/>
                    </a:lnL>
                    <a:lnR>
                      <a:noFill/>
                    </a:lnR>
                    <a:lnT>
                      <a:noFill/>
                    </a:lnT>
                    <a:lnB>
                      <a:noFill/>
                    </a:lnB>
                  </a:tcPr>
                </a:tc>
                <a:tc>
                  <a:txBody>
                    <a:bodyPr/>
                    <a:lstStyle/>
                    <a:p>
                      <a:pPr algn="ctr" fontAlgn="b"/>
                      <a:r>
                        <a:rPr lang="hu-HU" sz="1100" b="0" i="0" u="none" strike="noStrike">
                          <a:solidFill>
                            <a:srgbClr val="000000"/>
                          </a:solidFill>
                          <a:effectLst/>
                          <a:latin typeface="Calibri"/>
                        </a:rPr>
                        <a:t>22</a:t>
                      </a:r>
                    </a:p>
                  </a:txBody>
                  <a:tcPr marL="9525" marR="9525" marT="9525" marB="0" anchor="b">
                    <a:lnL>
                      <a:noFill/>
                    </a:lnL>
                    <a:lnR>
                      <a:noFill/>
                    </a:lnR>
                    <a:lnT>
                      <a:noFill/>
                    </a:lnT>
                    <a:lnB>
                      <a:noFill/>
                    </a:lnB>
                  </a:tcPr>
                </a:tc>
                <a:tc>
                  <a:txBody>
                    <a:bodyPr/>
                    <a:lstStyle/>
                    <a:p>
                      <a:pPr algn="ctr" fontAlgn="b"/>
                      <a:r>
                        <a:rPr lang="hu-HU" sz="1100" b="1" i="1" u="none" strike="noStrike">
                          <a:solidFill>
                            <a:srgbClr val="000000"/>
                          </a:solidFill>
                          <a:effectLst/>
                          <a:latin typeface="Calibri"/>
                        </a:rPr>
                        <a:t>753,6364</a:t>
                      </a:r>
                    </a:p>
                  </a:txBody>
                  <a:tcPr marL="9525" marR="9525" marT="9525" marB="0" anchor="b">
                    <a:lnL>
                      <a:noFill/>
                    </a:lnL>
                    <a:lnR>
                      <a:noFill/>
                    </a:lnR>
                    <a:lnT>
                      <a:noFill/>
                    </a:lnT>
                    <a:lnB>
                      <a:noFill/>
                    </a:lnB>
                  </a:tcPr>
                </a:tc>
              </a:tr>
              <a:tr h="279031">
                <a:tc>
                  <a:txBody>
                    <a:bodyPr/>
                    <a:lstStyle/>
                    <a:p>
                      <a:pPr algn="l" fontAlgn="b"/>
                      <a:r>
                        <a:rPr lang="hu-HU" sz="1100" b="0" i="0" u="none" strike="noStrike" dirty="0" smtClean="0">
                          <a:solidFill>
                            <a:srgbClr val="000000"/>
                          </a:solidFill>
                          <a:effectLst/>
                          <a:latin typeface="Calibri"/>
                        </a:rPr>
                        <a:t>  2016/2017/2 </a:t>
                      </a:r>
                      <a:r>
                        <a:rPr lang="hu-HU" sz="1100" b="0" i="0" u="none" strike="noStrike" dirty="0">
                          <a:solidFill>
                            <a:srgbClr val="000000"/>
                          </a:solidFill>
                          <a:effectLst/>
                          <a:latin typeface="Calibri"/>
                        </a:rPr>
                        <a:t>(2017. március)</a:t>
                      </a:r>
                    </a:p>
                  </a:txBody>
                  <a:tcPr marL="9525" marR="9525" marT="9525" marB="0" anchor="b">
                    <a:lnL>
                      <a:noFill/>
                    </a:lnL>
                    <a:lnR>
                      <a:noFill/>
                    </a:lnR>
                    <a:lnT>
                      <a:noFill/>
                    </a:lnT>
                    <a:lnB>
                      <a:noFill/>
                    </a:lnB>
                  </a:tcPr>
                </a:tc>
                <a:tc>
                  <a:txBody>
                    <a:bodyPr/>
                    <a:lstStyle/>
                    <a:p>
                      <a:pPr algn="ctr" fontAlgn="b"/>
                      <a:r>
                        <a:rPr lang="hu-HU" sz="1100" b="0" i="0" u="none" strike="noStrike">
                          <a:solidFill>
                            <a:srgbClr val="000000"/>
                          </a:solidFill>
                          <a:effectLst/>
                          <a:latin typeface="Calibri"/>
                        </a:rPr>
                        <a:t>232</a:t>
                      </a:r>
                    </a:p>
                  </a:txBody>
                  <a:tcPr marL="9525" marR="9525" marT="9525" marB="0" anchor="b">
                    <a:lnL>
                      <a:noFill/>
                    </a:lnL>
                    <a:lnR>
                      <a:noFill/>
                    </a:lnR>
                    <a:lnT>
                      <a:noFill/>
                    </a:lnT>
                    <a:lnB>
                      <a:noFill/>
                    </a:lnB>
                  </a:tcPr>
                </a:tc>
                <a:tc>
                  <a:txBody>
                    <a:bodyPr/>
                    <a:lstStyle/>
                    <a:p>
                      <a:pPr algn="ctr" fontAlgn="b"/>
                      <a:r>
                        <a:rPr lang="hu-HU" sz="1100" b="0" i="0" u="none" strike="noStrike" dirty="0">
                          <a:solidFill>
                            <a:srgbClr val="000000"/>
                          </a:solidFill>
                          <a:effectLst/>
                          <a:latin typeface="Calibri"/>
                        </a:rPr>
                        <a:t>58</a:t>
                      </a:r>
                    </a:p>
                  </a:txBody>
                  <a:tcPr marL="9525" marR="9525" marT="9525" marB="0" anchor="b">
                    <a:lnL>
                      <a:noFill/>
                    </a:lnL>
                    <a:lnR>
                      <a:noFill/>
                    </a:lnR>
                    <a:lnT>
                      <a:noFill/>
                    </a:lnT>
                    <a:lnB>
                      <a:noFill/>
                    </a:lnB>
                  </a:tcPr>
                </a:tc>
                <a:tc>
                  <a:txBody>
                    <a:bodyPr/>
                    <a:lstStyle/>
                    <a:p>
                      <a:pPr algn="ctr" fontAlgn="b"/>
                      <a:r>
                        <a:rPr lang="hu-HU" sz="1100" b="0" i="0" u="none" strike="noStrike">
                          <a:solidFill>
                            <a:srgbClr val="000000"/>
                          </a:solidFill>
                          <a:effectLst/>
                          <a:latin typeface="Calibri"/>
                        </a:rPr>
                        <a:t>284</a:t>
                      </a:r>
                    </a:p>
                  </a:txBody>
                  <a:tcPr marL="9525" marR="9525" marT="9525" marB="0" anchor="b">
                    <a:lnL>
                      <a:noFill/>
                    </a:lnL>
                    <a:lnR>
                      <a:noFill/>
                    </a:lnR>
                    <a:lnT>
                      <a:noFill/>
                    </a:lnT>
                    <a:lnB>
                      <a:noFill/>
                    </a:lnB>
                  </a:tcPr>
                </a:tc>
                <a:tc>
                  <a:txBody>
                    <a:bodyPr/>
                    <a:lstStyle/>
                    <a:p>
                      <a:pPr algn="ctr" fontAlgn="b"/>
                      <a:r>
                        <a:rPr lang="hu-HU" sz="1100" b="0" i="0" u="none" strike="noStrike">
                          <a:solidFill>
                            <a:srgbClr val="000000"/>
                          </a:solidFill>
                          <a:effectLst/>
                          <a:latin typeface="Calibri"/>
                        </a:rPr>
                        <a:t>71</a:t>
                      </a:r>
                    </a:p>
                  </a:txBody>
                  <a:tcPr marL="9525" marR="9525" marT="9525" marB="0" anchor="b">
                    <a:lnL>
                      <a:noFill/>
                    </a:lnL>
                    <a:lnR>
                      <a:noFill/>
                    </a:lnR>
                    <a:lnT>
                      <a:noFill/>
                    </a:lnT>
                    <a:lnB>
                      <a:noFill/>
                    </a:lnB>
                  </a:tcPr>
                </a:tc>
                <a:tc>
                  <a:txBody>
                    <a:bodyPr/>
                    <a:lstStyle/>
                    <a:p>
                      <a:pPr algn="ctr" fontAlgn="b"/>
                      <a:r>
                        <a:rPr lang="hu-HU" sz="1100" b="0" i="0" u="none" strike="noStrike">
                          <a:solidFill>
                            <a:srgbClr val="000000"/>
                          </a:solidFill>
                          <a:effectLst/>
                          <a:latin typeface="Calibri"/>
                        </a:rPr>
                        <a:t>87</a:t>
                      </a:r>
                    </a:p>
                  </a:txBody>
                  <a:tcPr marL="9525" marR="9525" marT="9525" marB="0" anchor="b">
                    <a:lnL>
                      <a:noFill/>
                    </a:lnL>
                    <a:lnR>
                      <a:noFill/>
                    </a:lnR>
                    <a:lnT>
                      <a:noFill/>
                    </a:lnT>
                    <a:lnB>
                      <a:noFill/>
                    </a:lnB>
                  </a:tcPr>
                </a:tc>
                <a:tc>
                  <a:txBody>
                    <a:bodyPr/>
                    <a:lstStyle/>
                    <a:p>
                      <a:pPr algn="ctr" fontAlgn="b"/>
                      <a:r>
                        <a:rPr lang="hu-HU" sz="1100" b="0" i="0" u="none" strike="noStrike">
                          <a:solidFill>
                            <a:srgbClr val="000000"/>
                          </a:solidFill>
                          <a:effectLst/>
                          <a:latin typeface="Calibri"/>
                        </a:rPr>
                        <a:t>22</a:t>
                      </a:r>
                    </a:p>
                  </a:txBody>
                  <a:tcPr marL="9525" marR="9525" marT="9525" marB="0" anchor="b">
                    <a:lnL>
                      <a:noFill/>
                    </a:lnL>
                    <a:lnR>
                      <a:noFill/>
                    </a:lnR>
                    <a:lnT>
                      <a:noFill/>
                    </a:lnT>
                    <a:lnB>
                      <a:noFill/>
                    </a:lnB>
                  </a:tcPr>
                </a:tc>
                <a:tc>
                  <a:txBody>
                    <a:bodyPr/>
                    <a:lstStyle/>
                    <a:p>
                      <a:pPr algn="ctr" fontAlgn="b"/>
                      <a:r>
                        <a:rPr lang="hu-HU" sz="1100" b="1" i="1" u="none" strike="noStrike">
                          <a:solidFill>
                            <a:srgbClr val="000000"/>
                          </a:solidFill>
                          <a:effectLst/>
                          <a:latin typeface="Calibri"/>
                        </a:rPr>
                        <a:t>753,6364</a:t>
                      </a:r>
                    </a:p>
                  </a:txBody>
                  <a:tcPr marL="9525" marR="9525" marT="9525" marB="0" anchor="b">
                    <a:lnL>
                      <a:noFill/>
                    </a:lnL>
                    <a:lnR>
                      <a:noFill/>
                    </a:lnR>
                    <a:lnT>
                      <a:noFill/>
                    </a:lnT>
                    <a:lnB>
                      <a:noFill/>
                    </a:lnB>
                  </a:tcPr>
                </a:tc>
              </a:tr>
              <a:tr h="279031">
                <a:tc>
                  <a:txBody>
                    <a:bodyPr/>
                    <a:lstStyle/>
                    <a:p>
                      <a:pPr algn="l" fontAlgn="b"/>
                      <a:r>
                        <a:rPr lang="hu-HU" sz="1100" b="0" i="0" u="none" strike="noStrike" dirty="0" smtClean="0">
                          <a:solidFill>
                            <a:srgbClr val="000000"/>
                          </a:solidFill>
                          <a:effectLst/>
                          <a:latin typeface="Calibri"/>
                        </a:rPr>
                        <a:t>  2017/2018/1 </a:t>
                      </a:r>
                      <a:r>
                        <a:rPr lang="hu-HU" sz="1100" b="0" i="0" u="none" strike="noStrike" dirty="0">
                          <a:solidFill>
                            <a:srgbClr val="000000"/>
                          </a:solidFill>
                          <a:effectLst/>
                          <a:latin typeface="Calibri"/>
                        </a:rPr>
                        <a:t>(2017. szeptember)</a:t>
                      </a:r>
                    </a:p>
                  </a:txBody>
                  <a:tcPr marL="9525" marR="9525" marT="9525" marB="0" anchor="b">
                    <a:lnL>
                      <a:noFill/>
                    </a:lnL>
                    <a:lnR>
                      <a:noFill/>
                    </a:lnR>
                    <a:lnT>
                      <a:noFill/>
                    </a:lnT>
                    <a:lnB>
                      <a:noFill/>
                    </a:lnB>
                  </a:tcPr>
                </a:tc>
                <a:tc>
                  <a:txBody>
                    <a:bodyPr/>
                    <a:lstStyle/>
                    <a:p>
                      <a:pPr algn="ctr" fontAlgn="b"/>
                      <a:r>
                        <a:rPr lang="hu-HU" sz="1100" b="0" i="0" u="none" strike="noStrike">
                          <a:solidFill>
                            <a:srgbClr val="000000"/>
                          </a:solidFill>
                          <a:effectLst/>
                          <a:latin typeface="Calibri"/>
                        </a:rPr>
                        <a:t>232</a:t>
                      </a:r>
                    </a:p>
                  </a:txBody>
                  <a:tcPr marL="9525" marR="9525" marT="9525" marB="0" anchor="b">
                    <a:lnL>
                      <a:noFill/>
                    </a:lnL>
                    <a:lnR>
                      <a:noFill/>
                    </a:lnR>
                    <a:lnT>
                      <a:noFill/>
                    </a:lnT>
                    <a:lnB>
                      <a:noFill/>
                    </a:lnB>
                  </a:tcPr>
                </a:tc>
                <a:tc>
                  <a:txBody>
                    <a:bodyPr/>
                    <a:lstStyle/>
                    <a:p>
                      <a:pPr algn="ctr" fontAlgn="b"/>
                      <a:r>
                        <a:rPr lang="hu-HU" sz="1100" b="0" i="0" u="none" strike="noStrike">
                          <a:solidFill>
                            <a:srgbClr val="000000"/>
                          </a:solidFill>
                          <a:effectLst/>
                          <a:latin typeface="Calibri"/>
                        </a:rPr>
                        <a:t>58</a:t>
                      </a:r>
                    </a:p>
                  </a:txBody>
                  <a:tcPr marL="9525" marR="9525" marT="9525" marB="0" anchor="b">
                    <a:lnL>
                      <a:noFill/>
                    </a:lnL>
                    <a:lnR>
                      <a:noFill/>
                    </a:lnR>
                    <a:lnT>
                      <a:noFill/>
                    </a:lnT>
                    <a:lnB>
                      <a:noFill/>
                    </a:lnB>
                  </a:tcPr>
                </a:tc>
                <a:tc>
                  <a:txBody>
                    <a:bodyPr/>
                    <a:lstStyle/>
                    <a:p>
                      <a:pPr algn="ctr" fontAlgn="b"/>
                      <a:r>
                        <a:rPr lang="hu-HU" sz="1100" b="0" i="0" u="none" strike="noStrike">
                          <a:solidFill>
                            <a:srgbClr val="000000"/>
                          </a:solidFill>
                          <a:effectLst/>
                          <a:latin typeface="Calibri"/>
                        </a:rPr>
                        <a:t>284</a:t>
                      </a:r>
                    </a:p>
                  </a:txBody>
                  <a:tcPr marL="9525" marR="9525" marT="9525" marB="0" anchor="b">
                    <a:lnL>
                      <a:noFill/>
                    </a:lnL>
                    <a:lnR>
                      <a:noFill/>
                    </a:lnR>
                    <a:lnT>
                      <a:noFill/>
                    </a:lnT>
                    <a:lnB>
                      <a:noFill/>
                    </a:lnB>
                  </a:tcPr>
                </a:tc>
                <a:tc>
                  <a:txBody>
                    <a:bodyPr/>
                    <a:lstStyle/>
                    <a:p>
                      <a:pPr algn="ctr" fontAlgn="b"/>
                      <a:r>
                        <a:rPr lang="hu-HU" sz="1100" b="0" i="0" u="none" strike="noStrike">
                          <a:solidFill>
                            <a:srgbClr val="000000"/>
                          </a:solidFill>
                          <a:effectLst/>
                          <a:latin typeface="Calibri"/>
                        </a:rPr>
                        <a:t>71</a:t>
                      </a:r>
                    </a:p>
                  </a:txBody>
                  <a:tcPr marL="9525" marR="9525" marT="9525" marB="0" anchor="b">
                    <a:lnL>
                      <a:noFill/>
                    </a:lnL>
                    <a:lnR>
                      <a:noFill/>
                    </a:lnR>
                    <a:lnT>
                      <a:noFill/>
                    </a:lnT>
                    <a:lnB>
                      <a:noFill/>
                    </a:lnB>
                  </a:tcPr>
                </a:tc>
                <a:tc>
                  <a:txBody>
                    <a:bodyPr/>
                    <a:lstStyle/>
                    <a:p>
                      <a:pPr algn="ctr" fontAlgn="b"/>
                      <a:r>
                        <a:rPr lang="hu-HU" sz="1100" b="0" i="0" u="none" strike="noStrike">
                          <a:solidFill>
                            <a:srgbClr val="000000"/>
                          </a:solidFill>
                          <a:effectLst/>
                          <a:latin typeface="Calibri"/>
                        </a:rPr>
                        <a:t>87</a:t>
                      </a:r>
                    </a:p>
                  </a:txBody>
                  <a:tcPr marL="9525" marR="9525" marT="9525" marB="0" anchor="b">
                    <a:lnL>
                      <a:noFill/>
                    </a:lnL>
                    <a:lnR>
                      <a:noFill/>
                    </a:lnR>
                    <a:lnT>
                      <a:noFill/>
                    </a:lnT>
                    <a:lnB>
                      <a:noFill/>
                    </a:lnB>
                  </a:tcPr>
                </a:tc>
                <a:tc>
                  <a:txBody>
                    <a:bodyPr/>
                    <a:lstStyle/>
                    <a:p>
                      <a:pPr algn="ctr" fontAlgn="b"/>
                      <a:r>
                        <a:rPr lang="hu-HU" sz="1100" b="0" i="0" u="none" strike="noStrike">
                          <a:solidFill>
                            <a:srgbClr val="000000"/>
                          </a:solidFill>
                          <a:effectLst/>
                          <a:latin typeface="Calibri"/>
                        </a:rPr>
                        <a:t>22</a:t>
                      </a:r>
                    </a:p>
                  </a:txBody>
                  <a:tcPr marL="9525" marR="9525" marT="9525" marB="0" anchor="b">
                    <a:lnL>
                      <a:noFill/>
                    </a:lnL>
                    <a:lnR>
                      <a:noFill/>
                    </a:lnR>
                    <a:lnT>
                      <a:noFill/>
                    </a:lnT>
                    <a:lnB>
                      <a:noFill/>
                    </a:lnB>
                  </a:tcPr>
                </a:tc>
                <a:tc>
                  <a:txBody>
                    <a:bodyPr/>
                    <a:lstStyle/>
                    <a:p>
                      <a:pPr algn="ctr" fontAlgn="b"/>
                      <a:r>
                        <a:rPr lang="hu-HU" sz="1100" b="1" i="1" u="none" strike="noStrike">
                          <a:solidFill>
                            <a:srgbClr val="000000"/>
                          </a:solidFill>
                          <a:effectLst/>
                          <a:latin typeface="Calibri"/>
                        </a:rPr>
                        <a:t>753,6364</a:t>
                      </a:r>
                    </a:p>
                  </a:txBody>
                  <a:tcPr marL="9525" marR="9525" marT="9525" marB="0" anchor="b">
                    <a:lnL>
                      <a:noFill/>
                    </a:lnL>
                    <a:lnR>
                      <a:noFill/>
                    </a:lnR>
                    <a:lnT>
                      <a:noFill/>
                    </a:lnT>
                    <a:lnB>
                      <a:noFill/>
                    </a:lnB>
                  </a:tcPr>
                </a:tc>
              </a:tr>
              <a:tr h="279031">
                <a:tc>
                  <a:txBody>
                    <a:bodyPr/>
                    <a:lstStyle/>
                    <a:p>
                      <a:pPr algn="l" fontAlgn="b"/>
                      <a:r>
                        <a:rPr lang="hu-HU" sz="1100" b="0" i="0" u="none" strike="noStrike" dirty="0" smtClean="0">
                          <a:solidFill>
                            <a:srgbClr val="000000"/>
                          </a:solidFill>
                          <a:effectLst/>
                          <a:latin typeface="Calibri"/>
                        </a:rPr>
                        <a:t>  2017/2018/2 </a:t>
                      </a:r>
                      <a:r>
                        <a:rPr lang="hu-HU" sz="1100" b="0" i="0" u="none" strike="noStrike" dirty="0">
                          <a:solidFill>
                            <a:srgbClr val="000000"/>
                          </a:solidFill>
                          <a:effectLst/>
                          <a:latin typeface="Calibri"/>
                        </a:rPr>
                        <a:t>(2018. március)</a:t>
                      </a:r>
                    </a:p>
                  </a:txBody>
                  <a:tcPr marL="9525" marR="9525" marT="9525" marB="0" anchor="b">
                    <a:lnL>
                      <a:noFill/>
                    </a:lnL>
                    <a:lnR>
                      <a:noFill/>
                    </a:lnR>
                    <a:lnT>
                      <a:noFill/>
                    </a:lnT>
                    <a:lnB>
                      <a:noFill/>
                    </a:lnB>
                  </a:tcPr>
                </a:tc>
                <a:tc>
                  <a:txBody>
                    <a:bodyPr/>
                    <a:lstStyle/>
                    <a:p>
                      <a:pPr algn="ctr" fontAlgn="b"/>
                      <a:r>
                        <a:rPr lang="hu-HU" sz="1100" b="0" i="0" u="none" strike="noStrike">
                          <a:solidFill>
                            <a:srgbClr val="000000"/>
                          </a:solidFill>
                          <a:effectLst/>
                          <a:latin typeface="Calibri"/>
                        </a:rPr>
                        <a:t>232</a:t>
                      </a:r>
                    </a:p>
                  </a:txBody>
                  <a:tcPr marL="9525" marR="9525" marT="9525" marB="0" anchor="b">
                    <a:lnL>
                      <a:noFill/>
                    </a:lnL>
                    <a:lnR>
                      <a:noFill/>
                    </a:lnR>
                    <a:lnT>
                      <a:noFill/>
                    </a:lnT>
                    <a:lnB>
                      <a:noFill/>
                    </a:lnB>
                  </a:tcPr>
                </a:tc>
                <a:tc>
                  <a:txBody>
                    <a:bodyPr/>
                    <a:lstStyle/>
                    <a:p>
                      <a:pPr algn="ctr" fontAlgn="b"/>
                      <a:r>
                        <a:rPr lang="hu-HU" sz="1100" b="0" i="0" u="none" strike="noStrike">
                          <a:solidFill>
                            <a:srgbClr val="000000"/>
                          </a:solidFill>
                          <a:effectLst/>
                          <a:latin typeface="Calibri"/>
                        </a:rPr>
                        <a:t>58</a:t>
                      </a:r>
                    </a:p>
                  </a:txBody>
                  <a:tcPr marL="9525" marR="9525" marT="9525" marB="0" anchor="b">
                    <a:lnL>
                      <a:noFill/>
                    </a:lnL>
                    <a:lnR>
                      <a:noFill/>
                    </a:lnR>
                    <a:lnT>
                      <a:noFill/>
                    </a:lnT>
                    <a:lnB>
                      <a:noFill/>
                    </a:lnB>
                  </a:tcPr>
                </a:tc>
                <a:tc>
                  <a:txBody>
                    <a:bodyPr/>
                    <a:lstStyle/>
                    <a:p>
                      <a:pPr algn="ctr" fontAlgn="b"/>
                      <a:r>
                        <a:rPr lang="hu-HU" sz="1100" b="0" i="0" u="none" strike="noStrike">
                          <a:solidFill>
                            <a:srgbClr val="000000"/>
                          </a:solidFill>
                          <a:effectLst/>
                          <a:latin typeface="Calibri"/>
                        </a:rPr>
                        <a:t>284</a:t>
                      </a:r>
                    </a:p>
                  </a:txBody>
                  <a:tcPr marL="9525" marR="9525" marT="9525" marB="0" anchor="b">
                    <a:lnL>
                      <a:noFill/>
                    </a:lnL>
                    <a:lnR>
                      <a:noFill/>
                    </a:lnR>
                    <a:lnT>
                      <a:noFill/>
                    </a:lnT>
                    <a:lnB>
                      <a:noFill/>
                    </a:lnB>
                  </a:tcPr>
                </a:tc>
                <a:tc>
                  <a:txBody>
                    <a:bodyPr/>
                    <a:lstStyle/>
                    <a:p>
                      <a:pPr algn="ctr" fontAlgn="b"/>
                      <a:r>
                        <a:rPr lang="hu-HU" sz="1100" b="0" i="0" u="none" strike="noStrike">
                          <a:solidFill>
                            <a:srgbClr val="000000"/>
                          </a:solidFill>
                          <a:effectLst/>
                          <a:latin typeface="Calibri"/>
                        </a:rPr>
                        <a:t>71</a:t>
                      </a:r>
                    </a:p>
                  </a:txBody>
                  <a:tcPr marL="9525" marR="9525" marT="9525" marB="0" anchor="b">
                    <a:lnL>
                      <a:noFill/>
                    </a:lnL>
                    <a:lnR>
                      <a:noFill/>
                    </a:lnR>
                    <a:lnT>
                      <a:noFill/>
                    </a:lnT>
                    <a:lnB>
                      <a:noFill/>
                    </a:lnB>
                  </a:tcPr>
                </a:tc>
                <a:tc>
                  <a:txBody>
                    <a:bodyPr/>
                    <a:lstStyle/>
                    <a:p>
                      <a:pPr algn="ctr" fontAlgn="b"/>
                      <a:r>
                        <a:rPr lang="hu-HU" sz="1100" b="0" i="0" u="none" strike="noStrike">
                          <a:solidFill>
                            <a:srgbClr val="000000"/>
                          </a:solidFill>
                          <a:effectLst/>
                          <a:latin typeface="Calibri"/>
                        </a:rPr>
                        <a:t>87</a:t>
                      </a:r>
                    </a:p>
                  </a:txBody>
                  <a:tcPr marL="9525" marR="9525" marT="9525" marB="0" anchor="b">
                    <a:lnL>
                      <a:noFill/>
                    </a:lnL>
                    <a:lnR>
                      <a:noFill/>
                    </a:lnR>
                    <a:lnT>
                      <a:noFill/>
                    </a:lnT>
                    <a:lnB>
                      <a:noFill/>
                    </a:lnB>
                  </a:tcPr>
                </a:tc>
                <a:tc>
                  <a:txBody>
                    <a:bodyPr/>
                    <a:lstStyle/>
                    <a:p>
                      <a:pPr algn="ctr" fontAlgn="b"/>
                      <a:r>
                        <a:rPr lang="hu-HU" sz="1100" b="0" i="0" u="none" strike="noStrike">
                          <a:solidFill>
                            <a:srgbClr val="000000"/>
                          </a:solidFill>
                          <a:effectLst/>
                          <a:latin typeface="Calibri"/>
                        </a:rPr>
                        <a:t>22</a:t>
                      </a:r>
                    </a:p>
                  </a:txBody>
                  <a:tcPr marL="9525" marR="9525" marT="9525" marB="0" anchor="b">
                    <a:lnL>
                      <a:noFill/>
                    </a:lnL>
                    <a:lnR>
                      <a:noFill/>
                    </a:lnR>
                    <a:lnT>
                      <a:noFill/>
                    </a:lnT>
                    <a:lnB>
                      <a:noFill/>
                    </a:lnB>
                  </a:tcPr>
                </a:tc>
                <a:tc>
                  <a:txBody>
                    <a:bodyPr/>
                    <a:lstStyle/>
                    <a:p>
                      <a:pPr algn="ctr" fontAlgn="b"/>
                      <a:r>
                        <a:rPr lang="hu-HU" sz="1100" b="1" i="1" u="none" strike="noStrike">
                          <a:solidFill>
                            <a:srgbClr val="000000"/>
                          </a:solidFill>
                          <a:effectLst/>
                          <a:latin typeface="Calibri"/>
                        </a:rPr>
                        <a:t>753,6364</a:t>
                      </a:r>
                    </a:p>
                  </a:txBody>
                  <a:tcPr marL="9525" marR="9525" marT="9525" marB="0" anchor="b">
                    <a:lnL>
                      <a:noFill/>
                    </a:lnL>
                    <a:lnR>
                      <a:noFill/>
                    </a:lnR>
                    <a:lnT>
                      <a:noFill/>
                    </a:lnT>
                    <a:lnB>
                      <a:noFill/>
                    </a:lnB>
                  </a:tcPr>
                </a:tc>
              </a:tr>
              <a:tr h="279031">
                <a:tc>
                  <a:txBody>
                    <a:bodyPr/>
                    <a:lstStyle/>
                    <a:p>
                      <a:pPr algn="l" fontAlgn="b"/>
                      <a:r>
                        <a:rPr lang="hu-HU" sz="1100" b="0" i="0" u="none" strike="noStrike" dirty="0" smtClean="0">
                          <a:solidFill>
                            <a:srgbClr val="000000"/>
                          </a:solidFill>
                          <a:effectLst/>
                          <a:latin typeface="Calibri"/>
                        </a:rPr>
                        <a:t>  2018/2019/1 </a:t>
                      </a:r>
                      <a:r>
                        <a:rPr lang="hu-HU" sz="1100" b="0" i="0" u="none" strike="noStrike" dirty="0">
                          <a:solidFill>
                            <a:srgbClr val="000000"/>
                          </a:solidFill>
                          <a:effectLst/>
                          <a:latin typeface="Calibri"/>
                        </a:rPr>
                        <a:t>(2018. szeptember)</a:t>
                      </a:r>
                    </a:p>
                  </a:txBody>
                  <a:tcPr marL="9525" marR="9525" marT="9525" marB="0" anchor="b">
                    <a:lnL>
                      <a:noFill/>
                    </a:lnL>
                    <a:lnR>
                      <a:noFill/>
                    </a:lnR>
                    <a:lnT>
                      <a:noFill/>
                    </a:lnT>
                    <a:lnB>
                      <a:noFill/>
                    </a:lnB>
                  </a:tcPr>
                </a:tc>
                <a:tc>
                  <a:txBody>
                    <a:bodyPr/>
                    <a:lstStyle/>
                    <a:p>
                      <a:pPr algn="ctr" fontAlgn="b"/>
                      <a:r>
                        <a:rPr lang="hu-HU" sz="1100" b="0" i="0" u="none" strike="noStrike">
                          <a:solidFill>
                            <a:srgbClr val="000000"/>
                          </a:solidFill>
                          <a:effectLst/>
                          <a:latin typeface="Calibri"/>
                        </a:rPr>
                        <a:t>232</a:t>
                      </a:r>
                    </a:p>
                  </a:txBody>
                  <a:tcPr marL="9525" marR="9525" marT="9525" marB="0" anchor="b">
                    <a:lnL>
                      <a:noFill/>
                    </a:lnL>
                    <a:lnR>
                      <a:noFill/>
                    </a:lnR>
                    <a:lnT>
                      <a:noFill/>
                    </a:lnT>
                    <a:lnB>
                      <a:noFill/>
                    </a:lnB>
                  </a:tcPr>
                </a:tc>
                <a:tc>
                  <a:txBody>
                    <a:bodyPr/>
                    <a:lstStyle/>
                    <a:p>
                      <a:pPr algn="ctr" fontAlgn="b"/>
                      <a:r>
                        <a:rPr lang="hu-HU" sz="1100" b="0" i="0" u="none" strike="noStrike">
                          <a:solidFill>
                            <a:srgbClr val="000000"/>
                          </a:solidFill>
                          <a:effectLst/>
                          <a:latin typeface="Calibri"/>
                        </a:rPr>
                        <a:t>58</a:t>
                      </a:r>
                    </a:p>
                  </a:txBody>
                  <a:tcPr marL="9525" marR="9525" marT="9525" marB="0" anchor="b">
                    <a:lnL>
                      <a:noFill/>
                    </a:lnL>
                    <a:lnR>
                      <a:noFill/>
                    </a:lnR>
                    <a:lnT>
                      <a:noFill/>
                    </a:lnT>
                    <a:lnB>
                      <a:noFill/>
                    </a:lnB>
                  </a:tcPr>
                </a:tc>
                <a:tc>
                  <a:txBody>
                    <a:bodyPr/>
                    <a:lstStyle/>
                    <a:p>
                      <a:pPr algn="ctr" fontAlgn="b"/>
                      <a:r>
                        <a:rPr lang="hu-HU" sz="1100" b="0" i="0" u="none" strike="noStrike">
                          <a:solidFill>
                            <a:srgbClr val="000000"/>
                          </a:solidFill>
                          <a:effectLst/>
                          <a:latin typeface="Calibri"/>
                        </a:rPr>
                        <a:t>284</a:t>
                      </a:r>
                    </a:p>
                  </a:txBody>
                  <a:tcPr marL="9525" marR="9525" marT="9525" marB="0" anchor="b">
                    <a:lnL>
                      <a:noFill/>
                    </a:lnL>
                    <a:lnR>
                      <a:noFill/>
                    </a:lnR>
                    <a:lnT>
                      <a:noFill/>
                    </a:lnT>
                    <a:lnB>
                      <a:noFill/>
                    </a:lnB>
                  </a:tcPr>
                </a:tc>
                <a:tc>
                  <a:txBody>
                    <a:bodyPr/>
                    <a:lstStyle/>
                    <a:p>
                      <a:pPr algn="ctr" fontAlgn="b"/>
                      <a:r>
                        <a:rPr lang="hu-HU" sz="1100" b="0" i="0" u="none" strike="noStrike">
                          <a:solidFill>
                            <a:srgbClr val="000000"/>
                          </a:solidFill>
                          <a:effectLst/>
                          <a:latin typeface="Calibri"/>
                        </a:rPr>
                        <a:t>71</a:t>
                      </a:r>
                    </a:p>
                  </a:txBody>
                  <a:tcPr marL="9525" marR="9525" marT="9525" marB="0" anchor="b">
                    <a:lnL>
                      <a:noFill/>
                    </a:lnL>
                    <a:lnR>
                      <a:noFill/>
                    </a:lnR>
                    <a:lnT>
                      <a:noFill/>
                    </a:lnT>
                    <a:lnB>
                      <a:noFill/>
                    </a:lnB>
                  </a:tcPr>
                </a:tc>
                <a:tc>
                  <a:txBody>
                    <a:bodyPr/>
                    <a:lstStyle/>
                    <a:p>
                      <a:pPr algn="ctr" fontAlgn="b"/>
                      <a:r>
                        <a:rPr lang="hu-HU" sz="1100" b="0" i="0" u="none" strike="noStrike">
                          <a:solidFill>
                            <a:srgbClr val="000000"/>
                          </a:solidFill>
                          <a:effectLst/>
                          <a:latin typeface="Calibri"/>
                        </a:rPr>
                        <a:t>87</a:t>
                      </a:r>
                    </a:p>
                  </a:txBody>
                  <a:tcPr marL="9525" marR="9525" marT="9525" marB="0" anchor="b">
                    <a:lnL>
                      <a:noFill/>
                    </a:lnL>
                    <a:lnR>
                      <a:noFill/>
                    </a:lnR>
                    <a:lnT>
                      <a:noFill/>
                    </a:lnT>
                    <a:lnB>
                      <a:noFill/>
                    </a:lnB>
                  </a:tcPr>
                </a:tc>
                <a:tc>
                  <a:txBody>
                    <a:bodyPr/>
                    <a:lstStyle/>
                    <a:p>
                      <a:pPr algn="ctr" fontAlgn="b"/>
                      <a:r>
                        <a:rPr lang="hu-HU" sz="1100" b="0" i="0" u="none" strike="noStrike">
                          <a:solidFill>
                            <a:srgbClr val="000000"/>
                          </a:solidFill>
                          <a:effectLst/>
                          <a:latin typeface="Calibri"/>
                        </a:rPr>
                        <a:t>22</a:t>
                      </a:r>
                    </a:p>
                  </a:txBody>
                  <a:tcPr marL="9525" marR="9525" marT="9525" marB="0" anchor="b">
                    <a:lnL>
                      <a:noFill/>
                    </a:lnL>
                    <a:lnR>
                      <a:noFill/>
                    </a:lnR>
                    <a:lnT>
                      <a:noFill/>
                    </a:lnT>
                    <a:lnB>
                      <a:noFill/>
                    </a:lnB>
                  </a:tcPr>
                </a:tc>
                <a:tc>
                  <a:txBody>
                    <a:bodyPr/>
                    <a:lstStyle/>
                    <a:p>
                      <a:pPr algn="ctr" fontAlgn="b"/>
                      <a:r>
                        <a:rPr lang="hu-HU" sz="1100" b="1" i="1" u="none" strike="noStrike">
                          <a:solidFill>
                            <a:srgbClr val="000000"/>
                          </a:solidFill>
                          <a:effectLst/>
                          <a:latin typeface="Calibri"/>
                        </a:rPr>
                        <a:t>753,6364</a:t>
                      </a:r>
                    </a:p>
                  </a:txBody>
                  <a:tcPr marL="9525" marR="9525" marT="9525" marB="0" anchor="b">
                    <a:lnL>
                      <a:noFill/>
                    </a:lnL>
                    <a:lnR>
                      <a:noFill/>
                    </a:lnR>
                    <a:lnT>
                      <a:noFill/>
                    </a:lnT>
                    <a:lnB>
                      <a:noFill/>
                    </a:lnB>
                  </a:tcPr>
                </a:tc>
              </a:tr>
              <a:tr h="279031">
                <a:tc>
                  <a:txBody>
                    <a:bodyPr/>
                    <a:lstStyle/>
                    <a:p>
                      <a:pPr algn="l" fontAlgn="b"/>
                      <a:r>
                        <a:rPr lang="hu-HU" sz="1100" b="0" i="0" u="none" strike="noStrike" dirty="0" smtClean="0">
                          <a:solidFill>
                            <a:srgbClr val="000000"/>
                          </a:solidFill>
                          <a:effectLst/>
                          <a:latin typeface="Calibri"/>
                        </a:rPr>
                        <a:t>  2018/2019/2 </a:t>
                      </a:r>
                      <a:r>
                        <a:rPr lang="hu-HU" sz="1100" b="0" i="0" u="none" strike="noStrike" dirty="0">
                          <a:solidFill>
                            <a:srgbClr val="000000"/>
                          </a:solidFill>
                          <a:effectLst/>
                          <a:latin typeface="Calibri"/>
                        </a:rPr>
                        <a:t>(2019. március)</a:t>
                      </a:r>
                    </a:p>
                  </a:txBody>
                  <a:tcPr marL="9525" marR="9525" marT="9525" marB="0" anchor="b">
                    <a:lnL>
                      <a:noFill/>
                    </a:lnL>
                    <a:lnR>
                      <a:noFill/>
                    </a:lnR>
                    <a:lnT>
                      <a:noFill/>
                    </a:lnT>
                    <a:lnB>
                      <a:noFill/>
                    </a:lnB>
                  </a:tcPr>
                </a:tc>
                <a:tc>
                  <a:txBody>
                    <a:bodyPr/>
                    <a:lstStyle/>
                    <a:p>
                      <a:pPr algn="ctr" fontAlgn="b"/>
                      <a:r>
                        <a:rPr lang="hu-HU" sz="1100" b="0" i="0" u="none" strike="noStrike">
                          <a:solidFill>
                            <a:srgbClr val="000000"/>
                          </a:solidFill>
                          <a:effectLst/>
                          <a:latin typeface="Calibri"/>
                        </a:rPr>
                        <a:t>232</a:t>
                      </a:r>
                    </a:p>
                  </a:txBody>
                  <a:tcPr marL="9525" marR="9525" marT="9525" marB="0" anchor="b">
                    <a:lnL>
                      <a:noFill/>
                    </a:lnL>
                    <a:lnR>
                      <a:noFill/>
                    </a:lnR>
                    <a:lnT>
                      <a:noFill/>
                    </a:lnT>
                    <a:lnB>
                      <a:noFill/>
                    </a:lnB>
                  </a:tcPr>
                </a:tc>
                <a:tc>
                  <a:txBody>
                    <a:bodyPr/>
                    <a:lstStyle/>
                    <a:p>
                      <a:pPr algn="ctr" fontAlgn="b"/>
                      <a:r>
                        <a:rPr lang="hu-HU" sz="1100" b="0" i="0" u="none" strike="noStrike">
                          <a:solidFill>
                            <a:srgbClr val="000000"/>
                          </a:solidFill>
                          <a:effectLst/>
                          <a:latin typeface="Calibri"/>
                        </a:rPr>
                        <a:t>58</a:t>
                      </a:r>
                    </a:p>
                  </a:txBody>
                  <a:tcPr marL="9525" marR="9525" marT="9525" marB="0" anchor="b">
                    <a:lnL>
                      <a:noFill/>
                    </a:lnL>
                    <a:lnR>
                      <a:noFill/>
                    </a:lnR>
                    <a:lnT>
                      <a:noFill/>
                    </a:lnT>
                    <a:lnB>
                      <a:noFill/>
                    </a:lnB>
                  </a:tcPr>
                </a:tc>
                <a:tc>
                  <a:txBody>
                    <a:bodyPr/>
                    <a:lstStyle/>
                    <a:p>
                      <a:pPr algn="ctr" fontAlgn="b"/>
                      <a:r>
                        <a:rPr lang="hu-HU" sz="1100" b="0" i="0" u="none" strike="noStrike">
                          <a:solidFill>
                            <a:srgbClr val="000000"/>
                          </a:solidFill>
                          <a:effectLst/>
                          <a:latin typeface="Calibri"/>
                        </a:rPr>
                        <a:t>284</a:t>
                      </a:r>
                    </a:p>
                  </a:txBody>
                  <a:tcPr marL="9525" marR="9525" marT="9525" marB="0" anchor="b">
                    <a:lnL>
                      <a:noFill/>
                    </a:lnL>
                    <a:lnR>
                      <a:noFill/>
                    </a:lnR>
                    <a:lnT>
                      <a:noFill/>
                    </a:lnT>
                    <a:lnB>
                      <a:noFill/>
                    </a:lnB>
                  </a:tcPr>
                </a:tc>
                <a:tc>
                  <a:txBody>
                    <a:bodyPr/>
                    <a:lstStyle/>
                    <a:p>
                      <a:pPr algn="ctr" fontAlgn="b"/>
                      <a:r>
                        <a:rPr lang="hu-HU" sz="1100" b="0" i="0" u="none" strike="noStrike">
                          <a:solidFill>
                            <a:srgbClr val="000000"/>
                          </a:solidFill>
                          <a:effectLst/>
                          <a:latin typeface="Calibri"/>
                        </a:rPr>
                        <a:t>71</a:t>
                      </a:r>
                    </a:p>
                  </a:txBody>
                  <a:tcPr marL="9525" marR="9525" marT="9525" marB="0" anchor="b">
                    <a:lnL>
                      <a:noFill/>
                    </a:lnL>
                    <a:lnR>
                      <a:noFill/>
                    </a:lnR>
                    <a:lnT>
                      <a:noFill/>
                    </a:lnT>
                    <a:lnB>
                      <a:noFill/>
                    </a:lnB>
                  </a:tcPr>
                </a:tc>
                <a:tc>
                  <a:txBody>
                    <a:bodyPr/>
                    <a:lstStyle/>
                    <a:p>
                      <a:pPr algn="ctr" fontAlgn="b"/>
                      <a:r>
                        <a:rPr lang="hu-HU" sz="1100" b="0" i="0" u="none" strike="noStrike">
                          <a:solidFill>
                            <a:srgbClr val="000000"/>
                          </a:solidFill>
                          <a:effectLst/>
                          <a:latin typeface="Calibri"/>
                        </a:rPr>
                        <a:t>87</a:t>
                      </a:r>
                    </a:p>
                  </a:txBody>
                  <a:tcPr marL="9525" marR="9525" marT="9525" marB="0" anchor="b">
                    <a:lnL>
                      <a:noFill/>
                    </a:lnL>
                    <a:lnR>
                      <a:noFill/>
                    </a:lnR>
                    <a:lnT>
                      <a:noFill/>
                    </a:lnT>
                    <a:lnB>
                      <a:noFill/>
                    </a:lnB>
                  </a:tcPr>
                </a:tc>
                <a:tc>
                  <a:txBody>
                    <a:bodyPr/>
                    <a:lstStyle/>
                    <a:p>
                      <a:pPr algn="ctr" fontAlgn="b"/>
                      <a:r>
                        <a:rPr lang="hu-HU" sz="1100" b="0" i="0" u="none" strike="noStrike">
                          <a:solidFill>
                            <a:srgbClr val="000000"/>
                          </a:solidFill>
                          <a:effectLst/>
                          <a:latin typeface="Calibri"/>
                        </a:rPr>
                        <a:t>22</a:t>
                      </a:r>
                    </a:p>
                  </a:txBody>
                  <a:tcPr marL="9525" marR="9525" marT="9525" marB="0" anchor="b">
                    <a:lnL>
                      <a:noFill/>
                    </a:lnL>
                    <a:lnR>
                      <a:noFill/>
                    </a:lnR>
                    <a:lnT>
                      <a:noFill/>
                    </a:lnT>
                    <a:lnB>
                      <a:noFill/>
                    </a:lnB>
                  </a:tcPr>
                </a:tc>
                <a:tc>
                  <a:txBody>
                    <a:bodyPr/>
                    <a:lstStyle/>
                    <a:p>
                      <a:pPr algn="ctr" fontAlgn="b"/>
                      <a:r>
                        <a:rPr lang="hu-HU" sz="1100" b="1" i="1" u="none" strike="noStrike">
                          <a:solidFill>
                            <a:srgbClr val="000000"/>
                          </a:solidFill>
                          <a:effectLst/>
                          <a:latin typeface="Calibri"/>
                        </a:rPr>
                        <a:t>753,6364</a:t>
                      </a:r>
                    </a:p>
                  </a:txBody>
                  <a:tcPr marL="9525" marR="9525" marT="9525" marB="0" anchor="b">
                    <a:lnL>
                      <a:noFill/>
                    </a:lnL>
                    <a:lnR>
                      <a:noFill/>
                    </a:lnR>
                    <a:lnT>
                      <a:noFill/>
                    </a:lnT>
                    <a:lnB>
                      <a:noFill/>
                    </a:lnB>
                  </a:tcPr>
                </a:tc>
              </a:tr>
              <a:tr h="279031">
                <a:tc>
                  <a:txBody>
                    <a:bodyPr/>
                    <a:lstStyle/>
                    <a:p>
                      <a:pPr algn="l" fontAlgn="b"/>
                      <a:r>
                        <a:rPr lang="hu-HU" sz="1100" b="0" i="0" u="none" strike="noStrike" dirty="0" smtClean="0">
                          <a:solidFill>
                            <a:srgbClr val="000000"/>
                          </a:solidFill>
                          <a:effectLst/>
                          <a:latin typeface="Calibri"/>
                        </a:rPr>
                        <a:t>  2019/2020/1 </a:t>
                      </a:r>
                      <a:r>
                        <a:rPr lang="hu-HU" sz="1100" b="0" i="0" u="none" strike="noStrike" dirty="0">
                          <a:solidFill>
                            <a:srgbClr val="000000"/>
                          </a:solidFill>
                          <a:effectLst/>
                          <a:latin typeface="Calibri"/>
                        </a:rPr>
                        <a:t>(2019. szeptember)</a:t>
                      </a:r>
                    </a:p>
                  </a:txBody>
                  <a:tcPr marL="9525" marR="9525" marT="9525" marB="0" anchor="b">
                    <a:lnL>
                      <a:noFill/>
                    </a:lnL>
                    <a:lnR>
                      <a:noFill/>
                    </a:lnR>
                    <a:lnT>
                      <a:noFill/>
                    </a:lnT>
                    <a:lnB>
                      <a:noFill/>
                    </a:lnB>
                  </a:tcPr>
                </a:tc>
                <a:tc>
                  <a:txBody>
                    <a:bodyPr/>
                    <a:lstStyle/>
                    <a:p>
                      <a:pPr algn="ctr" fontAlgn="b"/>
                      <a:r>
                        <a:rPr lang="hu-HU" sz="1100" b="0" i="0" u="none" strike="noStrike">
                          <a:solidFill>
                            <a:srgbClr val="000000"/>
                          </a:solidFill>
                          <a:effectLst/>
                          <a:latin typeface="Calibri"/>
                        </a:rPr>
                        <a:t>232</a:t>
                      </a:r>
                    </a:p>
                  </a:txBody>
                  <a:tcPr marL="9525" marR="9525" marT="9525" marB="0" anchor="b">
                    <a:lnL>
                      <a:noFill/>
                    </a:lnL>
                    <a:lnR>
                      <a:noFill/>
                    </a:lnR>
                    <a:lnT>
                      <a:noFill/>
                    </a:lnT>
                    <a:lnB>
                      <a:noFill/>
                    </a:lnB>
                  </a:tcPr>
                </a:tc>
                <a:tc>
                  <a:txBody>
                    <a:bodyPr/>
                    <a:lstStyle/>
                    <a:p>
                      <a:pPr algn="ctr" fontAlgn="b"/>
                      <a:r>
                        <a:rPr lang="hu-HU" sz="1100" b="0" i="0" u="none" strike="noStrike">
                          <a:solidFill>
                            <a:srgbClr val="000000"/>
                          </a:solidFill>
                          <a:effectLst/>
                          <a:latin typeface="Calibri"/>
                        </a:rPr>
                        <a:t>58</a:t>
                      </a:r>
                    </a:p>
                  </a:txBody>
                  <a:tcPr marL="9525" marR="9525" marT="9525" marB="0" anchor="b">
                    <a:lnL>
                      <a:noFill/>
                    </a:lnL>
                    <a:lnR>
                      <a:noFill/>
                    </a:lnR>
                    <a:lnT>
                      <a:noFill/>
                    </a:lnT>
                    <a:lnB>
                      <a:noFill/>
                    </a:lnB>
                  </a:tcPr>
                </a:tc>
                <a:tc>
                  <a:txBody>
                    <a:bodyPr/>
                    <a:lstStyle/>
                    <a:p>
                      <a:pPr algn="ctr" fontAlgn="b"/>
                      <a:r>
                        <a:rPr lang="hu-HU" sz="1100" b="0" i="0" u="none" strike="noStrike">
                          <a:solidFill>
                            <a:srgbClr val="000000"/>
                          </a:solidFill>
                          <a:effectLst/>
                          <a:latin typeface="Calibri"/>
                        </a:rPr>
                        <a:t>284</a:t>
                      </a:r>
                    </a:p>
                  </a:txBody>
                  <a:tcPr marL="9525" marR="9525" marT="9525" marB="0" anchor="b">
                    <a:lnL>
                      <a:noFill/>
                    </a:lnL>
                    <a:lnR>
                      <a:noFill/>
                    </a:lnR>
                    <a:lnT>
                      <a:noFill/>
                    </a:lnT>
                    <a:lnB>
                      <a:noFill/>
                    </a:lnB>
                  </a:tcPr>
                </a:tc>
                <a:tc>
                  <a:txBody>
                    <a:bodyPr/>
                    <a:lstStyle/>
                    <a:p>
                      <a:pPr algn="ctr" fontAlgn="b"/>
                      <a:r>
                        <a:rPr lang="hu-HU" sz="1100" b="0" i="0" u="none" strike="noStrike">
                          <a:solidFill>
                            <a:srgbClr val="000000"/>
                          </a:solidFill>
                          <a:effectLst/>
                          <a:latin typeface="Calibri"/>
                        </a:rPr>
                        <a:t>71</a:t>
                      </a:r>
                    </a:p>
                  </a:txBody>
                  <a:tcPr marL="9525" marR="9525" marT="9525" marB="0" anchor="b">
                    <a:lnL>
                      <a:noFill/>
                    </a:lnL>
                    <a:lnR>
                      <a:noFill/>
                    </a:lnR>
                    <a:lnT>
                      <a:noFill/>
                    </a:lnT>
                    <a:lnB>
                      <a:noFill/>
                    </a:lnB>
                  </a:tcPr>
                </a:tc>
                <a:tc>
                  <a:txBody>
                    <a:bodyPr/>
                    <a:lstStyle/>
                    <a:p>
                      <a:pPr algn="ctr" fontAlgn="b"/>
                      <a:r>
                        <a:rPr lang="hu-HU" sz="1100" b="0" i="0" u="none" strike="noStrike">
                          <a:solidFill>
                            <a:srgbClr val="000000"/>
                          </a:solidFill>
                          <a:effectLst/>
                          <a:latin typeface="Calibri"/>
                        </a:rPr>
                        <a:t>87</a:t>
                      </a:r>
                    </a:p>
                  </a:txBody>
                  <a:tcPr marL="9525" marR="9525" marT="9525" marB="0" anchor="b">
                    <a:lnL>
                      <a:noFill/>
                    </a:lnL>
                    <a:lnR>
                      <a:noFill/>
                    </a:lnR>
                    <a:lnT>
                      <a:noFill/>
                    </a:lnT>
                    <a:lnB>
                      <a:noFill/>
                    </a:lnB>
                  </a:tcPr>
                </a:tc>
                <a:tc>
                  <a:txBody>
                    <a:bodyPr/>
                    <a:lstStyle/>
                    <a:p>
                      <a:pPr algn="ctr" fontAlgn="b"/>
                      <a:r>
                        <a:rPr lang="hu-HU" sz="1100" b="0" i="0" u="none" strike="noStrike">
                          <a:solidFill>
                            <a:srgbClr val="000000"/>
                          </a:solidFill>
                          <a:effectLst/>
                          <a:latin typeface="Calibri"/>
                        </a:rPr>
                        <a:t>22</a:t>
                      </a:r>
                    </a:p>
                  </a:txBody>
                  <a:tcPr marL="9525" marR="9525" marT="9525" marB="0" anchor="b">
                    <a:lnL>
                      <a:noFill/>
                    </a:lnL>
                    <a:lnR>
                      <a:noFill/>
                    </a:lnR>
                    <a:lnT>
                      <a:noFill/>
                    </a:lnT>
                    <a:lnB>
                      <a:noFill/>
                    </a:lnB>
                  </a:tcPr>
                </a:tc>
                <a:tc>
                  <a:txBody>
                    <a:bodyPr/>
                    <a:lstStyle/>
                    <a:p>
                      <a:pPr algn="ctr" fontAlgn="b"/>
                      <a:r>
                        <a:rPr lang="hu-HU" sz="1100" b="1" i="1" u="none" strike="noStrike">
                          <a:solidFill>
                            <a:srgbClr val="000000"/>
                          </a:solidFill>
                          <a:effectLst/>
                          <a:latin typeface="Calibri"/>
                        </a:rPr>
                        <a:t>753,6364</a:t>
                      </a:r>
                    </a:p>
                  </a:txBody>
                  <a:tcPr marL="9525" marR="9525" marT="9525" marB="0" anchor="b">
                    <a:lnL>
                      <a:noFill/>
                    </a:lnL>
                    <a:lnR>
                      <a:noFill/>
                    </a:lnR>
                    <a:lnT>
                      <a:noFill/>
                    </a:lnT>
                    <a:lnB>
                      <a:noFill/>
                    </a:lnB>
                  </a:tcPr>
                </a:tc>
              </a:tr>
              <a:tr h="279031">
                <a:tc>
                  <a:txBody>
                    <a:bodyPr/>
                    <a:lstStyle/>
                    <a:p>
                      <a:pPr algn="l" fontAlgn="b"/>
                      <a:r>
                        <a:rPr lang="hu-HU" sz="1100" b="0" i="0" u="none" strike="noStrike" dirty="0" smtClean="0">
                          <a:solidFill>
                            <a:srgbClr val="000000"/>
                          </a:solidFill>
                          <a:effectLst/>
                          <a:latin typeface="Calibri"/>
                        </a:rPr>
                        <a:t>  2019/2020/2 </a:t>
                      </a:r>
                      <a:r>
                        <a:rPr lang="hu-HU" sz="1100" b="0" i="0" u="none" strike="noStrike" dirty="0">
                          <a:solidFill>
                            <a:srgbClr val="000000"/>
                          </a:solidFill>
                          <a:effectLst/>
                          <a:latin typeface="Calibri"/>
                        </a:rPr>
                        <a:t>(2020. március)</a:t>
                      </a:r>
                    </a:p>
                  </a:txBody>
                  <a:tcPr marL="9525" marR="9525" marT="9525" marB="0" anchor="b">
                    <a:lnL>
                      <a:noFill/>
                    </a:lnL>
                    <a:lnR>
                      <a:noFill/>
                    </a:lnR>
                    <a:lnT>
                      <a:noFill/>
                    </a:lnT>
                    <a:lnB>
                      <a:noFill/>
                    </a:lnB>
                  </a:tcPr>
                </a:tc>
                <a:tc>
                  <a:txBody>
                    <a:bodyPr/>
                    <a:lstStyle/>
                    <a:p>
                      <a:pPr algn="ctr" fontAlgn="b"/>
                      <a:r>
                        <a:rPr lang="hu-HU" sz="1100" b="0" i="0" u="none" strike="noStrike">
                          <a:solidFill>
                            <a:srgbClr val="000000"/>
                          </a:solidFill>
                          <a:effectLst/>
                          <a:latin typeface="Calibri"/>
                        </a:rPr>
                        <a:t>232</a:t>
                      </a:r>
                    </a:p>
                  </a:txBody>
                  <a:tcPr marL="9525" marR="9525" marT="9525" marB="0" anchor="b">
                    <a:lnL>
                      <a:noFill/>
                    </a:lnL>
                    <a:lnR>
                      <a:noFill/>
                    </a:lnR>
                    <a:lnT>
                      <a:noFill/>
                    </a:lnT>
                    <a:lnB>
                      <a:noFill/>
                    </a:lnB>
                  </a:tcPr>
                </a:tc>
                <a:tc>
                  <a:txBody>
                    <a:bodyPr/>
                    <a:lstStyle/>
                    <a:p>
                      <a:pPr algn="ctr" fontAlgn="b"/>
                      <a:r>
                        <a:rPr lang="hu-HU" sz="1100" b="0" i="0" u="none" strike="noStrike">
                          <a:solidFill>
                            <a:srgbClr val="000000"/>
                          </a:solidFill>
                          <a:effectLst/>
                          <a:latin typeface="Calibri"/>
                        </a:rPr>
                        <a:t>58</a:t>
                      </a:r>
                    </a:p>
                  </a:txBody>
                  <a:tcPr marL="9525" marR="9525" marT="9525" marB="0" anchor="b">
                    <a:lnL>
                      <a:noFill/>
                    </a:lnL>
                    <a:lnR>
                      <a:noFill/>
                    </a:lnR>
                    <a:lnT>
                      <a:noFill/>
                    </a:lnT>
                    <a:lnB>
                      <a:noFill/>
                    </a:lnB>
                  </a:tcPr>
                </a:tc>
                <a:tc>
                  <a:txBody>
                    <a:bodyPr/>
                    <a:lstStyle/>
                    <a:p>
                      <a:pPr algn="ctr" fontAlgn="b"/>
                      <a:r>
                        <a:rPr lang="hu-HU" sz="1100" b="0" i="0" u="none" strike="noStrike">
                          <a:solidFill>
                            <a:srgbClr val="000000"/>
                          </a:solidFill>
                          <a:effectLst/>
                          <a:latin typeface="Calibri"/>
                        </a:rPr>
                        <a:t>284</a:t>
                      </a:r>
                    </a:p>
                  </a:txBody>
                  <a:tcPr marL="9525" marR="9525" marT="9525" marB="0" anchor="b">
                    <a:lnL>
                      <a:noFill/>
                    </a:lnL>
                    <a:lnR>
                      <a:noFill/>
                    </a:lnR>
                    <a:lnT>
                      <a:noFill/>
                    </a:lnT>
                    <a:lnB>
                      <a:noFill/>
                    </a:lnB>
                  </a:tcPr>
                </a:tc>
                <a:tc>
                  <a:txBody>
                    <a:bodyPr/>
                    <a:lstStyle/>
                    <a:p>
                      <a:pPr algn="ctr" fontAlgn="b"/>
                      <a:r>
                        <a:rPr lang="hu-HU" sz="1100" b="0" i="0" u="none" strike="noStrike">
                          <a:solidFill>
                            <a:srgbClr val="000000"/>
                          </a:solidFill>
                          <a:effectLst/>
                          <a:latin typeface="Calibri"/>
                        </a:rPr>
                        <a:t>71</a:t>
                      </a:r>
                    </a:p>
                  </a:txBody>
                  <a:tcPr marL="9525" marR="9525" marT="9525" marB="0" anchor="b">
                    <a:lnL>
                      <a:noFill/>
                    </a:lnL>
                    <a:lnR>
                      <a:noFill/>
                    </a:lnR>
                    <a:lnT>
                      <a:noFill/>
                    </a:lnT>
                    <a:lnB>
                      <a:noFill/>
                    </a:lnB>
                  </a:tcPr>
                </a:tc>
                <a:tc>
                  <a:txBody>
                    <a:bodyPr/>
                    <a:lstStyle/>
                    <a:p>
                      <a:pPr algn="ctr" fontAlgn="b"/>
                      <a:r>
                        <a:rPr lang="hu-HU" sz="1100" b="0" i="0" u="none" strike="noStrike">
                          <a:solidFill>
                            <a:srgbClr val="000000"/>
                          </a:solidFill>
                          <a:effectLst/>
                          <a:latin typeface="Calibri"/>
                        </a:rPr>
                        <a:t>87</a:t>
                      </a:r>
                    </a:p>
                  </a:txBody>
                  <a:tcPr marL="9525" marR="9525" marT="9525" marB="0" anchor="b">
                    <a:lnL>
                      <a:noFill/>
                    </a:lnL>
                    <a:lnR>
                      <a:noFill/>
                    </a:lnR>
                    <a:lnT>
                      <a:noFill/>
                    </a:lnT>
                    <a:lnB>
                      <a:noFill/>
                    </a:lnB>
                  </a:tcPr>
                </a:tc>
                <a:tc>
                  <a:txBody>
                    <a:bodyPr/>
                    <a:lstStyle/>
                    <a:p>
                      <a:pPr algn="ctr" fontAlgn="b"/>
                      <a:r>
                        <a:rPr lang="hu-HU" sz="1100" b="0" i="0" u="none" strike="noStrike">
                          <a:solidFill>
                            <a:srgbClr val="000000"/>
                          </a:solidFill>
                          <a:effectLst/>
                          <a:latin typeface="Calibri"/>
                        </a:rPr>
                        <a:t>22</a:t>
                      </a:r>
                    </a:p>
                  </a:txBody>
                  <a:tcPr marL="9525" marR="9525" marT="9525" marB="0" anchor="b">
                    <a:lnL>
                      <a:noFill/>
                    </a:lnL>
                    <a:lnR>
                      <a:noFill/>
                    </a:lnR>
                    <a:lnT>
                      <a:noFill/>
                    </a:lnT>
                    <a:lnB>
                      <a:noFill/>
                    </a:lnB>
                  </a:tcPr>
                </a:tc>
                <a:tc>
                  <a:txBody>
                    <a:bodyPr/>
                    <a:lstStyle/>
                    <a:p>
                      <a:pPr algn="ctr" fontAlgn="b"/>
                      <a:r>
                        <a:rPr lang="hu-HU" sz="1100" b="1" i="1" u="none" strike="noStrike">
                          <a:solidFill>
                            <a:srgbClr val="000000"/>
                          </a:solidFill>
                          <a:effectLst/>
                          <a:latin typeface="Calibri"/>
                        </a:rPr>
                        <a:t>753,6364</a:t>
                      </a:r>
                    </a:p>
                  </a:txBody>
                  <a:tcPr marL="9525" marR="9525" marT="9525" marB="0" anchor="b">
                    <a:lnL>
                      <a:noFill/>
                    </a:lnL>
                    <a:lnR>
                      <a:noFill/>
                    </a:lnR>
                    <a:lnT>
                      <a:noFill/>
                    </a:lnT>
                    <a:lnB>
                      <a:noFill/>
                    </a:lnB>
                  </a:tcPr>
                </a:tc>
              </a:tr>
              <a:tr h="279031">
                <a:tc>
                  <a:txBody>
                    <a:bodyPr/>
                    <a:lstStyle/>
                    <a:p>
                      <a:pPr algn="l" fontAlgn="b"/>
                      <a:r>
                        <a:rPr lang="hu-HU" sz="1100" b="0" i="0" u="none" strike="noStrike" dirty="0" smtClean="0">
                          <a:solidFill>
                            <a:srgbClr val="000000"/>
                          </a:solidFill>
                          <a:effectLst/>
                          <a:latin typeface="Calibri"/>
                        </a:rPr>
                        <a:t>  2020/2021/1 </a:t>
                      </a:r>
                      <a:r>
                        <a:rPr lang="hu-HU" sz="1100" b="0" i="0" u="none" strike="noStrike" dirty="0">
                          <a:solidFill>
                            <a:srgbClr val="000000"/>
                          </a:solidFill>
                          <a:effectLst/>
                          <a:latin typeface="Calibri"/>
                        </a:rPr>
                        <a:t>(2020. szeptember)</a:t>
                      </a:r>
                    </a:p>
                  </a:txBody>
                  <a:tcPr marL="9525" marR="9525" marT="9525" marB="0" anchor="b">
                    <a:lnL>
                      <a:noFill/>
                    </a:lnL>
                    <a:lnR>
                      <a:noFill/>
                    </a:lnR>
                    <a:lnT>
                      <a:noFill/>
                    </a:lnT>
                    <a:lnB>
                      <a:noFill/>
                    </a:lnB>
                  </a:tcPr>
                </a:tc>
                <a:tc>
                  <a:txBody>
                    <a:bodyPr/>
                    <a:lstStyle/>
                    <a:p>
                      <a:pPr algn="ctr" fontAlgn="b"/>
                      <a:r>
                        <a:rPr lang="hu-HU" sz="1100" b="0" i="0" u="none" strike="noStrike">
                          <a:solidFill>
                            <a:srgbClr val="000000"/>
                          </a:solidFill>
                          <a:effectLst/>
                          <a:latin typeface="Calibri"/>
                        </a:rPr>
                        <a:t>232</a:t>
                      </a:r>
                    </a:p>
                  </a:txBody>
                  <a:tcPr marL="9525" marR="9525" marT="9525" marB="0" anchor="b">
                    <a:lnL>
                      <a:noFill/>
                    </a:lnL>
                    <a:lnR>
                      <a:noFill/>
                    </a:lnR>
                    <a:lnT>
                      <a:noFill/>
                    </a:lnT>
                    <a:lnB>
                      <a:noFill/>
                    </a:lnB>
                  </a:tcPr>
                </a:tc>
                <a:tc>
                  <a:txBody>
                    <a:bodyPr/>
                    <a:lstStyle/>
                    <a:p>
                      <a:pPr algn="ctr" fontAlgn="b"/>
                      <a:r>
                        <a:rPr lang="hu-HU" sz="1100" b="0" i="0" u="none" strike="noStrike">
                          <a:solidFill>
                            <a:srgbClr val="000000"/>
                          </a:solidFill>
                          <a:effectLst/>
                          <a:latin typeface="Calibri"/>
                        </a:rPr>
                        <a:t>58</a:t>
                      </a:r>
                    </a:p>
                  </a:txBody>
                  <a:tcPr marL="9525" marR="9525" marT="9525" marB="0" anchor="b">
                    <a:lnL>
                      <a:noFill/>
                    </a:lnL>
                    <a:lnR>
                      <a:noFill/>
                    </a:lnR>
                    <a:lnT>
                      <a:noFill/>
                    </a:lnT>
                    <a:lnB>
                      <a:noFill/>
                    </a:lnB>
                  </a:tcPr>
                </a:tc>
                <a:tc>
                  <a:txBody>
                    <a:bodyPr/>
                    <a:lstStyle/>
                    <a:p>
                      <a:pPr algn="ctr" fontAlgn="b"/>
                      <a:r>
                        <a:rPr lang="hu-HU" sz="1100" b="0" i="0" u="none" strike="noStrike">
                          <a:solidFill>
                            <a:srgbClr val="000000"/>
                          </a:solidFill>
                          <a:effectLst/>
                          <a:latin typeface="Calibri"/>
                        </a:rPr>
                        <a:t>284</a:t>
                      </a:r>
                    </a:p>
                  </a:txBody>
                  <a:tcPr marL="9525" marR="9525" marT="9525" marB="0" anchor="b">
                    <a:lnL>
                      <a:noFill/>
                    </a:lnL>
                    <a:lnR>
                      <a:noFill/>
                    </a:lnR>
                    <a:lnT>
                      <a:noFill/>
                    </a:lnT>
                    <a:lnB>
                      <a:noFill/>
                    </a:lnB>
                  </a:tcPr>
                </a:tc>
                <a:tc>
                  <a:txBody>
                    <a:bodyPr/>
                    <a:lstStyle/>
                    <a:p>
                      <a:pPr algn="ctr" fontAlgn="b"/>
                      <a:r>
                        <a:rPr lang="hu-HU" sz="1100" b="0" i="0" u="none" strike="noStrike">
                          <a:solidFill>
                            <a:srgbClr val="000000"/>
                          </a:solidFill>
                          <a:effectLst/>
                          <a:latin typeface="Calibri"/>
                        </a:rPr>
                        <a:t>71</a:t>
                      </a:r>
                    </a:p>
                  </a:txBody>
                  <a:tcPr marL="9525" marR="9525" marT="9525" marB="0" anchor="b">
                    <a:lnL>
                      <a:noFill/>
                    </a:lnL>
                    <a:lnR>
                      <a:noFill/>
                    </a:lnR>
                    <a:lnT>
                      <a:noFill/>
                    </a:lnT>
                    <a:lnB>
                      <a:noFill/>
                    </a:lnB>
                  </a:tcPr>
                </a:tc>
                <a:tc>
                  <a:txBody>
                    <a:bodyPr/>
                    <a:lstStyle/>
                    <a:p>
                      <a:pPr algn="ctr" fontAlgn="b"/>
                      <a:r>
                        <a:rPr lang="hu-HU" sz="1100" b="0" i="0" u="none" strike="noStrike">
                          <a:solidFill>
                            <a:srgbClr val="000000"/>
                          </a:solidFill>
                          <a:effectLst/>
                          <a:latin typeface="Calibri"/>
                        </a:rPr>
                        <a:t>87</a:t>
                      </a:r>
                    </a:p>
                  </a:txBody>
                  <a:tcPr marL="9525" marR="9525" marT="9525" marB="0" anchor="b">
                    <a:lnL>
                      <a:noFill/>
                    </a:lnL>
                    <a:lnR>
                      <a:noFill/>
                    </a:lnR>
                    <a:lnT>
                      <a:noFill/>
                    </a:lnT>
                    <a:lnB>
                      <a:noFill/>
                    </a:lnB>
                  </a:tcPr>
                </a:tc>
                <a:tc>
                  <a:txBody>
                    <a:bodyPr/>
                    <a:lstStyle/>
                    <a:p>
                      <a:pPr algn="ctr" fontAlgn="b"/>
                      <a:r>
                        <a:rPr lang="hu-HU" sz="1100" b="0" i="0" u="none" strike="noStrike">
                          <a:solidFill>
                            <a:srgbClr val="000000"/>
                          </a:solidFill>
                          <a:effectLst/>
                          <a:latin typeface="Calibri"/>
                        </a:rPr>
                        <a:t>22</a:t>
                      </a:r>
                    </a:p>
                  </a:txBody>
                  <a:tcPr marL="9525" marR="9525" marT="9525" marB="0" anchor="b">
                    <a:lnL>
                      <a:noFill/>
                    </a:lnL>
                    <a:lnR>
                      <a:noFill/>
                    </a:lnR>
                    <a:lnT>
                      <a:noFill/>
                    </a:lnT>
                    <a:lnB>
                      <a:noFill/>
                    </a:lnB>
                  </a:tcPr>
                </a:tc>
                <a:tc>
                  <a:txBody>
                    <a:bodyPr/>
                    <a:lstStyle/>
                    <a:p>
                      <a:pPr algn="ctr" fontAlgn="b"/>
                      <a:r>
                        <a:rPr lang="hu-HU" sz="1100" b="1" i="1" u="none" strike="noStrike">
                          <a:solidFill>
                            <a:srgbClr val="000000"/>
                          </a:solidFill>
                          <a:effectLst/>
                          <a:latin typeface="Calibri"/>
                        </a:rPr>
                        <a:t>753,6364</a:t>
                      </a:r>
                    </a:p>
                  </a:txBody>
                  <a:tcPr marL="9525" marR="9525" marT="9525" marB="0" anchor="b">
                    <a:lnL>
                      <a:noFill/>
                    </a:lnL>
                    <a:lnR>
                      <a:noFill/>
                    </a:lnR>
                    <a:lnT>
                      <a:noFill/>
                    </a:lnT>
                    <a:lnB>
                      <a:noFill/>
                    </a:lnB>
                  </a:tcPr>
                </a:tc>
              </a:tr>
              <a:tr h="279031">
                <a:tc>
                  <a:txBody>
                    <a:bodyPr/>
                    <a:lstStyle/>
                    <a:p>
                      <a:pPr algn="l" fontAlgn="b"/>
                      <a:r>
                        <a:rPr lang="hu-HU" sz="1100" b="0" i="0" u="none" strike="noStrike" dirty="0" smtClean="0">
                          <a:solidFill>
                            <a:srgbClr val="000000"/>
                          </a:solidFill>
                          <a:effectLst/>
                          <a:latin typeface="Calibri"/>
                        </a:rPr>
                        <a:t>  2020/2021/2 </a:t>
                      </a:r>
                      <a:r>
                        <a:rPr lang="hu-HU" sz="1100" b="0" i="0" u="none" strike="noStrike" dirty="0">
                          <a:solidFill>
                            <a:srgbClr val="000000"/>
                          </a:solidFill>
                          <a:effectLst/>
                          <a:latin typeface="Calibri"/>
                        </a:rPr>
                        <a:t>(2021. március)</a:t>
                      </a:r>
                    </a:p>
                  </a:txBody>
                  <a:tcPr marL="9525" marR="9525" marT="9525" marB="0" anchor="b">
                    <a:lnL>
                      <a:noFill/>
                    </a:lnL>
                    <a:lnR>
                      <a:noFill/>
                    </a:lnR>
                    <a:lnT>
                      <a:noFill/>
                    </a:lnT>
                    <a:lnB>
                      <a:noFill/>
                    </a:lnB>
                  </a:tcPr>
                </a:tc>
                <a:tc>
                  <a:txBody>
                    <a:bodyPr/>
                    <a:lstStyle/>
                    <a:p>
                      <a:pPr algn="ctr" fontAlgn="b"/>
                      <a:r>
                        <a:rPr lang="hu-HU" sz="1100" b="0" i="0" u="none" strike="noStrike">
                          <a:solidFill>
                            <a:srgbClr val="000000"/>
                          </a:solidFill>
                          <a:effectLst/>
                          <a:latin typeface="Calibri"/>
                        </a:rPr>
                        <a:t>0</a:t>
                      </a:r>
                    </a:p>
                  </a:txBody>
                  <a:tcPr marL="9525" marR="9525" marT="9525" marB="0" anchor="b">
                    <a:lnL>
                      <a:noFill/>
                    </a:lnL>
                    <a:lnR>
                      <a:noFill/>
                    </a:lnR>
                    <a:lnT>
                      <a:noFill/>
                    </a:lnT>
                    <a:lnB>
                      <a:noFill/>
                    </a:lnB>
                  </a:tcPr>
                </a:tc>
                <a:tc>
                  <a:txBody>
                    <a:bodyPr/>
                    <a:lstStyle/>
                    <a:p>
                      <a:pPr algn="ctr" fontAlgn="b"/>
                      <a:r>
                        <a:rPr lang="hu-HU" sz="1100" b="0" i="0" u="none" strike="noStrike">
                          <a:solidFill>
                            <a:srgbClr val="000000"/>
                          </a:solidFill>
                          <a:effectLst/>
                          <a:latin typeface="Calibri"/>
                        </a:rPr>
                        <a:t>0</a:t>
                      </a:r>
                    </a:p>
                  </a:txBody>
                  <a:tcPr marL="9525" marR="9525" marT="9525" marB="0" anchor="b">
                    <a:lnL>
                      <a:noFill/>
                    </a:lnL>
                    <a:lnR>
                      <a:noFill/>
                    </a:lnR>
                    <a:lnT>
                      <a:noFill/>
                    </a:lnT>
                    <a:lnB>
                      <a:noFill/>
                    </a:lnB>
                  </a:tcPr>
                </a:tc>
                <a:tc>
                  <a:txBody>
                    <a:bodyPr/>
                    <a:lstStyle/>
                    <a:p>
                      <a:pPr algn="ctr" fontAlgn="b"/>
                      <a:r>
                        <a:rPr lang="hu-HU" sz="1100" b="0" i="0" u="none" strike="noStrike">
                          <a:solidFill>
                            <a:srgbClr val="000000"/>
                          </a:solidFill>
                          <a:effectLst/>
                          <a:latin typeface="Calibri"/>
                        </a:rPr>
                        <a:t>284</a:t>
                      </a:r>
                    </a:p>
                  </a:txBody>
                  <a:tcPr marL="9525" marR="9525" marT="9525" marB="0" anchor="b">
                    <a:lnL>
                      <a:noFill/>
                    </a:lnL>
                    <a:lnR>
                      <a:noFill/>
                    </a:lnR>
                    <a:lnT>
                      <a:noFill/>
                    </a:lnT>
                    <a:lnB>
                      <a:noFill/>
                    </a:lnB>
                  </a:tcPr>
                </a:tc>
                <a:tc>
                  <a:txBody>
                    <a:bodyPr/>
                    <a:lstStyle/>
                    <a:p>
                      <a:pPr algn="ctr" fontAlgn="b"/>
                      <a:r>
                        <a:rPr lang="hu-HU" sz="1100" b="0" i="0" u="none" strike="noStrike">
                          <a:solidFill>
                            <a:srgbClr val="000000"/>
                          </a:solidFill>
                          <a:effectLst/>
                          <a:latin typeface="Calibri"/>
                        </a:rPr>
                        <a:t>71</a:t>
                      </a:r>
                    </a:p>
                  </a:txBody>
                  <a:tcPr marL="9525" marR="9525" marT="9525" marB="0" anchor="b">
                    <a:lnL>
                      <a:noFill/>
                    </a:lnL>
                    <a:lnR>
                      <a:noFill/>
                    </a:lnR>
                    <a:lnT>
                      <a:noFill/>
                    </a:lnT>
                    <a:lnB>
                      <a:noFill/>
                    </a:lnB>
                  </a:tcPr>
                </a:tc>
                <a:tc>
                  <a:txBody>
                    <a:bodyPr/>
                    <a:lstStyle/>
                    <a:p>
                      <a:pPr algn="ctr" fontAlgn="b"/>
                      <a:r>
                        <a:rPr lang="hu-HU" sz="1100" b="0" i="0" u="none" strike="noStrike">
                          <a:solidFill>
                            <a:srgbClr val="000000"/>
                          </a:solidFill>
                          <a:effectLst/>
                          <a:latin typeface="Calibri"/>
                        </a:rPr>
                        <a:t>87</a:t>
                      </a:r>
                    </a:p>
                  </a:txBody>
                  <a:tcPr marL="9525" marR="9525" marT="9525" marB="0" anchor="b">
                    <a:lnL>
                      <a:noFill/>
                    </a:lnL>
                    <a:lnR>
                      <a:noFill/>
                    </a:lnR>
                    <a:lnT>
                      <a:noFill/>
                    </a:lnT>
                    <a:lnB>
                      <a:noFill/>
                    </a:lnB>
                  </a:tcPr>
                </a:tc>
                <a:tc>
                  <a:txBody>
                    <a:bodyPr/>
                    <a:lstStyle/>
                    <a:p>
                      <a:pPr algn="ctr" fontAlgn="b"/>
                      <a:r>
                        <a:rPr lang="hu-HU" sz="1100" b="0" i="0" u="none" strike="noStrike">
                          <a:solidFill>
                            <a:srgbClr val="000000"/>
                          </a:solidFill>
                          <a:effectLst/>
                          <a:latin typeface="Calibri"/>
                        </a:rPr>
                        <a:t>22</a:t>
                      </a:r>
                    </a:p>
                  </a:txBody>
                  <a:tcPr marL="9525" marR="9525" marT="9525" marB="0" anchor="b">
                    <a:lnL>
                      <a:noFill/>
                    </a:lnL>
                    <a:lnR>
                      <a:noFill/>
                    </a:lnR>
                    <a:lnT>
                      <a:noFill/>
                    </a:lnT>
                    <a:lnB>
                      <a:noFill/>
                    </a:lnB>
                  </a:tcPr>
                </a:tc>
                <a:tc>
                  <a:txBody>
                    <a:bodyPr/>
                    <a:lstStyle/>
                    <a:p>
                      <a:pPr algn="ctr" fontAlgn="b"/>
                      <a:r>
                        <a:rPr lang="hu-HU" sz="1100" b="1" i="1" u="none" strike="noStrike">
                          <a:solidFill>
                            <a:srgbClr val="000000"/>
                          </a:solidFill>
                          <a:effectLst/>
                          <a:latin typeface="Calibri"/>
                        </a:rPr>
                        <a:t>463,6364</a:t>
                      </a:r>
                    </a:p>
                  </a:txBody>
                  <a:tcPr marL="9525" marR="9525" marT="9525" marB="0" anchor="b">
                    <a:lnL>
                      <a:noFill/>
                    </a:lnL>
                    <a:lnR>
                      <a:noFill/>
                    </a:lnR>
                    <a:lnT>
                      <a:noFill/>
                    </a:lnT>
                    <a:lnB>
                      <a:noFill/>
                    </a:lnB>
                  </a:tcPr>
                </a:tc>
              </a:tr>
              <a:tr h="279031">
                <a:tc>
                  <a:txBody>
                    <a:bodyPr/>
                    <a:lstStyle/>
                    <a:p>
                      <a:pPr algn="l" fontAlgn="b"/>
                      <a:endParaRPr lang="hu-HU" sz="1100" b="0" i="0" u="none" strike="noStrike">
                        <a:solidFill>
                          <a:srgbClr val="000000"/>
                        </a:solidFill>
                        <a:effectLst/>
                        <a:latin typeface="Calibri"/>
                      </a:endParaRPr>
                    </a:p>
                  </a:txBody>
                  <a:tcPr marL="9525" marR="9525" marT="9525" marB="0" anchor="b">
                    <a:lnL>
                      <a:noFill/>
                    </a:lnL>
                    <a:lnR>
                      <a:noFill/>
                    </a:lnR>
                    <a:lnT>
                      <a:noFill/>
                    </a:lnT>
                    <a:lnB>
                      <a:noFill/>
                    </a:lnB>
                  </a:tcPr>
                </a:tc>
                <a:tc>
                  <a:txBody>
                    <a:bodyPr/>
                    <a:lstStyle/>
                    <a:p>
                      <a:pPr algn="ctr" fontAlgn="b"/>
                      <a:endParaRPr lang="hu-HU" sz="1100" b="0" i="0" u="none" strike="noStrike">
                        <a:solidFill>
                          <a:srgbClr val="000000"/>
                        </a:solidFill>
                        <a:effectLst/>
                        <a:latin typeface="Calibri"/>
                      </a:endParaRPr>
                    </a:p>
                  </a:txBody>
                  <a:tcPr marL="9525" marR="9525" marT="9525" marB="0" anchor="b">
                    <a:lnL>
                      <a:noFill/>
                    </a:lnL>
                    <a:lnR>
                      <a:noFill/>
                    </a:lnR>
                    <a:lnT>
                      <a:noFill/>
                    </a:lnT>
                    <a:lnB>
                      <a:noFill/>
                    </a:lnB>
                  </a:tcPr>
                </a:tc>
                <a:tc>
                  <a:txBody>
                    <a:bodyPr/>
                    <a:lstStyle/>
                    <a:p>
                      <a:pPr algn="ctr" fontAlgn="b"/>
                      <a:endParaRPr lang="hu-HU" sz="1100" b="0" i="0" u="none" strike="noStrike">
                        <a:solidFill>
                          <a:srgbClr val="000000"/>
                        </a:solidFill>
                        <a:effectLst/>
                        <a:latin typeface="Calibri"/>
                      </a:endParaRPr>
                    </a:p>
                  </a:txBody>
                  <a:tcPr marL="9525" marR="9525" marT="9525" marB="0" anchor="b">
                    <a:lnL>
                      <a:noFill/>
                    </a:lnL>
                    <a:lnR>
                      <a:noFill/>
                    </a:lnR>
                    <a:lnT>
                      <a:noFill/>
                    </a:lnT>
                    <a:lnB>
                      <a:noFill/>
                    </a:lnB>
                  </a:tcPr>
                </a:tc>
                <a:tc>
                  <a:txBody>
                    <a:bodyPr/>
                    <a:lstStyle/>
                    <a:p>
                      <a:pPr algn="ctr" fontAlgn="b"/>
                      <a:endParaRPr lang="hu-HU" sz="1100" b="0" i="0" u="none" strike="noStrike">
                        <a:solidFill>
                          <a:srgbClr val="000000"/>
                        </a:solidFill>
                        <a:effectLst/>
                        <a:latin typeface="Calibri"/>
                      </a:endParaRPr>
                    </a:p>
                  </a:txBody>
                  <a:tcPr marL="9525" marR="9525" marT="9525" marB="0" anchor="b">
                    <a:lnL>
                      <a:noFill/>
                    </a:lnL>
                    <a:lnR>
                      <a:noFill/>
                    </a:lnR>
                    <a:lnT>
                      <a:noFill/>
                    </a:lnT>
                    <a:lnB>
                      <a:noFill/>
                    </a:lnB>
                  </a:tcPr>
                </a:tc>
                <a:tc>
                  <a:txBody>
                    <a:bodyPr/>
                    <a:lstStyle/>
                    <a:p>
                      <a:pPr algn="ctr" fontAlgn="b"/>
                      <a:endParaRPr lang="hu-HU" sz="1100" b="0" i="0" u="none" strike="noStrike">
                        <a:solidFill>
                          <a:srgbClr val="000000"/>
                        </a:solidFill>
                        <a:effectLst/>
                        <a:latin typeface="Calibri"/>
                      </a:endParaRPr>
                    </a:p>
                  </a:txBody>
                  <a:tcPr marL="9525" marR="9525" marT="9525" marB="0" anchor="b">
                    <a:lnL>
                      <a:noFill/>
                    </a:lnL>
                    <a:lnR>
                      <a:noFill/>
                    </a:lnR>
                    <a:lnT>
                      <a:noFill/>
                    </a:lnT>
                    <a:lnB>
                      <a:noFill/>
                    </a:lnB>
                  </a:tcPr>
                </a:tc>
                <a:tc>
                  <a:txBody>
                    <a:bodyPr/>
                    <a:lstStyle/>
                    <a:p>
                      <a:pPr algn="ctr" fontAlgn="b"/>
                      <a:endParaRPr lang="hu-HU" sz="1100" b="0" i="0" u="none" strike="noStrike">
                        <a:solidFill>
                          <a:srgbClr val="000000"/>
                        </a:solidFill>
                        <a:effectLst/>
                        <a:latin typeface="Calibri"/>
                      </a:endParaRPr>
                    </a:p>
                  </a:txBody>
                  <a:tcPr marL="9525" marR="9525" marT="9525" marB="0" anchor="b">
                    <a:lnL>
                      <a:noFill/>
                    </a:lnL>
                    <a:lnR>
                      <a:noFill/>
                    </a:lnR>
                    <a:lnT>
                      <a:noFill/>
                    </a:lnT>
                    <a:lnB>
                      <a:noFill/>
                    </a:lnB>
                  </a:tcPr>
                </a:tc>
                <a:tc>
                  <a:txBody>
                    <a:bodyPr/>
                    <a:lstStyle/>
                    <a:p>
                      <a:pPr algn="ctr" fontAlgn="b"/>
                      <a:endParaRPr lang="hu-HU" sz="1100" b="0" i="0" u="none" strike="noStrike">
                        <a:solidFill>
                          <a:srgbClr val="000000"/>
                        </a:solidFill>
                        <a:effectLst/>
                        <a:latin typeface="Calibri"/>
                      </a:endParaRPr>
                    </a:p>
                  </a:txBody>
                  <a:tcPr marL="9525" marR="9525" marT="9525" marB="0" anchor="b">
                    <a:lnL>
                      <a:noFill/>
                    </a:lnL>
                    <a:lnR>
                      <a:noFill/>
                    </a:lnR>
                    <a:lnT>
                      <a:noFill/>
                    </a:lnT>
                    <a:lnB>
                      <a:noFill/>
                    </a:lnB>
                  </a:tcPr>
                </a:tc>
                <a:tc>
                  <a:txBody>
                    <a:bodyPr/>
                    <a:lstStyle/>
                    <a:p>
                      <a:pPr algn="ctr" fontAlgn="b"/>
                      <a:endParaRPr lang="hu-HU" sz="1100" b="1" i="0" u="none" strike="noStrike">
                        <a:solidFill>
                          <a:srgbClr val="000000"/>
                        </a:solidFill>
                        <a:effectLst/>
                        <a:latin typeface="Calibri"/>
                      </a:endParaRPr>
                    </a:p>
                  </a:txBody>
                  <a:tcPr marL="9525" marR="9525" marT="9525" marB="0" anchor="b">
                    <a:lnL>
                      <a:noFill/>
                    </a:lnL>
                    <a:lnR>
                      <a:noFill/>
                    </a:lnR>
                    <a:lnT>
                      <a:noFill/>
                    </a:lnT>
                    <a:lnB>
                      <a:noFill/>
                    </a:lnB>
                  </a:tcPr>
                </a:tc>
              </a:tr>
              <a:tr h="279031">
                <a:tc gridSpan="4">
                  <a:txBody>
                    <a:bodyPr/>
                    <a:lstStyle/>
                    <a:p>
                      <a:pPr algn="l" fontAlgn="b"/>
                      <a:r>
                        <a:rPr lang="hu-HU" sz="1100" b="0" i="0" u="none" strike="noStrike" dirty="0">
                          <a:solidFill>
                            <a:srgbClr val="000000"/>
                          </a:solidFill>
                          <a:effectLst/>
                          <a:latin typeface="Calibri"/>
                        </a:rPr>
                        <a:t>Projektzárás (mobilitás zárásának határideje): 2021. augusztus 31.</a:t>
                      </a:r>
                    </a:p>
                  </a:txBody>
                  <a:tcPr marL="9525" marR="9525" marT="9525" marB="0" anchor="b">
                    <a:lnL>
                      <a:noFill/>
                    </a:lnL>
                    <a:lnR>
                      <a:noFill/>
                    </a:lnR>
                    <a:lnT>
                      <a:noFill/>
                    </a:lnT>
                    <a:lnB>
                      <a:noFill/>
                    </a:lnB>
                    <a:solidFill>
                      <a:srgbClr val="FFFF00"/>
                    </a:solidFill>
                  </a:tcPr>
                </a:tc>
                <a:tc hMerge="1">
                  <a:txBody>
                    <a:bodyPr/>
                    <a:lstStyle/>
                    <a:p>
                      <a:endParaRPr lang="hu-HU"/>
                    </a:p>
                  </a:txBody>
                  <a:tcPr/>
                </a:tc>
                <a:tc hMerge="1">
                  <a:txBody>
                    <a:bodyPr/>
                    <a:lstStyle/>
                    <a:p>
                      <a:endParaRPr lang="hu-HU"/>
                    </a:p>
                  </a:txBody>
                  <a:tcPr/>
                </a:tc>
                <a:tc hMerge="1">
                  <a:txBody>
                    <a:bodyPr/>
                    <a:lstStyle/>
                    <a:p>
                      <a:endParaRPr lang="hu-HU"/>
                    </a:p>
                  </a:txBody>
                  <a:tcPr/>
                </a:tc>
                <a:tc>
                  <a:txBody>
                    <a:bodyPr/>
                    <a:lstStyle/>
                    <a:p>
                      <a:pPr algn="ctr" fontAlgn="b"/>
                      <a:r>
                        <a:rPr lang="hu-HU" sz="1100" b="0" i="0" u="none" strike="noStrike">
                          <a:solidFill>
                            <a:srgbClr val="000000"/>
                          </a:solidFill>
                          <a:effectLst/>
                          <a:latin typeface="Calibri"/>
                        </a:rPr>
                        <a:t> </a:t>
                      </a:r>
                    </a:p>
                  </a:txBody>
                  <a:tcPr marL="9525" marR="9525" marT="9525" marB="0" anchor="b">
                    <a:lnL>
                      <a:noFill/>
                    </a:lnL>
                    <a:lnR>
                      <a:noFill/>
                    </a:lnR>
                    <a:lnT>
                      <a:noFill/>
                    </a:lnT>
                    <a:lnB>
                      <a:noFill/>
                    </a:lnB>
                    <a:solidFill>
                      <a:srgbClr val="FFFFFF"/>
                    </a:solidFill>
                  </a:tcPr>
                </a:tc>
                <a:tc>
                  <a:txBody>
                    <a:bodyPr/>
                    <a:lstStyle/>
                    <a:p>
                      <a:pPr algn="ctr" fontAlgn="b"/>
                      <a:r>
                        <a:rPr lang="hu-HU" sz="1100" b="0" i="0" u="none" strike="noStrike">
                          <a:solidFill>
                            <a:srgbClr val="000000"/>
                          </a:solidFill>
                          <a:effectLst/>
                          <a:latin typeface="Calibri"/>
                        </a:rPr>
                        <a:t> </a:t>
                      </a:r>
                    </a:p>
                  </a:txBody>
                  <a:tcPr marL="9525" marR="9525" marT="9525" marB="0" anchor="b">
                    <a:lnL>
                      <a:noFill/>
                    </a:lnL>
                    <a:lnR>
                      <a:noFill/>
                    </a:lnR>
                    <a:lnT>
                      <a:noFill/>
                    </a:lnT>
                    <a:lnB>
                      <a:noFill/>
                    </a:lnB>
                    <a:solidFill>
                      <a:srgbClr val="FFFFFF"/>
                    </a:solidFill>
                  </a:tcPr>
                </a:tc>
                <a:tc>
                  <a:txBody>
                    <a:bodyPr/>
                    <a:lstStyle/>
                    <a:p>
                      <a:pPr algn="ctr" fontAlgn="b"/>
                      <a:endParaRPr lang="hu-HU" sz="1100" b="0" i="0" u="none" strike="noStrike">
                        <a:solidFill>
                          <a:srgbClr val="000000"/>
                        </a:solidFill>
                        <a:effectLst/>
                        <a:latin typeface="Calibri"/>
                      </a:endParaRPr>
                    </a:p>
                  </a:txBody>
                  <a:tcPr marL="9525" marR="9525" marT="9525" marB="0" anchor="b">
                    <a:lnL>
                      <a:noFill/>
                    </a:lnL>
                    <a:lnR>
                      <a:noFill/>
                    </a:lnR>
                    <a:lnT>
                      <a:noFill/>
                    </a:lnT>
                    <a:lnB>
                      <a:noFill/>
                    </a:lnB>
                  </a:tcPr>
                </a:tc>
                <a:tc>
                  <a:txBody>
                    <a:bodyPr/>
                    <a:lstStyle/>
                    <a:p>
                      <a:pPr algn="ctr" fontAlgn="b"/>
                      <a:endParaRPr lang="hu-HU" sz="1100" b="1" i="0" u="none" strike="noStrike" dirty="0">
                        <a:solidFill>
                          <a:srgbClr val="000000"/>
                        </a:solidFill>
                        <a:effectLst/>
                        <a:latin typeface="Calibri"/>
                      </a:endParaRPr>
                    </a:p>
                  </a:txBody>
                  <a:tcPr marL="9525" marR="9525" marT="9525" marB="0" anchor="b">
                    <a:lnL>
                      <a:noFill/>
                    </a:lnL>
                    <a:lnR>
                      <a:noFill/>
                    </a:lnR>
                    <a:lnT>
                      <a:noFill/>
                    </a:lnT>
                    <a:lnB>
                      <a:noFill/>
                    </a:lnB>
                  </a:tcPr>
                </a:tc>
              </a:tr>
            </a:tbl>
          </a:graphicData>
        </a:graphic>
      </p:graphicFrame>
    </p:spTree>
    <p:extLst>
      <p:ext uri="{BB962C8B-B14F-4D97-AF65-F5344CB8AC3E}">
        <p14:creationId xmlns:p14="http://schemas.microsoft.com/office/powerpoint/2010/main" val="39149522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Cím 1"/>
          <p:cNvSpPr>
            <a:spLocks noGrp="1"/>
          </p:cNvSpPr>
          <p:nvPr>
            <p:ph type="title"/>
          </p:nvPr>
        </p:nvSpPr>
        <p:spPr>
          <a:xfrm>
            <a:off x="1043608" y="1412776"/>
            <a:ext cx="4419600" cy="1440160"/>
          </a:xfrm>
        </p:spPr>
        <p:txBody>
          <a:bodyPr/>
          <a:lstStyle/>
          <a:p>
            <a:r>
              <a:rPr lang="hu-HU" dirty="0" smtClean="0"/>
              <a:t>KÖSZÖNÖM </a:t>
            </a:r>
            <a:br>
              <a:rPr lang="hu-HU" dirty="0" smtClean="0"/>
            </a:br>
            <a:r>
              <a:rPr lang="hu-HU" dirty="0" smtClean="0"/>
              <a:t>A FIGYELMET!</a:t>
            </a:r>
            <a:endParaRPr lang="hu-HU" dirty="0"/>
          </a:p>
        </p:txBody>
      </p:sp>
      <p:pic>
        <p:nvPicPr>
          <p:cNvPr id="3" name="Kép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696524" y="0"/>
            <a:ext cx="1447475" cy="764704"/>
          </a:xfrm>
          <a:prstGeom prst="rect">
            <a:avLst/>
          </a:prstGeom>
        </p:spPr>
      </p:pic>
    </p:spTree>
    <p:extLst>
      <p:ext uri="{BB962C8B-B14F-4D97-AF65-F5344CB8AC3E}">
        <p14:creationId xmlns:p14="http://schemas.microsoft.com/office/powerpoint/2010/main" val="37655289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rtalom helye 1"/>
          <p:cNvSpPr>
            <a:spLocks noGrp="1"/>
          </p:cNvSpPr>
          <p:nvPr>
            <p:ph idx="1"/>
          </p:nvPr>
        </p:nvSpPr>
        <p:spPr>
          <a:xfrm>
            <a:off x="457200" y="2348880"/>
            <a:ext cx="8229600" cy="3777283"/>
          </a:xfrm>
        </p:spPr>
        <p:txBody>
          <a:bodyPr>
            <a:normAutofit/>
          </a:bodyPr>
          <a:lstStyle/>
          <a:p>
            <a:pPr>
              <a:spcAft>
                <a:spcPts val="600"/>
              </a:spcAft>
            </a:pPr>
            <a:r>
              <a:rPr lang="hu-HU" sz="2400" dirty="0" smtClean="0"/>
              <a:t>Részképzés:</a:t>
            </a:r>
          </a:p>
          <a:p>
            <a:pPr lvl="1">
              <a:spcAft>
                <a:spcPts val="600"/>
              </a:spcAft>
            </a:pPr>
            <a:r>
              <a:rPr lang="hu-HU" sz="2000" dirty="0" smtClean="0"/>
              <a:t>Tavaszi forduló:	2016. március 10.</a:t>
            </a:r>
          </a:p>
          <a:p>
            <a:pPr lvl="1">
              <a:spcAft>
                <a:spcPts val="600"/>
              </a:spcAft>
            </a:pPr>
            <a:r>
              <a:rPr lang="hu-HU" sz="2000" dirty="0" smtClean="0"/>
              <a:t>Őszi forduló:	2016. szeptember 20.</a:t>
            </a:r>
          </a:p>
          <a:p>
            <a:pPr marL="457200" lvl="1" indent="0">
              <a:spcAft>
                <a:spcPts val="600"/>
              </a:spcAft>
              <a:buNone/>
            </a:pPr>
            <a:endParaRPr lang="hu-HU" sz="2000" dirty="0" smtClean="0"/>
          </a:p>
          <a:p>
            <a:pPr>
              <a:spcAft>
                <a:spcPts val="600"/>
              </a:spcAft>
            </a:pPr>
            <a:r>
              <a:rPr lang="hu-HU" sz="2400" dirty="0" smtClean="0"/>
              <a:t>Szakmai gyakorlat és rövid tanulmányút:</a:t>
            </a:r>
          </a:p>
          <a:p>
            <a:pPr lvl="1">
              <a:spcAft>
                <a:spcPts val="600"/>
              </a:spcAft>
            </a:pPr>
            <a:r>
              <a:rPr lang="hu-HU" sz="2000" dirty="0"/>
              <a:t>Tavaszi forduló:	2016. </a:t>
            </a:r>
            <a:r>
              <a:rPr lang="hu-HU" sz="2000" dirty="0" smtClean="0"/>
              <a:t>április10</a:t>
            </a:r>
            <a:r>
              <a:rPr lang="hu-HU" sz="2000" dirty="0"/>
              <a:t>.</a:t>
            </a:r>
          </a:p>
          <a:p>
            <a:pPr lvl="1">
              <a:spcAft>
                <a:spcPts val="600"/>
              </a:spcAft>
            </a:pPr>
            <a:r>
              <a:rPr lang="hu-HU" sz="2000" dirty="0"/>
              <a:t>Őszi forduló:	2016. </a:t>
            </a:r>
            <a:r>
              <a:rPr lang="hu-HU" sz="2000" dirty="0" smtClean="0"/>
              <a:t>október 20</a:t>
            </a:r>
            <a:r>
              <a:rPr lang="hu-HU" sz="2000" dirty="0"/>
              <a:t>.</a:t>
            </a:r>
          </a:p>
          <a:p>
            <a:pPr>
              <a:spcAft>
                <a:spcPts val="600"/>
              </a:spcAft>
            </a:pPr>
            <a:endParaRPr lang="hu-HU" sz="2000" dirty="0"/>
          </a:p>
        </p:txBody>
      </p:sp>
      <p:sp>
        <p:nvSpPr>
          <p:cNvPr id="3" name="Szöveg helye 2"/>
          <p:cNvSpPr>
            <a:spLocks noGrp="1"/>
          </p:cNvSpPr>
          <p:nvPr>
            <p:ph type="body" sz="half" idx="2"/>
          </p:nvPr>
        </p:nvSpPr>
        <p:spPr>
          <a:xfrm>
            <a:off x="457200" y="1435101"/>
            <a:ext cx="8507288" cy="553739"/>
          </a:xfrm>
        </p:spPr>
        <p:txBody>
          <a:bodyPr>
            <a:normAutofit/>
          </a:bodyPr>
          <a:lstStyle/>
          <a:p>
            <a:r>
              <a:rPr lang="hu-HU" sz="2400" b="1" dirty="0" smtClean="0">
                <a:solidFill>
                  <a:schemeClr val="tx1">
                    <a:lumMod val="75000"/>
                    <a:lumOff val="25000"/>
                  </a:schemeClr>
                </a:solidFill>
              </a:rPr>
              <a:t>Pályázati határidők</a:t>
            </a:r>
            <a:endParaRPr lang="hu-HU" sz="2400" dirty="0"/>
          </a:p>
          <a:p>
            <a:endParaRPr lang="hu-HU" dirty="0"/>
          </a:p>
        </p:txBody>
      </p:sp>
      <p:sp>
        <p:nvSpPr>
          <p:cNvPr id="4" name="Cím 3"/>
          <p:cNvSpPr>
            <a:spLocks noGrp="1"/>
          </p:cNvSpPr>
          <p:nvPr>
            <p:ph type="title"/>
          </p:nvPr>
        </p:nvSpPr>
        <p:spPr>
          <a:xfrm>
            <a:off x="447989" y="44624"/>
            <a:ext cx="4844091" cy="864096"/>
          </a:xfrm>
        </p:spPr>
        <p:txBody>
          <a:bodyPr/>
          <a:lstStyle/>
          <a:p>
            <a:r>
              <a:rPr lang="hu-HU" dirty="0" smtClean="0"/>
              <a:t>Campus </a:t>
            </a:r>
            <a:r>
              <a:rPr lang="hu-HU" dirty="0" err="1" smtClean="0"/>
              <a:t>Mundi</a:t>
            </a:r>
            <a:r>
              <a:rPr lang="hu-HU" dirty="0" smtClean="0"/>
              <a:t> projekt</a:t>
            </a:r>
            <a:endParaRPr lang="hu-HU" dirty="0"/>
          </a:p>
        </p:txBody>
      </p:sp>
      <p:pic>
        <p:nvPicPr>
          <p:cNvPr id="6" name="Kép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56376" y="0"/>
            <a:ext cx="1187623" cy="627424"/>
          </a:xfrm>
          <a:prstGeom prst="rect">
            <a:avLst/>
          </a:prstGeom>
        </p:spPr>
      </p:pic>
    </p:spTree>
    <p:extLst>
      <p:ext uri="{BB962C8B-B14F-4D97-AF65-F5344CB8AC3E}">
        <p14:creationId xmlns:p14="http://schemas.microsoft.com/office/powerpoint/2010/main" val="12699590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rtalom helye 1"/>
          <p:cNvSpPr>
            <a:spLocks noGrp="1"/>
          </p:cNvSpPr>
          <p:nvPr>
            <p:ph idx="1"/>
          </p:nvPr>
        </p:nvSpPr>
        <p:spPr>
          <a:xfrm>
            <a:off x="424020" y="2479150"/>
            <a:ext cx="8229600" cy="4032448"/>
          </a:xfrm>
        </p:spPr>
        <p:txBody>
          <a:bodyPr>
            <a:normAutofit fontScale="92500"/>
          </a:bodyPr>
          <a:lstStyle/>
          <a:p>
            <a:pPr>
              <a:spcAft>
                <a:spcPts val="600"/>
              </a:spcAft>
            </a:pPr>
            <a:r>
              <a:rPr lang="hu-HU" sz="2400" dirty="0" smtClean="0"/>
              <a:t>Csak meglévő partneregyetem pályázható (lista: minél előbb…)</a:t>
            </a:r>
          </a:p>
          <a:p>
            <a:pPr>
              <a:spcAft>
                <a:spcPts val="600"/>
              </a:spcAft>
            </a:pPr>
            <a:r>
              <a:rPr lang="hu-HU" sz="2400" dirty="0" smtClean="0"/>
              <a:t>3</a:t>
            </a:r>
            <a:r>
              <a:rPr lang="hu-HU" sz="2400" dirty="0"/>
              <a:t>–</a:t>
            </a:r>
            <a:r>
              <a:rPr lang="hu-HU" sz="2400" dirty="0" smtClean="0"/>
              <a:t>5 hónap időtartam (indokolt esetben lehet 12 hó)</a:t>
            </a:r>
          </a:p>
          <a:p>
            <a:pPr>
              <a:spcAft>
                <a:spcPts val="600"/>
              </a:spcAft>
            </a:pPr>
            <a:r>
              <a:rPr lang="hu-HU" sz="2400" dirty="0" smtClean="0"/>
              <a:t>Min. 20 kredit (vagy ezzel egyenértékű kurzus) teljesítése</a:t>
            </a:r>
          </a:p>
          <a:p>
            <a:pPr>
              <a:spcAft>
                <a:spcPts val="600"/>
              </a:spcAft>
            </a:pPr>
            <a:r>
              <a:rPr lang="hu-HU" sz="2400" dirty="0" smtClean="0"/>
              <a:t>Aktív hallgatói jogviszony</a:t>
            </a:r>
          </a:p>
          <a:p>
            <a:pPr>
              <a:spcAft>
                <a:spcPts val="600"/>
              </a:spcAft>
            </a:pPr>
            <a:r>
              <a:rPr lang="hu-HU" sz="2400" dirty="0" smtClean="0"/>
              <a:t>Ösztöndíj: havi összeg, tört hónapra félhavi kerekítés elve</a:t>
            </a:r>
          </a:p>
          <a:p>
            <a:pPr>
              <a:spcAft>
                <a:spcPts val="600"/>
              </a:spcAft>
            </a:pPr>
            <a:r>
              <a:rPr lang="hu-HU" sz="2400" dirty="0" smtClean="0"/>
              <a:t>Kiegészítő pályázati lehetőségek:</a:t>
            </a:r>
          </a:p>
          <a:p>
            <a:pPr lvl="1">
              <a:spcAft>
                <a:spcPts val="600"/>
              </a:spcAft>
            </a:pPr>
            <a:r>
              <a:rPr lang="hu-HU" sz="2000" dirty="0" smtClean="0"/>
              <a:t>Szociális kiegészítő ösztöndíj</a:t>
            </a:r>
          </a:p>
          <a:p>
            <a:pPr lvl="1">
              <a:spcAft>
                <a:spcPts val="600"/>
              </a:spcAft>
            </a:pPr>
            <a:r>
              <a:rPr lang="hu-HU" sz="2000" dirty="0" smtClean="0"/>
              <a:t>Tartósan betegek vagy fogyatékkal élők kiegészítő támogatása</a:t>
            </a:r>
            <a:endParaRPr lang="hu-HU" sz="2000" dirty="0"/>
          </a:p>
        </p:txBody>
      </p:sp>
      <p:sp>
        <p:nvSpPr>
          <p:cNvPr id="3" name="Szöveg helye 2"/>
          <p:cNvSpPr>
            <a:spLocks noGrp="1"/>
          </p:cNvSpPr>
          <p:nvPr>
            <p:ph type="body" sz="half" idx="2"/>
          </p:nvPr>
        </p:nvSpPr>
        <p:spPr>
          <a:xfrm>
            <a:off x="457200" y="1435101"/>
            <a:ext cx="8507288" cy="1057795"/>
          </a:xfrm>
        </p:spPr>
        <p:txBody>
          <a:bodyPr>
            <a:normAutofit fontScale="70000" lnSpcReduction="20000"/>
          </a:bodyPr>
          <a:lstStyle/>
          <a:p>
            <a:r>
              <a:rPr lang="hu-HU" sz="5100" b="1" dirty="0" smtClean="0">
                <a:solidFill>
                  <a:schemeClr val="tx1">
                    <a:lumMod val="75000"/>
                    <a:lumOff val="25000"/>
                  </a:schemeClr>
                </a:solidFill>
              </a:rPr>
              <a:t>Részképzés</a:t>
            </a:r>
            <a:endParaRPr lang="hu-HU" sz="2400" b="1" dirty="0" smtClean="0">
              <a:solidFill>
                <a:schemeClr val="tx1">
                  <a:lumMod val="75000"/>
                  <a:lumOff val="25000"/>
                </a:schemeClr>
              </a:solidFill>
            </a:endParaRPr>
          </a:p>
          <a:p>
            <a:pPr algn="ctr"/>
            <a:r>
              <a:rPr lang="hu-HU" sz="2400" b="1" dirty="0" smtClean="0">
                <a:solidFill>
                  <a:schemeClr val="tx1">
                    <a:lumMod val="75000"/>
                    <a:lumOff val="25000"/>
                  </a:schemeClr>
                </a:solidFill>
                <a:hlinkClick r:id="rId2"/>
              </a:rPr>
              <a:t>http</a:t>
            </a:r>
            <a:r>
              <a:rPr lang="hu-HU" sz="2400" b="1" dirty="0">
                <a:solidFill>
                  <a:schemeClr val="tx1">
                    <a:lumMod val="75000"/>
                    <a:lumOff val="25000"/>
                  </a:schemeClr>
                </a:solidFill>
                <a:hlinkClick r:id="rId2"/>
              </a:rPr>
              <a:t>://</a:t>
            </a:r>
            <a:r>
              <a:rPr lang="hu-HU" sz="2400" b="1" dirty="0" smtClean="0">
                <a:solidFill>
                  <a:schemeClr val="tx1">
                    <a:lumMod val="75000"/>
                    <a:lumOff val="25000"/>
                  </a:schemeClr>
                </a:solidFill>
                <a:hlinkClick r:id="rId2"/>
              </a:rPr>
              <a:t>tka.hu/palyazatok/4888/campus-mundi-osztondij-kulfoldi-reszkepzeshez</a:t>
            </a:r>
            <a:endParaRPr lang="hu-HU" sz="2400" b="1" dirty="0" smtClean="0">
              <a:solidFill>
                <a:schemeClr val="tx1">
                  <a:lumMod val="75000"/>
                  <a:lumOff val="25000"/>
                </a:schemeClr>
              </a:solidFill>
            </a:endParaRPr>
          </a:p>
          <a:p>
            <a:pPr algn="ctr"/>
            <a:r>
              <a:rPr lang="hu-HU" sz="2400" b="1" dirty="0" err="1" smtClean="0">
                <a:solidFill>
                  <a:schemeClr val="tx1">
                    <a:lumMod val="75000"/>
                    <a:lumOff val="25000"/>
                  </a:schemeClr>
                </a:solidFill>
                <a:hlinkClick r:id="rId3"/>
              </a:rPr>
              <a:t>www.campusmundi.hu</a:t>
            </a:r>
            <a:endParaRPr lang="hu-HU" sz="2400" b="1" dirty="0" smtClean="0">
              <a:solidFill>
                <a:schemeClr val="tx1">
                  <a:lumMod val="75000"/>
                  <a:lumOff val="25000"/>
                </a:schemeClr>
              </a:solidFill>
            </a:endParaRPr>
          </a:p>
          <a:p>
            <a:pPr algn="ctr"/>
            <a:endParaRPr lang="hu-HU" sz="2400" dirty="0"/>
          </a:p>
          <a:p>
            <a:endParaRPr lang="hu-HU" dirty="0"/>
          </a:p>
        </p:txBody>
      </p:sp>
      <p:sp>
        <p:nvSpPr>
          <p:cNvPr id="4" name="Cím 3"/>
          <p:cNvSpPr>
            <a:spLocks noGrp="1"/>
          </p:cNvSpPr>
          <p:nvPr>
            <p:ph type="title"/>
          </p:nvPr>
        </p:nvSpPr>
        <p:spPr>
          <a:xfrm>
            <a:off x="447989" y="44624"/>
            <a:ext cx="4844091" cy="864096"/>
          </a:xfrm>
        </p:spPr>
        <p:txBody>
          <a:bodyPr/>
          <a:lstStyle/>
          <a:p>
            <a:r>
              <a:rPr lang="hu-HU" dirty="0" smtClean="0"/>
              <a:t>Campus </a:t>
            </a:r>
            <a:r>
              <a:rPr lang="hu-HU" dirty="0" err="1" smtClean="0"/>
              <a:t>Mundi</a:t>
            </a:r>
            <a:r>
              <a:rPr lang="hu-HU" dirty="0" smtClean="0"/>
              <a:t> projekt</a:t>
            </a:r>
            <a:endParaRPr lang="hu-HU" dirty="0"/>
          </a:p>
        </p:txBody>
      </p:sp>
      <p:pic>
        <p:nvPicPr>
          <p:cNvPr id="6" name="Kép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956376" y="0"/>
            <a:ext cx="1187623" cy="627424"/>
          </a:xfrm>
          <a:prstGeom prst="rect">
            <a:avLst/>
          </a:prstGeom>
        </p:spPr>
      </p:pic>
    </p:spTree>
    <p:extLst>
      <p:ext uri="{BB962C8B-B14F-4D97-AF65-F5344CB8AC3E}">
        <p14:creationId xmlns:p14="http://schemas.microsoft.com/office/powerpoint/2010/main" val="292202743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rtalom helye 1"/>
          <p:cNvSpPr>
            <a:spLocks noGrp="1"/>
          </p:cNvSpPr>
          <p:nvPr>
            <p:ph idx="1"/>
          </p:nvPr>
        </p:nvSpPr>
        <p:spPr>
          <a:xfrm>
            <a:off x="457200" y="2060848"/>
            <a:ext cx="8229600" cy="4320480"/>
          </a:xfrm>
        </p:spPr>
        <p:txBody>
          <a:bodyPr>
            <a:normAutofit/>
          </a:bodyPr>
          <a:lstStyle/>
          <a:p>
            <a:pPr>
              <a:spcAft>
                <a:spcPts val="600"/>
              </a:spcAft>
            </a:pPr>
            <a:endParaRPr lang="hu-HU" sz="1000" dirty="0"/>
          </a:p>
          <a:p>
            <a:pPr marL="0" indent="0" algn="ctr">
              <a:spcAft>
                <a:spcPts val="600"/>
              </a:spcAft>
              <a:buNone/>
            </a:pPr>
            <a:r>
              <a:rPr lang="hu-HU" sz="2400" dirty="0" err="1" smtClean="0">
                <a:hlinkClick r:id="rId2"/>
              </a:rPr>
              <a:t>www.scholarship.hu</a:t>
            </a:r>
            <a:r>
              <a:rPr lang="hu-HU" sz="2400" dirty="0" smtClean="0"/>
              <a:t> partneradatok </a:t>
            </a:r>
            <a:r>
              <a:rPr lang="hu-HU" sz="2400" dirty="0" smtClean="0"/>
              <a:t>gyűjtése</a:t>
            </a:r>
          </a:p>
          <a:p>
            <a:pPr marL="0" indent="0" algn="ctr">
              <a:spcAft>
                <a:spcPts val="600"/>
              </a:spcAft>
              <a:buNone/>
            </a:pPr>
            <a:r>
              <a:rPr lang="hu-HU" sz="1300" dirty="0" smtClean="0"/>
              <a:t> </a:t>
            </a:r>
            <a:r>
              <a:rPr lang="hu-HU" sz="2400" dirty="0" smtClean="0">
                <a:hlinkClick r:id="rId3" action="ppaction://hlinkfile"/>
              </a:rPr>
              <a:t>..\..\..\03_</a:t>
            </a:r>
            <a:r>
              <a:rPr lang="hu-HU" sz="2400" dirty="0" err="1" smtClean="0">
                <a:hlinkClick r:id="rId3" action="ppaction://hlinkfile"/>
              </a:rPr>
              <a:t>Osztondijazas</a:t>
            </a:r>
            <a:r>
              <a:rPr lang="hu-HU" sz="2400" dirty="0" smtClean="0">
                <a:hlinkClick r:id="rId3" action="ppaction://hlinkfile"/>
              </a:rPr>
              <a:t>\02_</a:t>
            </a:r>
            <a:r>
              <a:rPr lang="hu-HU" sz="2400" dirty="0" err="1" smtClean="0">
                <a:hlinkClick r:id="rId3" action="ppaction://hlinkfile"/>
              </a:rPr>
              <a:t>Chronos</a:t>
            </a:r>
            <a:r>
              <a:rPr lang="hu-HU" sz="2400" dirty="0" smtClean="0">
                <a:hlinkClick r:id="rId3" action="ppaction://hlinkfile"/>
              </a:rPr>
              <a:t>\</a:t>
            </a:r>
            <a:r>
              <a:rPr lang="hu-HU" sz="2400" dirty="0" err="1" smtClean="0">
                <a:hlinkClick r:id="rId3" action="ppaction://hlinkfile"/>
              </a:rPr>
              <a:t>Chronos</a:t>
            </a:r>
            <a:r>
              <a:rPr lang="hu-HU" sz="2400" dirty="0" smtClean="0">
                <a:hlinkClick r:id="rId3" action="ppaction://hlinkfile"/>
              </a:rPr>
              <a:t>_</a:t>
            </a:r>
            <a:r>
              <a:rPr lang="hu-HU" sz="2400" dirty="0" err="1" smtClean="0">
                <a:hlinkClick r:id="rId3" action="ppaction://hlinkfile"/>
              </a:rPr>
              <a:t>kerdojel</a:t>
            </a:r>
            <a:r>
              <a:rPr lang="hu-HU" sz="2400" dirty="0" smtClean="0">
                <a:hlinkClick r:id="rId3" action="ppaction://hlinkfile"/>
              </a:rPr>
              <a:t>\</a:t>
            </a:r>
            <a:r>
              <a:rPr lang="hu-HU" sz="2400" dirty="0" err="1" smtClean="0">
                <a:hlinkClick r:id="rId3" action="ppaction://hlinkfile"/>
              </a:rPr>
              <a:t>listak</a:t>
            </a:r>
            <a:r>
              <a:rPr lang="hu-HU" sz="2400" dirty="0" smtClean="0">
                <a:hlinkClick r:id="rId3" action="ppaction://hlinkfile"/>
              </a:rPr>
              <a:t>\FOI_partneregyetemek\FOI_</a:t>
            </a:r>
            <a:r>
              <a:rPr lang="hu-HU" sz="2400" dirty="0" err="1" smtClean="0">
                <a:hlinkClick r:id="rId3" action="ppaction://hlinkfile"/>
              </a:rPr>
              <a:t>partnerlista.xlsx</a:t>
            </a:r>
            <a:endParaRPr lang="hu-HU" sz="2400" dirty="0" smtClean="0"/>
          </a:p>
          <a:p>
            <a:pPr marL="0" indent="0" algn="ctr">
              <a:spcAft>
                <a:spcPts val="600"/>
              </a:spcAft>
              <a:buNone/>
            </a:pPr>
            <a:endParaRPr lang="hu-HU" sz="2400" dirty="0"/>
          </a:p>
        </p:txBody>
      </p:sp>
      <p:sp>
        <p:nvSpPr>
          <p:cNvPr id="3" name="Szöveg helye 2"/>
          <p:cNvSpPr>
            <a:spLocks noGrp="1"/>
          </p:cNvSpPr>
          <p:nvPr>
            <p:ph type="body" sz="half" idx="2"/>
          </p:nvPr>
        </p:nvSpPr>
        <p:spPr>
          <a:xfrm>
            <a:off x="457200" y="1435101"/>
            <a:ext cx="8507288" cy="553739"/>
          </a:xfrm>
        </p:spPr>
        <p:txBody>
          <a:bodyPr>
            <a:normAutofit/>
          </a:bodyPr>
          <a:lstStyle/>
          <a:p>
            <a:endParaRPr lang="hu-HU" dirty="0"/>
          </a:p>
        </p:txBody>
      </p:sp>
      <p:sp>
        <p:nvSpPr>
          <p:cNvPr id="4" name="Cím 3"/>
          <p:cNvSpPr>
            <a:spLocks noGrp="1"/>
          </p:cNvSpPr>
          <p:nvPr>
            <p:ph type="title"/>
          </p:nvPr>
        </p:nvSpPr>
        <p:spPr>
          <a:xfrm>
            <a:off x="447989" y="44624"/>
            <a:ext cx="4844091" cy="864096"/>
          </a:xfrm>
        </p:spPr>
        <p:txBody>
          <a:bodyPr/>
          <a:lstStyle/>
          <a:p>
            <a:r>
              <a:rPr lang="hu-HU" dirty="0" smtClean="0"/>
              <a:t>Campus </a:t>
            </a:r>
            <a:r>
              <a:rPr lang="hu-HU" dirty="0" err="1" smtClean="0"/>
              <a:t>Mundi</a:t>
            </a:r>
            <a:r>
              <a:rPr lang="hu-HU" dirty="0" smtClean="0"/>
              <a:t> projekt</a:t>
            </a:r>
            <a:endParaRPr lang="hu-HU" dirty="0"/>
          </a:p>
        </p:txBody>
      </p:sp>
      <p:pic>
        <p:nvPicPr>
          <p:cNvPr id="6" name="Kép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956376" y="0"/>
            <a:ext cx="1187623" cy="627424"/>
          </a:xfrm>
          <a:prstGeom prst="rect">
            <a:avLst/>
          </a:prstGeom>
        </p:spPr>
      </p:pic>
    </p:spTree>
    <p:extLst>
      <p:ext uri="{BB962C8B-B14F-4D97-AF65-F5344CB8AC3E}">
        <p14:creationId xmlns:p14="http://schemas.microsoft.com/office/powerpoint/2010/main" val="291568207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rtalom helye 1"/>
          <p:cNvSpPr>
            <a:spLocks noGrp="1"/>
          </p:cNvSpPr>
          <p:nvPr>
            <p:ph idx="1"/>
          </p:nvPr>
        </p:nvSpPr>
        <p:spPr>
          <a:xfrm>
            <a:off x="447989" y="2276872"/>
            <a:ext cx="8229600" cy="4065315"/>
          </a:xfrm>
        </p:spPr>
        <p:txBody>
          <a:bodyPr>
            <a:normAutofit/>
          </a:bodyPr>
          <a:lstStyle/>
          <a:p>
            <a:pPr>
              <a:spcAft>
                <a:spcPts val="600"/>
              </a:spcAft>
            </a:pPr>
            <a:r>
              <a:rPr lang="hu-HU" sz="2400" dirty="0"/>
              <a:t>2–5 </a:t>
            </a:r>
            <a:r>
              <a:rPr lang="hu-HU" sz="2400" dirty="0" smtClean="0"/>
              <a:t>hónap időtartam</a:t>
            </a:r>
          </a:p>
          <a:p>
            <a:pPr>
              <a:spcAft>
                <a:spcPts val="600"/>
              </a:spcAft>
            </a:pPr>
            <a:r>
              <a:rPr lang="hu-HU" sz="2400" dirty="0" smtClean="0"/>
              <a:t>Min. heti 30 óra teljesítendő</a:t>
            </a:r>
          </a:p>
          <a:p>
            <a:pPr>
              <a:spcAft>
                <a:spcPts val="600"/>
              </a:spcAft>
            </a:pPr>
            <a:r>
              <a:rPr lang="hu-HU" sz="2400" dirty="0" smtClean="0"/>
              <a:t>Aktív hallgatói jogviszony</a:t>
            </a:r>
          </a:p>
          <a:p>
            <a:pPr>
              <a:spcAft>
                <a:spcPts val="600"/>
              </a:spcAft>
            </a:pPr>
            <a:r>
              <a:rPr lang="hu-HU" sz="2400" dirty="0" smtClean="0"/>
              <a:t>Ösztöndíj: havi összeg, tört hónapra félhavi kerekítés elve</a:t>
            </a:r>
          </a:p>
          <a:p>
            <a:pPr>
              <a:spcAft>
                <a:spcPts val="600"/>
              </a:spcAft>
            </a:pPr>
            <a:r>
              <a:rPr lang="hu-HU" sz="2400" dirty="0" smtClean="0"/>
              <a:t>Kiegészítő pályázati lehetőségek:</a:t>
            </a:r>
          </a:p>
          <a:p>
            <a:pPr lvl="1">
              <a:spcAft>
                <a:spcPts val="600"/>
              </a:spcAft>
            </a:pPr>
            <a:r>
              <a:rPr lang="hu-HU" sz="2000" dirty="0" smtClean="0"/>
              <a:t>Szociális kiegészítő ösztöndíj</a:t>
            </a:r>
          </a:p>
          <a:p>
            <a:pPr lvl="1">
              <a:spcAft>
                <a:spcPts val="600"/>
              </a:spcAft>
            </a:pPr>
            <a:r>
              <a:rPr lang="hu-HU" sz="2000" dirty="0" smtClean="0"/>
              <a:t>Tartósan betegek vagy fogyatékkal élők kiegészítő támogatása</a:t>
            </a:r>
            <a:endParaRPr lang="hu-HU" sz="2000" dirty="0"/>
          </a:p>
        </p:txBody>
      </p:sp>
      <p:sp>
        <p:nvSpPr>
          <p:cNvPr id="3" name="Szöveg helye 2"/>
          <p:cNvSpPr>
            <a:spLocks noGrp="1"/>
          </p:cNvSpPr>
          <p:nvPr>
            <p:ph type="body" sz="half" idx="2"/>
          </p:nvPr>
        </p:nvSpPr>
        <p:spPr>
          <a:xfrm>
            <a:off x="457200" y="1435101"/>
            <a:ext cx="8507288" cy="985787"/>
          </a:xfrm>
        </p:spPr>
        <p:txBody>
          <a:bodyPr>
            <a:normAutofit fontScale="70000" lnSpcReduction="20000"/>
          </a:bodyPr>
          <a:lstStyle/>
          <a:p>
            <a:r>
              <a:rPr lang="hu-HU" sz="3600" b="1" dirty="0" smtClean="0">
                <a:solidFill>
                  <a:schemeClr val="tx1">
                    <a:lumMod val="75000"/>
                    <a:lumOff val="25000"/>
                  </a:schemeClr>
                </a:solidFill>
              </a:rPr>
              <a:t>Szakmai gyakorlat</a:t>
            </a:r>
          </a:p>
          <a:p>
            <a:pPr algn="ctr"/>
            <a:r>
              <a:rPr lang="hu-HU" sz="2400" dirty="0">
                <a:hlinkClick r:id="rId2"/>
              </a:rPr>
              <a:t>http://</a:t>
            </a:r>
            <a:r>
              <a:rPr lang="hu-HU" sz="2400" dirty="0" smtClean="0">
                <a:hlinkClick r:id="rId2"/>
              </a:rPr>
              <a:t>tka.hu/palyazatok/4890/campus-mundi-osztondij-kulfoldi-szakmai-gyakorlathoz</a:t>
            </a:r>
            <a:endParaRPr lang="hu-HU" sz="2400" dirty="0" smtClean="0"/>
          </a:p>
          <a:p>
            <a:pPr algn="ctr"/>
            <a:r>
              <a:rPr lang="hu-HU" sz="2400" dirty="0" err="1" smtClean="0">
                <a:hlinkClick r:id="rId3"/>
              </a:rPr>
              <a:t>www.campusmundi.hu</a:t>
            </a:r>
            <a:endParaRPr lang="hu-HU" sz="2400" dirty="0" smtClean="0"/>
          </a:p>
          <a:p>
            <a:pPr algn="ctr"/>
            <a:endParaRPr lang="hu-HU" sz="2400" dirty="0"/>
          </a:p>
          <a:p>
            <a:endParaRPr lang="hu-HU" dirty="0"/>
          </a:p>
        </p:txBody>
      </p:sp>
      <p:sp>
        <p:nvSpPr>
          <p:cNvPr id="4" name="Cím 3"/>
          <p:cNvSpPr>
            <a:spLocks noGrp="1"/>
          </p:cNvSpPr>
          <p:nvPr>
            <p:ph type="title"/>
          </p:nvPr>
        </p:nvSpPr>
        <p:spPr>
          <a:xfrm>
            <a:off x="447989" y="44624"/>
            <a:ext cx="4844091" cy="864096"/>
          </a:xfrm>
        </p:spPr>
        <p:txBody>
          <a:bodyPr/>
          <a:lstStyle/>
          <a:p>
            <a:r>
              <a:rPr lang="hu-HU" dirty="0" smtClean="0"/>
              <a:t>Campus </a:t>
            </a:r>
            <a:r>
              <a:rPr lang="hu-HU" dirty="0" err="1" smtClean="0"/>
              <a:t>Mundi</a:t>
            </a:r>
            <a:r>
              <a:rPr lang="hu-HU" dirty="0" smtClean="0"/>
              <a:t> projekt</a:t>
            </a:r>
            <a:endParaRPr lang="hu-HU" dirty="0"/>
          </a:p>
        </p:txBody>
      </p:sp>
      <p:pic>
        <p:nvPicPr>
          <p:cNvPr id="6" name="Kép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956376" y="0"/>
            <a:ext cx="1187623" cy="627424"/>
          </a:xfrm>
          <a:prstGeom prst="rect">
            <a:avLst/>
          </a:prstGeom>
        </p:spPr>
      </p:pic>
    </p:spTree>
    <p:extLst>
      <p:ext uri="{BB962C8B-B14F-4D97-AF65-F5344CB8AC3E}">
        <p14:creationId xmlns:p14="http://schemas.microsoft.com/office/powerpoint/2010/main" val="337057228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rtalom helye 4"/>
          <p:cNvGraphicFramePr>
            <a:graphicFrameLocks noGrp="1"/>
          </p:cNvGraphicFramePr>
          <p:nvPr>
            <p:ph idx="1"/>
            <p:extLst>
              <p:ext uri="{D42A27DB-BD31-4B8C-83A1-F6EECF244321}">
                <p14:modId xmlns:p14="http://schemas.microsoft.com/office/powerpoint/2010/main" val="3180530465"/>
              </p:ext>
            </p:extLst>
          </p:nvPr>
        </p:nvGraphicFramePr>
        <p:xfrm>
          <a:off x="683568" y="2132856"/>
          <a:ext cx="7416824" cy="3631476"/>
        </p:xfrm>
        <a:graphic>
          <a:graphicData uri="http://schemas.openxmlformats.org/drawingml/2006/table">
            <a:tbl>
              <a:tblPr firstRow="1" firstCol="1" bandRow="1">
                <a:tableStyleId>{5C22544A-7EE6-4342-B048-85BDC9FD1C3A}</a:tableStyleId>
              </a:tblPr>
              <a:tblGrid>
                <a:gridCol w="5451511"/>
                <a:gridCol w="1965313"/>
              </a:tblGrid>
              <a:tr h="936104">
                <a:tc>
                  <a:txBody>
                    <a:bodyPr/>
                    <a:lstStyle/>
                    <a:p>
                      <a:pPr marL="342900" lvl="0" indent="-342900">
                        <a:lnSpc>
                          <a:spcPct val="115000"/>
                        </a:lnSpc>
                        <a:spcAft>
                          <a:spcPts val="0"/>
                        </a:spcAft>
                        <a:buFont typeface="Symbol"/>
                        <a:buChar char=""/>
                      </a:pPr>
                      <a:r>
                        <a:rPr lang="hu-HU" sz="1400" dirty="0">
                          <a:effectLst/>
                        </a:rPr>
                        <a:t>Alacsonyabb megélhetési költségű európai országok: </a:t>
                      </a:r>
                      <a:br>
                        <a:rPr lang="hu-HU" sz="1400" dirty="0">
                          <a:effectLst/>
                        </a:rPr>
                      </a:br>
                      <a:r>
                        <a:rPr lang="hu-HU" sz="1400" dirty="0">
                          <a:effectLst/>
                        </a:rPr>
                        <a:t>Bulgária, Észtország, Lengyelország, Lettország, Litvánia, Macedónia, Málta, Románia, Szlovákia</a:t>
                      </a:r>
                      <a:endParaRPr lang="hu-HU" sz="1400" dirty="0">
                        <a:effectLst/>
                        <a:latin typeface="Calibri"/>
                        <a:ea typeface="Calibri"/>
                        <a:cs typeface="Times New Roman"/>
                      </a:endParaRPr>
                    </a:p>
                  </a:txBody>
                  <a:tcPr marL="68580" marR="68580" marT="0" marB="0"/>
                </a:tc>
                <a:tc>
                  <a:txBody>
                    <a:bodyPr/>
                    <a:lstStyle/>
                    <a:p>
                      <a:pPr marL="111125" algn="ctr" defTabSz="914400" rtl="0" eaLnBrk="1" latinLnBrk="0" hangingPunct="1">
                        <a:lnSpc>
                          <a:spcPct val="115000"/>
                        </a:lnSpc>
                        <a:spcAft>
                          <a:spcPts val="1000"/>
                        </a:spcAft>
                      </a:pPr>
                      <a:r>
                        <a:rPr lang="hu-HU" sz="1400" b="0" kern="1200" dirty="0" err="1">
                          <a:solidFill>
                            <a:schemeClr val="dk1"/>
                          </a:solidFill>
                          <a:effectLst/>
                          <a:latin typeface="+mn-lt"/>
                          <a:ea typeface="+mn-ea"/>
                          <a:cs typeface="+mn-cs"/>
                        </a:rPr>
                        <a:t>max</a:t>
                      </a:r>
                      <a:r>
                        <a:rPr lang="hu-HU" sz="1400" b="0" kern="1200" dirty="0">
                          <a:solidFill>
                            <a:schemeClr val="dk1"/>
                          </a:solidFill>
                          <a:effectLst/>
                          <a:latin typeface="+mn-lt"/>
                          <a:ea typeface="+mn-ea"/>
                          <a:cs typeface="+mn-cs"/>
                        </a:rPr>
                        <a:t>. 186 000 Ft/hó</a:t>
                      </a:r>
                    </a:p>
                  </a:txBody>
                  <a:tcPr marL="68580" marR="68580" marT="0" marB="0">
                    <a:solidFill>
                      <a:schemeClr val="accent1">
                        <a:lumMod val="20000"/>
                        <a:lumOff val="80000"/>
                      </a:schemeClr>
                    </a:solidFill>
                  </a:tcPr>
                </a:tc>
              </a:tr>
              <a:tr h="1193060">
                <a:tc>
                  <a:txBody>
                    <a:bodyPr/>
                    <a:lstStyle/>
                    <a:p>
                      <a:pPr marL="342900" lvl="0" indent="-342900">
                        <a:lnSpc>
                          <a:spcPct val="115000"/>
                        </a:lnSpc>
                        <a:spcAft>
                          <a:spcPts val="0"/>
                        </a:spcAft>
                        <a:buFont typeface="Symbol"/>
                        <a:buChar char=""/>
                      </a:pPr>
                      <a:r>
                        <a:rPr lang="hu-HU" sz="1400" dirty="0">
                          <a:effectLst/>
                        </a:rPr>
                        <a:t>Közepes megélhetési költségű európai országok: </a:t>
                      </a:r>
                      <a:br>
                        <a:rPr lang="hu-HU" sz="1400" dirty="0">
                          <a:effectLst/>
                        </a:rPr>
                      </a:br>
                      <a:r>
                        <a:rPr lang="hu-HU" sz="1400" dirty="0">
                          <a:effectLst/>
                        </a:rPr>
                        <a:t>Belgium, Ciprus, Csehország, Görögország, Hollandia, Horvátország, Izland, Luxemburg, Németország, Portugália, Spanyolország, Szlovénia, Törökország</a:t>
                      </a:r>
                      <a:endParaRPr lang="hu-HU" sz="1400" dirty="0">
                        <a:effectLst/>
                        <a:latin typeface="Calibri"/>
                        <a:ea typeface="Calibri"/>
                        <a:cs typeface="Times New Roman"/>
                      </a:endParaRPr>
                    </a:p>
                  </a:txBody>
                  <a:tcPr marL="68580" marR="68580" marT="0" marB="0"/>
                </a:tc>
                <a:tc>
                  <a:txBody>
                    <a:bodyPr/>
                    <a:lstStyle/>
                    <a:p>
                      <a:pPr marL="111125" algn="ctr">
                        <a:lnSpc>
                          <a:spcPct val="115000"/>
                        </a:lnSpc>
                        <a:spcAft>
                          <a:spcPts val="1000"/>
                        </a:spcAft>
                      </a:pPr>
                      <a:r>
                        <a:rPr lang="hu-HU" sz="1400" dirty="0" err="1">
                          <a:effectLst/>
                        </a:rPr>
                        <a:t>max</a:t>
                      </a:r>
                      <a:r>
                        <a:rPr lang="hu-HU" sz="1400" dirty="0">
                          <a:effectLst/>
                        </a:rPr>
                        <a:t>. 201 500 Ft/hó</a:t>
                      </a:r>
                      <a:endParaRPr lang="hu-HU" sz="1400" dirty="0">
                        <a:effectLst/>
                        <a:latin typeface="Calibri"/>
                        <a:ea typeface="Calibri"/>
                        <a:cs typeface="Times New Roman"/>
                      </a:endParaRPr>
                    </a:p>
                  </a:txBody>
                  <a:tcPr marL="68580" marR="68580" marT="0" marB="0"/>
                </a:tc>
              </a:tr>
              <a:tr h="1007019">
                <a:tc>
                  <a:txBody>
                    <a:bodyPr/>
                    <a:lstStyle/>
                    <a:p>
                      <a:pPr marL="342900" lvl="0" indent="-342900">
                        <a:lnSpc>
                          <a:spcPct val="115000"/>
                        </a:lnSpc>
                        <a:spcAft>
                          <a:spcPts val="0"/>
                        </a:spcAft>
                        <a:buFont typeface="Symbol"/>
                        <a:buChar char=""/>
                      </a:pPr>
                      <a:r>
                        <a:rPr lang="hu-HU" sz="1400" dirty="0">
                          <a:effectLst/>
                        </a:rPr>
                        <a:t>Magas megélhetési költségű európai országok: </a:t>
                      </a:r>
                      <a:br>
                        <a:rPr lang="hu-HU" sz="1400" dirty="0">
                          <a:effectLst/>
                        </a:rPr>
                      </a:br>
                      <a:r>
                        <a:rPr lang="hu-HU" sz="1400" dirty="0">
                          <a:effectLst/>
                        </a:rPr>
                        <a:t>Ausztria, Dánia, Egyesült Királyság, Finnország, Franciaország, Írország, Liechtenstein, Norvégia, Olaszország, Svédország</a:t>
                      </a:r>
                      <a:endParaRPr lang="hu-HU" sz="1400" dirty="0">
                        <a:effectLst/>
                        <a:latin typeface="Calibri"/>
                        <a:ea typeface="Calibri"/>
                        <a:cs typeface="Times New Roman"/>
                      </a:endParaRPr>
                    </a:p>
                  </a:txBody>
                  <a:tcPr marL="68580" marR="68580" marT="0" marB="0"/>
                </a:tc>
                <a:tc>
                  <a:txBody>
                    <a:bodyPr/>
                    <a:lstStyle/>
                    <a:p>
                      <a:pPr marL="111125" algn="ctr">
                        <a:lnSpc>
                          <a:spcPct val="115000"/>
                        </a:lnSpc>
                        <a:spcAft>
                          <a:spcPts val="1000"/>
                        </a:spcAft>
                      </a:pPr>
                      <a:r>
                        <a:rPr lang="hu-HU" sz="1400" dirty="0" err="1">
                          <a:effectLst/>
                        </a:rPr>
                        <a:t>max</a:t>
                      </a:r>
                      <a:r>
                        <a:rPr lang="hu-HU" sz="1400" dirty="0">
                          <a:effectLst/>
                        </a:rPr>
                        <a:t>. 217 000 Ft/hó</a:t>
                      </a:r>
                      <a:endParaRPr lang="hu-HU" sz="1400" dirty="0">
                        <a:effectLst/>
                        <a:latin typeface="Calibri"/>
                        <a:ea typeface="Calibri"/>
                        <a:cs typeface="Times New Roman"/>
                      </a:endParaRPr>
                    </a:p>
                  </a:txBody>
                  <a:tcPr marL="68580" marR="68580" marT="0" marB="0"/>
                </a:tc>
              </a:tr>
              <a:tr h="495293">
                <a:tc>
                  <a:txBody>
                    <a:bodyPr/>
                    <a:lstStyle/>
                    <a:p>
                      <a:pPr algn="just">
                        <a:lnSpc>
                          <a:spcPct val="115000"/>
                        </a:lnSpc>
                        <a:spcAft>
                          <a:spcPts val="0"/>
                        </a:spcAft>
                      </a:pPr>
                      <a:r>
                        <a:rPr lang="hu-HU" sz="1400" dirty="0">
                          <a:effectLst/>
                        </a:rPr>
                        <a:t> </a:t>
                      </a:r>
                    </a:p>
                    <a:p>
                      <a:pPr algn="just">
                        <a:lnSpc>
                          <a:spcPct val="115000"/>
                        </a:lnSpc>
                        <a:spcAft>
                          <a:spcPts val="0"/>
                        </a:spcAft>
                      </a:pPr>
                      <a:r>
                        <a:rPr lang="hu-HU" sz="1400" dirty="0">
                          <a:effectLst/>
                        </a:rPr>
                        <a:t>Egyéb országok:</a:t>
                      </a:r>
                      <a:endParaRPr lang="hu-HU" sz="1400" dirty="0">
                        <a:effectLst/>
                        <a:latin typeface="Calibri"/>
                        <a:ea typeface="Calibri"/>
                        <a:cs typeface="Times New Roman"/>
                      </a:endParaRPr>
                    </a:p>
                  </a:txBody>
                  <a:tcPr marL="68580" marR="68580" marT="0" marB="0"/>
                </a:tc>
                <a:tc>
                  <a:txBody>
                    <a:bodyPr/>
                    <a:lstStyle/>
                    <a:p>
                      <a:pPr marL="111125" algn="ctr">
                        <a:lnSpc>
                          <a:spcPct val="115000"/>
                        </a:lnSpc>
                        <a:spcAft>
                          <a:spcPts val="0"/>
                        </a:spcAft>
                      </a:pPr>
                      <a:r>
                        <a:rPr lang="hu-HU" sz="1400" dirty="0">
                          <a:effectLst/>
                        </a:rPr>
                        <a:t> </a:t>
                      </a:r>
                    </a:p>
                    <a:p>
                      <a:pPr marL="111125" algn="ctr">
                        <a:lnSpc>
                          <a:spcPct val="115000"/>
                        </a:lnSpc>
                        <a:spcAft>
                          <a:spcPts val="0"/>
                        </a:spcAft>
                      </a:pPr>
                      <a:r>
                        <a:rPr lang="hu-HU" sz="1400" dirty="0" err="1">
                          <a:effectLst/>
                        </a:rPr>
                        <a:t>max</a:t>
                      </a:r>
                      <a:r>
                        <a:rPr lang="hu-HU" sz="1400" dirty="0">
                          <a:effectLst/>
                        </a:rPr>
                        <a:t>. 277 200 Ft/hó</a:t>
                      </a:r>
                      <a:endParaRPr lang="hu-HU" sz="1400" dirty="0">
                        <a:effectLst/>
                        <a:latin typeface="Calibri"/>
                        <a:ea typeface="Calibri"/>
                        <a:cs typeface="Times New Roman"/>
                      </a:endParaRPr>
                    </a:p>
                  </a:txBody>
                  <a:tcPr marL="68580" marR="68580" marT="0" marB="0"/>
                </a:tc>
              </a:tr>
            </a:tbl>
          </a:graphicData>
        </a:graphic>
      </p:graphicFrame>
      <p:sp>
        <p:nvSpPr>
          <p:cNvPr id="3" name="Szöveg helye 2"/>
          <p:cNvSpPr>
            <a:spLocks noGrp="1"/>
          </p:cNvSpPr>
          <p:nvPr>
            <p:ph type="body" sz="half" idx="2"/>
          </p:nvPr>
        </p:nvSpPr>
        <p:spPr>
          <a:xfrm>
            <a:off x="457200" y="1435101"/>
            <a:ext cx="8507288" cy="553739"/>
          </a:xfrm>
        </p:spPr>
        <p:txBody>
          <a:bodyPr>
            <a:normAutofit/>
          </a:bodyPr>
          <a:lstStyle/>
          <a:p>
            <a:r>
              <a:rPr lang="hu-HU" sz="2400" b="1" dirty="0" smtClean="0">
                <a:solidFill>
                  <a:schemeClr val="tx1">
                    <a:lumMod val="75000"/>
                    <a:lumOff val="25000"/>
                  </a:schemeClr>
                </a:solidFill>
              </a:rPr>
              <a:t>Részképzés, szakmai gyakorlat – ösztöndíjösszegek</a:t>
            </a:r>
            <a:endParaRPr lang="hu-HU" sz="2400" dirty="0"/>
          </a:p>
          <a:p>
            <a:endParaRPr lang="hu-HU" dirty="0"/>
          </a:p>
        </p:txBody>
      </p:sp>
      <p:sp>
        <p:nvSpPr>
          <p:cNvPr id="4" name="Cím 3"/>
          <p:cNvSpPr>
            <a:spLocks noGrp="1"/>
          </p:cNvSpPr>
          <p:nvPr>
            <p:ph type="title"/>
          </p:nvPr>
        </p:nvSpPr>
        <p:spPr>
          <a:xfrm>
            <a:off x="447989" y="44624"/>
            <a:ext cx="4844091" cy="864096"/>
          </a:xfrm>
        </p:spPr>
        <p:txBody>
          <a:bodyPr/>
          <a:lstStyle/>
          <a:p>
            <a:r>
              <a:rPr lang="hu-HU" dirty="0" smtClean="0"/>
              <a:t>Campus </a:t>
            </a:r>
            <a:r>
              <a:rPr lang="hu-HU" dirty="0" err="1" smtClean="0"/>
              <a:t>Mundi</a:t>
            </a:r>
            <a:r>
              <a:rPr lang="hu-HU" dirty="0" smtClean="0"/>
              <a:t> projekt</a:t>
            </a:r>
            <a:endParaRPr lang="hu-HU" dirty="0"/>
          </a:p>
        </p:txBody>
      </p:sp>
      <p:pic>
        <p:nvPicPr>
          <p:cNvPr id="6" name="Kép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56376" y="0"/>
            <a:ext cx="1187623" cy="627424"/>
          </a:xfrm>
          <a:prstGeom prst="rect">
            <a:avLst/>
          </a:prstGeom>
        </p:spPr>
      </p:pic>
    </p:spTree>
    <p:extLst>
      <p:ext uri="{BB962C8B-B14F-4D97-AF65-F5344CB8AC3E}">
        <p14:creationId xmlns:p14="http://schemas.microsoft.com/office/powerpoint/2010/main" val="425896956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rtalom helye 1"/>
          <p:cNvSpPr>
            <a:spLocks noGrp="1"/>
          </p:cNvSpPr>
          <p:nvPr>
            <p:ph idx="1"/>
          </p:nvPr>
        </p:nvSpPr>
        <p:spPr>
          <a:xfrm>
            <a:off x="447989" y="2636913"/>
            <a:ext cx="8229600" cy="3672408"/>
          </a:xfrm>
        </p:spPr>
        <p:txBody>
          <a:bodyPr>
            <a:normAutofit/>
          </a:bodyPr>
          <a:lstStyle/>
          <a:p>
            <a:pPr>
              <a:spcAft>
                <a:spcPts val="600"/>
              </a:spcAft>
            </a:pPr>
            <a:r>
              <a:rPr lang="hu-HU" sz="2400" dirty="0"/>
              <a:t>2–90 </a:t>
            </a:r>
            <a:r>
              <a:rPr lang="hu-HU" sz="2400" dirty="0" smtClean="0"/>
              <a:t>nap időtartam</a:t>
            </a:r>
          </a:p>
          <a:p>
            <a:pPr>
              <a:spcAft>
                <a:spcPts val="600"/>
              </a:spcAft>
            </a:pPr>
            <a:r>
              <a:rPr lang="hu-HU" sz="2400" dirty="0" smtClean="0"/>
              <a:t>Aktív hallgatói jogviszony </a:t>
            </a:r>
            <a:r>
              <a:rPr lang="hu-HU" sz="2400" dirty="0"/>
              <a:t>– </a:t>
            </a:r>
            <a:r>
              <a:rPr lang="hu-HU" sz="2400" dirty="0" smtClean="0"/>
              <a:t>kivéve doktorjelöltek</a:t>
            </a:r>
          </a:p>
          <a:p>
            <a:pPr>
              <a:spcAft>
                <a:spcPts val="600"/>
              </a:spcAft>
            </a:pPr>
            <a:r>
              <a:rPr lang="hu-HU" sz="2400" dirty="0" smtClean="0"/>
              <a:t>Ösztöndíj: napi összeg, sávosan csökken a napi ráta</a:t>
            </a:r>
          </a:p>
          <a:p>
            <a:pPr>
              <a:spcAft>
                <a:spcPts val="600"/>
              </a:spcAft>
            </a:pPr>
            <a:r>
              <a:rPr lang="hu-HU" sz="2400" dirty="0" smtClean="0"/>
              <a:t>Kiegészítő pályázati lehetőség:</a:t>
            </a:r>
          </a:p>
          <a:p>
            <a:pPr lvl="1">
              <a:spcAft>
                <a:spcPts val="600"/>
              </a:spcAft>
            </a:pPr>
            <a:r>
              <a:rPr lang="hu-HU" sz="2000" dirty="0" smtClean="0"/>
              <a:t>1000 km-nél távolabbi kiutazáshoz útiköltség-támogatás igényelhető </a:t>
            </a:r>
            <a:r>
              <a:rPr lang="hu-HU" sz="2000" i="1" dirty="0" smtClean="0"/>
              <a:t>(képzési helyszínek közötti távolság)</a:t>
            </a:r>
            <a:endParaRPr lang="hu-HU" sz="2000" i="1" dirty="0"/>
          </a:p>
        </p:txBody>
      </p:sp>
      <p:sp>
        <p:nvSpPr>
          <p:cNvPr id="3" name="Szöveg helye 2"/>
          <p:cNvSpPr>
            <a:spLocks noGrp="1"/>
          </p:cNvSpPr>
          <p:nvPr>
            <p:ph type="body" sz="half" idx="2"/>
          </p:nvPr>
        </p:nvSpPr>
        <p:spPr>
          <a:xfrm>
            <a:off x="457200" y="1435101"/>
            <a:ext cx="8507288" cy="985787"/>
          </a:xfrm>
        </p:spPr>
        <p:txBody>
          <a:bodyPr>
            <a:normAutofit fontScale="70000" lnSpcReduction="20000"/>
          </a:bodyPr>
          <a:lstStyle/>
          <a:p>
            <a:r>
              <a:rPr lang="hu-HU" sz="3600" b="1" dirty="0" smtClean="0">
                <a:solidFill>
                  <a:schemeClr val="tx1">
                    <a:lumMod val="75000"/>
                    <a:lumOff val="25000"/>
                  </a:schemeClr>
                </a:solidFill>
              </a:rPr>
              <a:t>Rövid tanulmányút</a:t>
            </a:r>
          </a:p>
          <a:p>
            <a:pPr algn="ctr"/>
            <a:r>
              <a:rPr lang="hu-HU" sz="2400" dirty="0">
                <a:hlinkClick r:id="rId2"/>
              </a:rPr>
              <a:t>http://</a:t>
            </a:r>
            <a:r>
              <a:rPr lang="hu-HU" sz="2400" dirty="0" smtClean="0">
                <a:hlinkClick r:id="rId2"/>
              </a:rPr>
              <a:t>tka.hu/palyazatok/4889/campus-mundi-osztondij-rovid-kulfoldi-tanulmanyuthoz</a:t>
            </a:r>
            <a:endParaRPr lang="hu-HU" sz="2400" dirty="0" smtClean="0"/>
          </a:p>
          <a:p>
            <a:pPr algn="ctr"/>
            <a:r>
              <a:rPr lang="hu-HU" sz="2400" dirty="0" err="1" smtClean="0">
                <a:hlinkClick r:id="rId3"/>
              </a:rPr>
              <a:t>www.campusmundi.hu</a:t>
            </a:r>
            <a:endParaRPr lang="hu-HU" sz="2400" dirty="0" smtClean="0"/>
          </a:p>
          <a:p>
            <a:pPr algn="ctr"/>
            <a:endParaRPr lang="hu-HU" sz="2400" dirty="0"/>
          </a:p>
          <a:p>
            <a:endParaRPr lang="hu-HU" dirty="0"/>
          </a:p>
        </p:txBody>
      </p:sp>
      <p:sp>
        <p:nvSpPr>
          <p:cNvPr id="4" name="Cím 3"/>
          <p:cNvSpPr>
            <a:spLocks noGrp="1"/>
          </p:cNvSpPr>
          <p:nvPr>
            <p:ph type="title"/>
          </p:nvPr>
        </p:nvSpPr>
        <p:spPr>
          <a:xfrm>
            <a:off x="447989" y="44624"/>
            <a:ext cx="4844091" cy="864096"/>
          </a:xfrm>
        </p:spPr>
        <p:txBody>
          <a:bodyPr/>
          <a:lstStyle/>
          <a:p>
            <a:r>
              <a:rPr lang="hu-HU" dirty="0" smtClean="0"/>
              <a:t>Campus </a:t>
            </a:r>
            <a:r>
              <a:rPr lang="hu-HU" dirty="0" err="1" smtClean="0"/>
              <a:t>Mundi</a:t>
            </a:r>
            <a:r>
              <a:rPr lang="hu-HU" dirty="0" smtClean="0"/>
              <a:t> projekt</a:t>
            </a:r>
            <a:endParaRPr lang="hu-HU" dirty="0"/>
          </a:p>
        </p:txBody>
      </p:sp>
      <p:pic>
        <p:nvPicPr>
          <p:cNvPr id="6" name="Kép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956376" y="0"/>
            <a:ext cx="1187623" cy="627424"/>
          </a:xfrm>
          <a:prstGeom prst="rect">
            <a:avLst/>
          </a:prstGeom>
        </p:spPr>
      </p:pic>
    </p:spTree>
    <p:extLst>
      <p:ext uri="{BB962C8B-B14F-4D97-AF65-F5344CB8AC3E}">
        <p14:creationId xmlns:p14="http://schemas.microsoft.com/office/powerpoint/2010/main" val="19888832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rtalom helye 1"/>
          <p:cNvSpPr>
            <a:spLocks noGrp="1"/>
          </p:cNvSpPr>
          <p:nvPr>
            <p:ph idx="1"/>
          </p:nvPr>
        </p:nvSpPr>
        <p:spPr>
          <a:xfrm>
            <a:off x="320587" y="2348880"/>
            <a:ext cx="8229600" cy="4065315"/>
          </a:xfrm>
        </p:spPr>
        <p:txBody>
          <a:bodyPr>
            <a:normAutofit/>
          </a:bodyPr>
          <a:lstStyle/>
          <a:p>
            <a:pPr marL="0" indent="0">
              <a:spcAft>
                <a:spcPts val="600"/>
              </a:spcAft>
              <a:buNone/>
            </a:pPr>
            <a:endParaRPr lang="hu-HU" sz="2000" i="1" dirty="0" smtClean="0"/>
          </a:p>
          <a:p>
            <a:pPr marL="0" indent="0">
              <a:spcAft>
                <a:spcPts val="600"/>
              </a:spcAft>
              <a:buNone/>
            </a:pPr>
            <a:endParaRPr lang="hu-HU" sz="2000" i="1" dirty="0"/>
          </a:p>
          <a:p>
            <a:pPr marL="0" indent="0">
              <a:spcAft>
                <a:spcPts val="600"/>
              </a:spcAft>
              <a:buNone/>
            </a:pPr>
            <a:endParaRPr lang="hu-HU" sz="2000" i="1" dirty="0" smtClean="0"/>
          </a:p>
          <a:p>
            <a:pPr marL="0" indent="0">
              <a:spcAft>
                <a:spcPts val="600"/>
              </a:spcAft>
              <a:buNone/>
            </a:pPr>
            <a:endParaRPr lang="hu-HU" sz="2000" i="1" dirty="0"/>
          </a:p>
          <a:p>
            <a:pPr marL="0" indent="0">
              <a:spcAft>
                <a:spcPts val="600"/>
              </a:spcAft>
              <a:buNone/>
            </a:pPr>
            <a:endParaRPr lang="hu-HU" sz="2000" i="1" dirty="0" smtClean="0"/>
          </a:p>
          <a:p>
            <a:pPr marL="0" indent="0">
              <a:spcAft>
                <a:spcPts val="600"/>
              </a:spcAft>
              <a:buNone/>
            </a:pPr>
            <a:endParaRPr lang="hu-HU" sz="2000" i="1" dirty="0"/>
          </a:p>
          <a:p>
            <a:pPr marL="0" indent="0">
              <a:spcAft>
                <a:spcPts val="600"/>
              </a:spcAft>
              <a:buNone/>
            </a:pPr>
            <a:endParaRPr lang="hu-HU" sz="2000" i="1" dirty="0" smtClean="0"/>
          </a:p>
          <a:p>
            <a:pPr marL="0" indent="0">
              <a:spcAft>
                <a:spcPts val="600"/>
              </a:spcAft>
              <a:buNone/>
            </a:pPr>
            <a:endParaRPr lang="hu-HU" sz="2000" i="1" dirty="0"/>
          </a:p>
        </p:txBody>
      </p:sp>
      <p:sp>
        <p:nvSpPr>
          <p:cNvPr id="3" name="Szöveg helye 2"/>
          <p:cNvSpPr>
            <a:spLocks noGrp="1"/>
          </p:cNvSpPr>
          <p:nvPr>
            <p:ph type="body" sz="half" idx="2"/>
          </p:nvPr>
        </p:nvSpPr>
        <p:spPr>
          <a:xfrm>
            <a:off x="457200" y="1435101"/>
            <a:ext cx="8507288" cy="553739"/>
          </a:xfrm>
        </p:spPr>
        <p:txBody>
          <a:bodyPr>
            <a:normAutofit/>
          </a:bodyPr>
          <a:lstStyle/>
          <a:p>
            <a:r>
              <a:rPr lang="hu-HU" sz="2400" b="1" dirty="0" smtClean="0">
                <a:solidFill>
                  <a:schemeClr val="tx1">
                    <a:lumMod val="75000"/>
                    <a:lumOff val="25000"/>
                  </a:schemeClr>
                </a:solidFill>
              </a:rPr>
              <a:t>Rövid tanulmányút, ösztöndíjösszegek</a:t>
            </a:r>
            <a:endParaRPr lang="hu-HU" sz="2400" dirty="0"/>
          </a:p>
          <a:p>
            <a:endParaRPr lang="hu-HU" dirty="0"/>
          </a:p>
        </p:txBody>
      </p:sp>
      <p:sp>
        <p:nvSpPr>
          <p:cNvPr id="4" name="Cím 3"/>
          <p:cNvSpPr>
            <a:spLocks noGrp="1"/>
          </p:cNvSpPr>
          <p:nvPr>
            <p:ph type="title"/>
          </p:nvPr>
        </p:nvSpPr>
        <p:spPr>
          <a:xfrm>
            <a:off x="447989" y="44624"/>
            <a:ext cx="4844091" cy="864096"/>
          </a:xfrm>
        </p:spPr>
        <p:txBody>
          <a:bodyPr/>
          <a:lstStyle/>
          <a:p>
            <a:r>
              <a:rPr lang="hu-HU" dirty="0" smtClean="0"/>
              <a:t>Campus </a:t>
            </a:r>
            <a:r>
              <a:rPr lang="hu-HU" dirty="0" err="1" smtClean="0"/>
              <a:t>Mundi</a:t>
            </a:r>
            <a:r>
              <a:rPr lang="hu-HU" dirty="0" smtClean="0"/>
              <a:t> projekt</a:t>
            </a:r>
            <a:endParaRPr lang="hu-HU" dirty="0"/>
          </a:p>
        </p:txBody>
      </p:sp>
      <p:pic>
        <p:nvPicPr>
          <p:cNvPr id="6" name="Kép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56376" y="0"/>
            <a:ext cx="1187623" cy="627424"/>
          </a:xfrm>
          <a:prstGeom prst="rect">
            <a:avLst/>
          </a:prstGeom>
        </p:spPr>
      </p:pic>
      <p:graphicFrame>
        <p:nvGraphicFramePr>
          <p:cNvPr id="5" name="Táblázat 4"/>
          <p:cNvGraphicFramePr>
            <a:graphicFrameLocks noGrp="1"/>
          </p:cNvGraphicFramePr>
          <p:nvPr>
            <p:extLst>
              <p:ext uri="{D42A27DB-BD31-4B8C-83A1-F6EECF244321}">
                <p14:modId xmlns:p14="http://schemas.microsoft.com/office/powerpoint/2010/main" val="1630798151"/>
              </p:ext>
            </p:extLst>
          </p:nvPr>
        </p:nvGraphicFramePr>
        <p:xfrm>
          <a:off x="447989" y="2492896"/>
          <a:ext cx="8291265" cy="3010916"/>
        </p:xfrm>
        <a:graphic>
          <a:graphicData uri="http://schemas.openxmlformats.org/drawingml/2006/table">
            <a:tbl>
              <a:tblPr firstRow="1" firstCol="1" bandRow="1">
                <a:tableStyleId>{5C22544A-7EE6-4342-B048-85BDC9FD1C3A}</a:tableStyleId>
              </a:tblPr>
              <a:tblGrid>
                <a:gridCol w="3466729"/>
                <a:gridCol w="1224136"/>
                <a:gridCol w="1296144"/>
                <a:gridCol w="1224136"/>
                <a:gridCol w="1080120"/>
              </a:tblGrid>
              <a:tr h="183515">
                <a:tc>
                  <a:txBody>
                    <a:bodyPr/>
                    <a:lstStyle/>
                    <a:p>
                      <a:pPr algn="ctr">
                        <a:lnSpc>
                          <a:spcPct val="115000"/>
                        </a:lnSpc>
                        <a:spcAft>
                          <a:spcPts val="0"/>
                        </a:spcAft>
                      </a:pPr>
                      <a:r>
                        <a:rPr lang="hu-HU" sz="1100" dirty="0">
                          <a:effectLst/>
                        </a:rPr>
                        <a:t>Célország</a:t>
                      </a:r>
                      <a:endParaRPr lang="hu-HU" sz="11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hu-HU" sz="1100" dirty="0">
                          <a:effectLst/>
                        </a:rPr>
                        <a:t>2–5 napig</a:t>
                      </a:r>
                      <a:endParaRPr lang="hu-HU" sz="11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hu-HU" sz="1100">
                          <a:effectLst/>
                        </a:rPr>
                        <a:t>6–10 napig</a:t>
                      </a:r>
                      <a:endParaRPr lang="hu-HU" sz="11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hu-HU" sz="1100">
                          <a:effectLst/>
                        </a:rPr>
                        <a:t>11–30 napig</a:t>
                      </a:r>
                      <a:endParaRPr lang="hu-HU" sz="11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hu-HU" sz="1100">
                          <a:effectLst/>
                        </a:rPr>
                        <a:t>31 naptól  </a:t>
                      </a:r>
                      <a:endParaRPr lang="hu-HU" sz="1100">
                        <a:effectLst/>
                        <a:latin typeface="Calibri"/>
                        <a:ea typeface="Calibri"/>
                        <a:cs typeface="Times New Roman"/>
                      </a:endParaRPr>
                    </a:p>
                  </a:txBody>
                  <a:tcPr marL="44450" marR="44450" marT="0" marB="0" anchor="ctr"/>
                </a:tc>
              </a:tr>
              <a:tr h="890270">
                <a:tc>
                  <a:txBody>
                    <a:bodyPr/>
                    <a:lstStyle/>
                    <a:p>
                      <a:pPr algn="r">
                        <a:lnSpc>
                          <a:spcPct val="115000"/>
                        </a:lnSpc>
                        <a:spcAft>
                          <a:spcPts val="0"/>
                        </a:spcAft>
                      </a:pPr>
                      <a:r>
                        <a:rPr lang="hu-HU" sz="1100">
                          <a:effectLst/>
                        </a:rPr>
                        <a:t>Alacsonyabb megélhetési költségű európai országok: </a:t>
                      </a:r>
                      <a:br>
                        <a:rPr lang="hu-HU" sz="1100">
                          <a:effectLst/>
                        </a:rPr>
                      </a:br>
                      <a:r>
                        <a:rPr lang="hu-HU" sz="1100">
                          <a:effectLst/>
                        </a:rPr>
                        <a:t>Bulgária, Észtország, Lengyelország, Lettország, Litvánia, Macedónia, Málta, Románia, Szlovákia</a:t>
                      </a:r>
                      <a:endParaRPr lang="hu-HU" sz="1100">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hu-HU" sz="1100">
                          <a:effectLst/>
                        </a:rPr>
                        <a:t>18 600 Ft/nap</a:t>
                      </a:r>
                      <a:endParaRPr lang="hu-HU" sz="11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hu-HU" sz="1100">
                          <a:effectLst/>
                        </a:rPr>
                        <a:t>11 160 Ft/nap</a:t>
                      </a:r>
                      <a:endParaRPr lang="hu-HU" sz="11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hu-HU" sz="1100">
                          <a:effectLst/>
                        </a:rPr>
                        <a:t>7 440 Ft/nap</a:t>
                      </a:r>
                      <a:endParaRPr lang="hu-HU" sz="11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hu-HU" sz="1100">
                          <a:effectLst/>
                        </a:rPr>
                        <a:t>6 510 Ft/nap</a:t>
                      </a:r>
                      <a:endParaRPr lang="hu-HU" sz="1100">
                        <a:effectLst/>
                        <a:latin typeface="Calibri"/>
                        <a:ea typeface="Calibri"/>
                        <a:cs typeface="Times New Roman"/>
                      </a:endParaRPr>
                    </a:p>
                  </a:txBody>
                  <a:tcPr marL="44450" marR="44450" marT="0" marB="0" anchor="ctr"/>
                </a:tc>
              </a:tr>
              <a:tr h="190500">
                <a:tc>
                  <a:txBody>
                    <a:bodyPr/>
                    <a:lstStyle/>
                    <a:p>
                      <a:pPr algn="r">
                        <a:lnSpc>
                          <a:spcPct val="115000"/>
                        </a:lnSpc>
                        <a:spcAft>
                          <a:spcPts val="0"/>
                        </a:spcAft>
                      </a:pPr>
                      <a:r>
                        <a:rPr lang="hu-HU" sz="1100" dirty="0">
                          <a:effectLst/>
                        </a:rPr>
                        <a:t>Közepes megélhetési költségű európai országok: </a:t>
                      </a:r>
                      <a:br>
                        <a:rPr lang="hu-HU" sz="1100" dirty="0">
                          <a:effectLst/>
                        </a:rPr>
                      </a:br>
                      <a:r>
                        <a:rPr lang="hu-HU" sz="1100" dirty="0">
                          <a:effectLst/>
                        </a:rPr>
                        <a:t>Belgium, Ciprus, Csehország, Görögország, Hollandia, Horvátország, Izland, Luxemburg, Németország, Portugália, Spanyolország, Szlovénia, Törökország</a:t>
                      </a:r>
                      <a:endParaRPr lang="hu-HU" sz="1100" dirty="0">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hu-HU" sz="1100" dirty="0">
                          <a:effectLst/>
                        </a:rPr>
                        <a:t>21 700 Ft/nap</a:t>
                      </a:r>
                      <a:endParaRPr lang="hu-HU" sz="11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hu-HU" sz="1100" dirty="0">
                          <a:effectLst/>
                        </a:rPr>
                        <a:t>13 020 Ft/nap</a:t>
                      </a:r>
                      <a:endParaRPr lang="hu-HU" sz="11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hu-HU" sz="1100">
                          <a:effectLst/>
                        </a:rPr>
                        <a:t>8 680 Ft/nap</a:t>
                      </a:r>
                      <a:endParaRPr lang="hu-HU" sz="11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hu-HU" sz="1100">
                          <a:effectLst/>
                        </a:rPr>
                        <a:t>7 595 Ft/nap</a:t>
                      </a:r>
                      <a:endParaRPr lang="hu-HU" sz="1100">
                        <a:effectLst/>
                        <a:latin typeface="Calibri"/>
                        <a:ea typeface="Calibri"/>
                        <a:cs typeface="Times New Roman"/>
                      </a:endParaRPr>
                    </a:p>
                  </a:txBody>
                  <a:tcPr marL="44450" marR="44450" marT="0" marB="0" anchor="ctr"/>
                </a:tc>
              </a:tr>
              <a:tr h="190500">
                <a:tc>
                  <a:txBody>
                    <a:bodyPr/>
                    <a:lstStyle/>
                    <a:p>
                      <a:pPr algn="r">
                        <a:lnSpc>
                          <a:spcPct val="115000"/>
                        </a:lnSpc>
                        <a:spcAft>
                          <a:spcPts val="0"/>
                        </a:spcAft>
                      </a:pPr>
                      <a:r>
                        <a:rPr lang="hu-HU" sz="1100">
                          <a:effectLst/>
                        </a:rPr>
                        <a:t>Magas megélhetési költségű európai országok: </a:t>
                      </a:r>
                      <a:br>
                        <a:rPr lang="hu-HU" sz="1100">
                          <a:effectLst/>
                        </a:rPr>
                      </a:br>
                      <a:r>
                        <a:rPr lang="hu-HU" sz="1100">
                          <a:effectLst/>
                        </a:rPr>
                        <a:t>Ausztria, Dánia, Egyesült Királyság, Finnország, Franciaország, Írország, Liechtenstein, Norvégia, Olaszország, Svédország</a:t>
                      </a:r>
                    </a:p>
                    <a:p>
                      <a:pPr algn="r">
                        <a:lnSpc>
                          <a:spcPct val="115000"/>
                        </a:lnSpc>
                        <a:spcAft>
                          <a:spcPts val="0"/>
                        </a:spcAft>
                      </a:pPr>
                      <a:r>
                        <a:rPr lang="hu-HU" sz="1100">
                          <a:effectLst/>
                        </a:rPr>
                        <a:t>és Egyéb országok</a:t>
                      </a:r>
                      <a:endParaRPr lang="hu-HU" sz="1100">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hu-HU" sz="1100">
                          <a:effectLst/>
                        </a:rPr>
                        <a:t>24 800 Ft/nap</a:t>
                      </a:r>
                      <a:endParaRPr lang="hu-HU" sz="11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hu-HU" sz="1100">
                          <a:effectLst/>
                        </a:rPr>
                        <a:t>14 880 Ft/nap</a:t>
                      </a:r>
                      <a:endParaRPr lang="hu-HU" sz="11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hu-HU" sz="1100">
                          <a:effectLst/>
                        </a:rPr>
                        <a:t>9 920 Ft/nap</a:t>
                      </a:r>
                      <a:endParaRPr lang="hu-HU" sz="11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hu-HU" sz="1100" dirty="0">
                          <a:effectLst/>
                        </a:rPr>
                        <a:t>8 680 Ft/nap</a:t>
                      </a:r>
                      <a:endParaRPr lang="hu-HU" sz="1100" dirty="0">
                        <a:effectLst/>
                        <a:latin typeface="Calibri"/>
                        <a:ea typeface="Calibri"/>
                        <a:cs typeface="Times New Roman"/>
                      </a:endParaRPr>
                    </a:p>
                  </a:txBody>
                  <a:tcPr marL="44450" marR="44450" marT="0" marB="0" anchor="ctr"/>
                </a:tc>
              </a:tr>
            </a:tbl>
          </a:graphicData>
        </a:graphic>
      </p:graphicFrame>
    </p:spTree>
    <p:extLst>
      <p:ext uri="{BB962C8B-B14F-4D97-AF65-F5344CB8AC3E}">
        <p14:creationId xmlns:p14="http://schemas.microsoft.com/office/powerpoint/2010/main" val="247328732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rtalom helye 1"/>
          <p:cNvSpPr>
            <a:spLocks noGrp="1"/>
          </p:cNvSpPr>
          <p:nvPr>
            <p:ph idx="1"/>
          </p:nvPr>
        </p:nvSpPr>
        <p:spPr>
          <a:xfrm>
            <a:off x="320587" y="2348880"/>
            <a:ext cx="8229600" cy="4065315"/>
          </a:xfrm>
        </p:spPr>
        <p:txBody>
          <a:bodyPr>
            <a:normAutofit/>
          </a:bodyPr>
          <a:lstStyle/>
          <a:p>
            <a:pPr marL="0" indent="0">
              <a:spcAft>
                <a:spcPts val="600"/>
              </a:spcAft>
              <a:buNone/>
            </a:pPr>
            <a:endParaRPr lang="hu-HU" sz="2000" i="1" dirty="0" smtClean="0"/>
          </a:p>
          <a:p>
            <a:pPr marL="0" indent="0">
              <a:spcAft>
                <a:spcPts val="600"/>
              </a:spcAft>
              <a:buNone/>
            </a:pPr>
            <a:endParaRPr lang="hu-HU" sz="2000" i="1" dirty="0"/>
          </a:p>
          <a:p>
            <a:pPr marL="0" indent="0">
              <a:spcAft>
                <a:spcPts val="600"/>
              </a:spcAft>
              <a:buNone/>
            </a:pPr>
            <a:endParaRPr lang="hu-HU" sz="2000" i="1" dirty="0" smtClean="0"/>
          </a:p>
          <a:p>
            <a:pPr marL="0" indent="0">
              <a:spcAft>
                <a:spcPts val="600"/>
              </a:spcAft>
              <a:buNone/>
            </a:pPr>
            <a:endParaRPr lang="hu-HU" sz="2000" i="1" dirty="0"/>
          </a:p>
          <a:p>
            <a:pPr marL="0" indent="0">
              <a:spcAft>
                <a:spcPts val="600"/>
              </a:spcAft>
              <a:buNone/>
            </a:pPr>
            <a:endParaRPr lang="hu-HU" sz="2000" i="1" dirty="0" smtClean="0"/>
          </a:p>
          <a:p>
            <a:pPr marL="0" indent="0">
              <a:spcAft>
                <a:spcPts val="600"/>
              </a:spcAft>
              <a:buNone/>
            </a:pPr>
            <a:endParaRPr lang="hu-HU" sz="2000" i="1" dirty="0"/>
          </a:p>
          <a:p>
            <a:pPr marL="0" indent="0">
              <a:spcAft>
                <a:spcPts val="600"/>
              </a:spcAft>
              <a:buNone/>
            </a:pPr>
            <a:endParaRPr lang="hu-HU" sz="2000" i="1" dirty="0" smtClean="0"/>
          </a:p>
          <a:p>
            <a:pPr marL="0" indent="0">
              <a:spcAft>
                <a:spcPts val="600"/>
              </a:spcAft>
              <a:buNone/>
            </a:pPr>
            <a:endParaRPr lang="hu-HU" sz="2000" i="1" dirty="0"/>
          </a:p>
        </p:txBody>
      </p:sp>
      <p:sp>
        <p:nvSpPr>
          <p:cNvPr id="3" name="Szöveg helye 2"/>
          <p:cNvSpPr>
            <a:spLocks noGrp="1"/>
          </p:cNvSpPr>
          <p:nvPr>
            <p:ph type="body" sz="half" idx="2"/>
          </p:nvPr>
        </p:nvSpPr>
        <p:spPr>
          <a:xfrm>
            <a:off x="457200" y="1435101"/>
            <a:ext cx="8507288" cy="913779"/>
          </a:xfrm>
        </p:spPr>
        <p:txBody>
          <a:bodyPr>
            <a:normAutofit/>
          </a:bodyPr>
          <a:lstStyle/>
          <a:p>
            <a:r>
              <a:rPr lang="hu-HU" sz="2400" b="1" dirty="0" smtClean="0">
                <a:solidFill>
                  <a:schemeClr val="tx1">
                    <a:lumMod val="75000"/>
                    <a:lumOff val="25000"/>
                  </a:schemeClr>
                </a:solidFill>
              </a:rPr>
              <a:t>Rövid tanulmányút, útiköltség-támogatás összegei</a:t>
            </a:r>
          </a:p>
          <a:p>
            <a:r>
              <a:rPr lang="hu-HU" sz="2400" dirty="0" smtClean="0">
                <a:solidFill>
                  <a:schemeClr val="tx1">
                    <a:lumMod val="75000"/>
                    <a:lumOff val="25000"/>
                  </a:schemeClr>
                </a:solidFill>
              </a:rPr>
              <a:t>(hazai és külföldi képzési helyszín közötti távolság)</a:t>
            </a:r>
            <a:endParaRPr lang="hu-HU" sz="2400" dirty="0"/>
          </a:p>
          <a:p>
            <a:endParaRPr lang="hu-HU" dirty="0"/>
          </a:p>
        </p:txBody>
      </p:sp>
      <p:sp>
        <p:nvSpPr>
          <p:cNvPr id="4" name="Cím 3"/>
          <p:cNvSpPr>
            <a:spLocks noGrp="1"/>
          </p:cNvSpPr>
          <p:nvPr>
            <p:ph type="title"/>
          </p:nvPr>
        </p:nvSpPr>
        <p:spPr>
          <a:xfrm>
            <a:off x="447989" y="44624"/>
            <a:ext cx="4844091" cy="864096"/>
          </a:xfrm>
        </p:spPr>
        <p:txBody>
          <a:bodyPr/>
          <a:lstStyle/>
          <a:p>
            <a:r>
              <a:rPr lang="hu-HU" dirty="0" smtClean="0"/>
              <a:t>Campus </a:t>
            </a:r>
            <a:r>
              <a:rPr lang="hu-HU" dirty="0" err="1" smtClean="0"/>
              <a:t>Mundi</a:t>
            </a:r>
            <a:r>
              <a:rPr lang="hu-HU" dirty="0" smtClean="0"/>
              <a:t> projekt</a:t>
            </a:r>
            <a:endParaRPr lang="hu-HU" dirty="0"/>
          </a:p>
        </p:txBody>
      </p:sp>
      <p:pic>
        <p:nvPicPr>
          <p:cNvPr id="6" name="Kép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56376" y="0"/>
            <a:ext cx="1187623" cy="627424"/>
          </a:xfrm>
          <a:prstGeom prst="rect">
            <a:avLst/>
          </a:prstGeom>
        </p:spPr>
      </p:pic>
      <p:graphicFrame>
        <p:nvGraphicFramePr>
          <p:cNvPr id="7" name="Táblázat 6"/>
          <p:cNvGraphicFramePr>
            <a:graphicFrameLocks noGrp="1"/>
          </p:cNvGraphicFramePr>
          <p:nvPr>
            <p:extLst>
              <p:ext uri="{D42A27DB-BD31-4B8C-83A1-F6EECF244321}">
                <p14:modId xmlns:p14="http://schemas.microsoft.com/office/powerpoint/2010/main" val="2026875052"/>
              </p:ext>
            </p:extLst>
          </p:nvPr>
        </p:nvGraphicFramePr>
        <p:xfrm>
          <a:off x="1907704" y="2636914"/>
          <a:ext cx="5256584" cy="3240357"/>
        </p:xfrm>
        <a:graphic>
          <a:graphicData uri="http://schemas.openxmlformats.org/drawingml/2006/table">
            <a:tbl>
              <a:tblPr firstRow="1" firstCol="1" bandRow="1">
                <a:tableStyleId>{5C22544A-7EE6-4342-B048-85BDC9FD1C3A}</a:tableStyleId>
              </a:tblPr>
              <a:tblGrid>
                <a:gridCol w="2098851"/>
                <a:gridCol w="3157733"/>
              </a:tblGrid>
              <a:tr h="769809">
                <a:tc>
                  <a:txBody>
                    <a:bodyPr/>
                    <a:lstStyle/>
                    <a:p>
                      <a:pPr algn="just">
                        <a:lnSpc>
                          <a:spcPct val="115000"/>
                        </a:lnSpc>
                        <a:spcAft>
                          <a:spcPts val="0"/>
                        </a:spcAft>
                      </a:pPr>
                      <a:r>
                        <a:rPr lang="hu-HU" sz="1100" dirty="0">
                          <a:effectLst/>
                        </a:rPr>
                        <a:t>Távolság</a:t>
                      </a:r>
                      <a:endParaRPr lang="hu-HU" sz="11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hu-HU" sz="1100" dirty="0">
                          <a:effectLst/>
                        </a:rPr>
                        <a:t>Utazási átalány összege</a:t>
                      </a:r>
                      <a:endParaRPr lang="hu-HU" sz="1100" dirty="0">
                        <a:effectLst/>
                        <a:latin typeface="Calibri"/>
                        <a:ea typeface="Calibri"/>
                        <a:cs typeface="Times New Roman"/>
                      </a:endParaRPr>
                    </a:p>
                  </a:txBody>
                  <a:tcPr marL="44450" marR="44450" marT="0" marB="0" anchor="ctr"/>
                </a:tc>
              </a:tr>
              <a:tr h="411758">
                <a:tc>
                  <a:txBody>
                    <a:bodyPr/>
                    <a:lstStyle/>
                    <a:p>
                      <a:pPr algn="just">
                        <a:lnSpc>
                          <a:spcPct val="115000"/>
                        </a:lnSpc>
                        <a:spcAft>
                          <a:spcPts val="0"/>
                        </a:spcAft>
                      </a:pPr>
                      <a:r>
                        <a:rPr lang="hu-HU" sz="1100">
                          <a:effectLst/>
                        </a:rPr>
                        <a:t>1 000–1 299 km</a:t>
                      </a:r>
                      <a:endParaRPr lang="hu-HU" sz="11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hu-HU" sz="1100">
                          <a:effectLst/>
                        </a:rPr>
                        <a:t>65 000 Ft</a:t>
                      </a:r>
                      <a:endParaRPr lang="hu-HU" sz="1100">
                        <a:effectLst/>
                        <a:latin typeface="Calibri"/>
                        <a:ea typeface="Calibri"/>
                        <a:cs typeface="Times New Roman"/>
                      </a:endParaRPr>
                    </a:p>
                  </a:txBody>
                  <a:tcPr marL="44450" marR="44450" marT="0" marB="0" anchor="ctr"/>
                </a:tc>
              </a:tr>
              <a:tr h="411758">
                <a:tc>
                  <a:txBody>
                    <a:bodyPr/>
                    <a:lstStyle/>
                    <a:p>
                      <a:pPr algn="just">
                        <a:lnSpc>
                          <a:spcPct val="115000"/>
                        </a:lnSpc>
                        <a:spcAft>
                          <a:spcPts val="0"/>
                        </a:spcAft>
                      </a:pPr>
                      <a:r>
                        <a:rPr lang="hu-HU" sz="1100">
                          <a:effectLst/>
                        </a:rPr>
                        <a:t>1 300–1 499 km</a:t>
                      </a:r>
                      <a:endParaRPr lang="hu-HU" sz="11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hu-HU" sz="1100">
                          <a:effectLst/>
                        </a:rPr>
                        <a:t>75 000 Ft</a:t>
                      </a:r>
                      <a:endParaRPr lang="hu-HU" sz="1100">
                        <a:effectLst/>
                        <a:latin typeface="Calibri"/>
                        <a:ea typeface="Calibri"/>
                        <a:cs typeface="Times New Roman"/>
                      </a:endParaRPr>
                    </a:p>
                  </a:txBody>
                  <a:tcPr marL="44450" marR="44450" marT="0" marB="0" anchor="ctr"/>
                </a:tc>
              </a:tr>
              <a:tr h="411758">
                <a:tc>
                  <a:txBody>
                    <a:bodyPr/>
                    <a:lstStyle/>
                    <a:p>
                      <a:pPr algn="just">
                        <a:lnSpc>
                          <a:spcPct val="115000"/>
                        </a:lnSpc>
                        <a:spcAft>
                          <a:spcPts val="0"/>
                        </a:spcAft>
                      </a:pPr>
                      <a:r>
                        <a:rPr lang="hu-HU" sz="1100">
                          <a:effectLst/>
                        </a:rPr>
                        <a:t>1 500–1 999 km</a:t>
                      </a:r>
                      <a:endParaRPr lang="hu-HU" sz="11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hu-HU" sz="1100">
                          <a:effectLst/>
                        </a:rPr>
                        <a:t>90 000 Ft</a:t>
                      </a:r>
                      <a:endParaRPr lang="hu-HU" sz="1100">
                        <a:effectLst/>
                        <a:latin typeface="Calibri"/>
                        <a:ea typeface="Calibri"/>
                        <a:cs typeface="Times New Roman"/>
                      </a:endParaRPr>
                    </a:p>
                  </a:txBody>
                  <a:tcPr marL="44450" marR="44450" marT="0" marB="0" anchor="ctr"/>
                </a:tc>
              </a:tr>
              <a:tr h="411758">
                <a:tc>
                  <a:txBody>
                    <a:bodyPr/>
                    <a:lstStyle/>
                    <a:p>
                      <a:pPr algn="just">
                        <a:lnSpc>
                          <a:spcPct val="115000"/>
                        </a:lnSpc>
                        <a:spcAft>
                          <a:spcPts val="0"/>
                        </a:spcAft>
                      </a:pPr>
                      <a:r>
                        <a:rPr lang="hu-HU" sz="1100">
                          <a:effectLst/>
                        </a:rPr>
                        <a:t>2 000–2 999 km</a:t>
                      </a:r>
                      <a:endParaRPr lang="hu-HU" sz="11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hu-HU" sz="1100">
                          <a:effectLst/>
                        </a:rPr>
                        <a:t>110 000 Ft</a:t>
                      </a:r>
                      <a:endParaRPr lang="hu-HU" sz="1100">
                        <a:effectLst/>
                        <a:latin typeface="Calibri"/>
                        <a:ea typeface="Calibri"/>
                        <a:cs typeface="Times New Roman"/>
                      </a:endParaRPr>
                    </a:p>
                  </a:txBody>
                  <a:tcPr marL="44450" marR="44450" marT="0" marB="0" anchor="ctr"/>
                </a:tc>
              </a:tr>
              <a:tr h="411758">
                <a:tc>
                  <a:txBody>
                    <a:bodyPr/>
                    <a:lstStyle/>
                    <a:p>
                      <a:pPr algn="just">
                        <a:lnSpc>
                          <a:spcPct val="115000"/>
                        </a:lnSpc>
                        <a:spcAft>
                          <a:spcPts val="0"/>
                        </a:spcAft>
                      </a:pPr>
                      <a:r>
                        <a:rPr lang="hu-HU" sz="1100">
                          <a:effectLst/>
                        </a:rPr>
                        <a:t>3 000–3 999 km</a:t>
                      </a:r>
                      <a:endParaRPr lang="hu-HU" sz="11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hu-HU" sz="1100">
                          <a:effectLst/>
                        </a:rPr>
                        <a:t>160 000 Ft</a:t>
                      </a:r>
                      <a:endParaRPr lang="hu-HU" sz="1100">
                        <a:effectLst/>
                        <a:latin typeface="Calibri"/>
                        <a:ea typeface="Calibri"/>
                        <a:cs typeface="Times New Roman"/>
                      </a:endParaRPr>
                    </a:p>
                  </a:txBody>
                  <a:tcPr marL="44450" marR="44450" marT="0" marB="0" anchor="ctr"/>
                </a:tc>
              </a:tr>
              <a:tr h="411758">
                <a:tc>
                  <a:txBody>
                    <a:bodyPr/>
                    <a:lstStyle/>
                    <a:p>
                      <a:pPr algn="just">
                        <a:lnSpc>
                          <a:spcPct val="115000"/>
                        </a:lnSpc>
                        <a:spcAft>
                          <a:spcPts val="0"/>
                        </a:spcAft>
                      </a:pPr>
                      <a:r>
                        <a:rPr lang="hu-HU" sz="1100">
                          <a:effectLst/>
                        </a:rPr>
                        <a:t>4 000 km felett</a:t>
                      </a:r>
                      <a:endParaRPr lang="hu-HU" sz="11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hu-HU" sz="1100" dirty="0">
                          <a:effectLst/>
                        </a:rPr>
                        <a:t>246 000 Ft</a:t>
                      </a:r>
                      <a:endParaRPr lang="hu-HU" sz="1100" dirty="0">
                        <a:effectLst/>
                        <a:latin typeface="Calibri"/>
                        <a:ea typeface="Calibri"/>
                        <a:cs typeface="Times New Roman"/>
                      </a:endParaRPr>
                    </a:p>
                  </a:txBody>
                  <a:tcPr marL="44450" marR="44450" marT="0" marB="0" anchor="ctr"/>
                </a:tc>
              </a:tr>
            </a:tbl>
          </a:graphicData>
        </a:graphic>
      </p:graphicFrame>
    </p:spTree>
    <p:extLst>
      <p:ext uri="{BB962C8B-B14F-4D97-AF65-F5344CB8AC3E}">
        <p14:creationId xmlns:p14="http://schemas.microsoft.com/office/powerpoint/2010/main" val="283430722"/>
      </p:ext>
    </p:extLst>
  </p:cSld>
  <p:clrMapOvr>
    <a:masterClrMapping/>
  </p:clrMapOvr>
</p:sld>
</file>

<file path=ppt/theme/theme1.xml><?xml version="1.0" encoding="utf-8"?>
<a:theme xmlns:a="http://schemas.openxmlformats.org/drawingml/2006/main" name="Office-té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GYENI">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té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475</TotalTime>
  <Words>970</Words>
  <Application>Microsoft Office PowerPoint</Application>
  <PresentationFormat>Diavetítés a képernyőre (4:3 oldalarány)</PresentationFormat>
  <Paragraphs>275</Paragraphs>
  <Slides>17</Slides>
  <Notes>2</Notes>
  <HiddenSlides>0</HiddenSlides>
  <MMClips>0</MMClips>
  <ScaleCrop>false</ScaleCrop>
  <HeadingPairs>
    <vt:vector size="4" baseType="variant">
      <vt:variant>
        <vt:lpstr>Téma</vt:lpstr>
      </vt:variant>
      <vt:variant>
        <vt:i4>1</vt:i4>
      </vt:variant>
      <vt:variant>
        <vt:lpstr>Diacímek</vt:lpstr>
      </vt:variant>
      <vt:variant>
        <vt:i4>17</vt:i4>
      </vt:variant>
    </vt:vector>
  </HeadingPairs>
  <TitlesOfParts>
    <vt:vector size="18" baseType="lpstr">
      <vt:lpstr>Office-téma</vt:lpstr>
      <vt:lpstr>CaMpus Mundi  Ösztöndíjpályázat</vt:lpstr>
      <vt:lpstr>Campus Mundi projekt</vt:lpstr>
      <vt:lpstr>Campus Mundi projekt</vt:lpstr>
      <vt:lpstr>Campus Mundi projekt</vt:lpstr>
      <vt:lpstr>Campus Mundi projekt</vt:lpstr>
      <vt:lpstr>Campus Mundi projekt</vt:lpstr>
      <vt:lpstr>Campus Mundi projekt</vt:lpstr>
      <vt:lpstr>Campus Mundi projekt</vt:lpstr>
      <vt:lpstr>Campus Mundi projekt</vt:lpstr>
      <vt:lpstr>Campus Mundi projekt</vt:lpstr>
      <vt:lpstr>Campus Mundi projekt</vt:lpstr>
      <vt:lpstr>Campus Mundi projekt</vt:lpstr>
      <vt:lpstr>Campus Mundi projekt</vt:lpstr>
      <vt:lpstr>Campus Mundi projekt</vt:lpstr>
      <vt:lpstr>Campus Mundi projekt</vt:lpstr>
      <vt:lpstr>Campus Mundi projekt</vt:lpstr>
      <vt:lpstr>KÖSZÖNÖM  A FIGYELMET!</vt:lpstr>
    </vt:vector>
  </TitlesOfParts>
  <Company>novak.adam@gmail.com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Asdfsdafa dsfasd asdf</dc:title>
  <dc:creator>Ádám Novák</dc:creator>
  <cp:lastModifiedBy>Westsikné Székely Ágnes</cp:lastModifiedBy>
  <cp:revision>103</cp:revision>
  <dcterms:created xsi:type="dcterms:W3CDTF">2014-03-03T11:13:53Z</dcterms:created>
  <dcterms:modified xsi:type="dcterms:W3CDTF">2016-02-22T07:57:19Z</dcterms:modified>
</cp:coreProperties>
</file>