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27"/>
  </p:notesMasterIdLst>
  <p:sldIdLst>
    <p:sldId id="256" r:id="rId2"/>
    <p:sldId id="269" r:id="rId3"/>
    <p:sldId id="295" r:id="rId4"/>
    <p:sldId id="286" r:id="rId5"/>
    <p:sldId id="265" r:id="rId6"/>
    <p:sldId id="280" r:id="rId7"/>
    <p:sldId id="268" r:id="rId8"/>
    <p:sldId id="278" r:id="rId9"/>
    <p:sldId id="279" r:id="rId10"/>
    <p:sldId id="283" r:id="rId11"/>
    <p:sldId id="270" r:id="rId12"/>
    <p:sldId id="297" r:id="rId13"/>
    <p:sldId id="291" r:id="rId14"/>
    <p:sldId id="302" r:id="rId15"/>
    <p:sldId id="298" r:id="rId16"/>
    <p:sldId id="299" r:id="rId17"/>
    <p:sldId id="300" r:id="rId18"/>
    <p:sldId id="303" r:id="rId19"/>
    <p:sldId id="306" r:id="rId20"/>
    <p:sldId id="304" r:id="rId21"/>
    <p:sldId id="305" r:id="rId22"/>
    <p:sldId id="307" r:id="rId23"/>
    <p:sldId id="309" r:id="rId24"/>
    <p:sldId id="308" r:id="rId25"/>
    <p:sldId id="25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napToObjects="1">
      <p:cViewPr>
        <p:scale>
          <a:sx n="77" d="100"/>
          <a:sy n="77" d="100"/>
        </p:scale>
        <p:origin x="-300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30F8-2015-46AC-9C15-B08EDE877F5D}" type="datetimeFigureOut">
              <a:rPr lang="hu-HU" smtClean="0"/>
              <a:t>2016.05.24.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5C11E-540C-488B-B718-84796C0B45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5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523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700075" cy="936104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961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902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2016.05.24.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45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2016.05.24.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447989" y="1628800"/>
            <a:ext cx="5111750" cy="46910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Kép helye 2"/>
          <p:cNvSpPr>
            <a:spLocks noGrp="1"/>
          </p:cNvSpPr>
          <p:nvPr>
            <p:ph type="pic" idx="13"/>
          </p:nvPr>
        </p:nvSpPr>
        <p:spPr>
          <a:xfrm>
            <a:off x="5724128" y="1633102"/>
            <a:ext cx="3240360" cy="46910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1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2016.05.24.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877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2016.05.24.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34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5FFA-4383-4574-9830-A5FF25BE8406}" type="datetimeFigureOut">
              <a:rPr lang="hu-HU" smtClean="0"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508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6" r:id="rId7"/>
    <p:sldLayoutId id="2147483667" r:id="rId8"/>
    <p:sldLayoutId id="2147483670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scholarship.hu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tka.hu/docs/palyazatok/szempontrendszer_smrovid.pdf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scholarship.hu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mpusmundi.hu/" TargetMode="External"/><Relationship Id="rId7" Type="http://schemas.openxmlformats.org/officeDocument/2006/relationships/image" Target="../media/image3.jpg"/><Relationship Id="rId2" Type="http://schemas.openxmlformats.org/officeDocument/2006/relationships/hyperlink" Target="http://www.tka.h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ka.hu/docs/palyazatok/szempontrendszer_smrovid.pdf" TargetMode="External"/><Relationship Id="rId5" Type="http://schemas.openxmlformats.org/officeDocument/2006/relationships/hyperlink" Target="http://www.tka.hu/docs/palyazatok/cmfelhivas_sms_rovid_hatalyos1602111706.pdf" TargetMode="External"/><Relationship Id="rId4" Type="http://schemas.openxmlformats.org/officeDocument/2006/relationships/hyperlink" Target="mailto:anna.szikszai@tpf.hu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8778" y="1317242"/>
            <a:ext cx="6376245" cy="1319670"/>
          </a:xfrm>
        </p:spPr>
        <p:txBody>
          <a:bodyPr/>
          <a:lstStyle/>
          <a:p>
            <a:pPr algn="ctr"/>
            <a:r>
              <a:rPr lang="hu-HU" dirty="0" err="1" smtClean="0"/>
              <a:t>CaMpus</a:t>
            </a:r>
            <a:r>
              <a:rPr lang="hu-HU" dirty="0" smtClean="0"/>
              <a:t> Mundi</a:t>
            </a:r>
            <a:br>
              <a:rPr lang="hu-HU" dirty="0" smtClean="0"/>
            </a:br>
            <a:r>
              <a:rPr lang="hu-HU" sz="2800" dirty="0"/>
              <a:t>Rövid tanulmányút </a:t>
            </a:r>
            <a:r>
              <a:rPr lang="hu-HU" sz="2800" dirty="0" smtClean="0"/>
              <a:t/>
            </a:r>
            <a:br>
              <a:rPr lang="hu-HU" sz="2800" dirty="0" smtClean="0"/>
            </a:br>
            <a:r>
              <a:rPr lang="hu-HU" sz="3600" dirty="0" smtClean="0"/>
              <a:t/>
            </a:r>
            <a:br>
              <a:rPr lang="hu-HU" sz="3600" dirty="0" smtClean="0"/>
            </a:br>
            <a:r>
              <a:rPr lang="hu-HU" sz="3600" b="0" dirty="0" smtClean="0"/>
              <a:t>Szakértői bírálati felkészítő</a:t>
            </a:r>
            <a:r>
              <a:rPr lang="hu-HU" sz="3600" dirty="0" smtClean="0"/>
              <a:t/>
            </a:r>
            <a:br>
              <a:rPr lang="hu-HU" sz="3600" dirty="0" smtClean="0"/>
            </a:br>
            <a:r>
              <a:rPr lang="hu-HU" sz="3600" dirty="0"/>
              <a:t/>
            </a:r>
            <a:br>
              <a:rPr lang="hu-HU" sz="3600" dirty="0"/>
            </a:br>
            <a:r>
              <a:rPr lang="hu-HU" sz="3600" dirty="0" smtClean="0"/>
              <a:t/>
            </a:r>
            <a:br>
              <a:rPr lang="hu-HU" sz="3600" dirty="0" smtClean="0"/>
            </a:br>
            <a:r>
              <a:rPr lang="hu-HU" sz="3600" dirty="0"/>
              <a:t/>
            </a:r>
            <a:br>
              <a:rPr lang="hu-HU" sz="3600" dirty="0"/>
            </a:br>
            <a:r>
              <a:rPr lang="hu-HU" sz="2400" dirty="0" smtClean="0"/>
              <a:t/>
            </a:r>
            <a:br>
              <a:rPr lang="hu-HU" sz="2400" dirty="0" smtClean="0"/>
            </a:br>
            <a:r>
              <a:rPr lang="hu-HU" sz="2000" dirty="0" smtClean="0"/>
              <a:t>2016. május 20.</a:t>
            </a:r>
            <a:r>
              <a:rPr lang="hu-HU" sz="2000" cap="none" dirty="0" smtClean="0"/>
              <a:t> </a:t>
            </a:r>
            <a:endParaRPr lang="hu-HU" sz="3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2169" y="0"/>
            <a:ext cx="1879797" cy="993101"/>
          </a:xfrm>
          <a:prstGeom prst="rect">
            <a:avLst/>
          </a:prstGeom>
        </p:spPr>
      </p:pic>
      <p:pic>
        <p:nvPicPr>
          <p:cNvPr id="1026" name="Picture 2" descr="M:\Campus_Mundi\05_Kommunikacio\Arculat\Logo_hatalyos\Campus_Mundi_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0"/>
            <a:ext cx="827584" cy="99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77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032448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Részképzés: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Tavaszi forduló:	2016. március 20. (2016/2017. tanévre)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Őszi forduló:	2016. szeptember 20. (2016/2017/2. félévre)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hu-HU" sz="2000" dirty="0" smtClean="0"/>
          </a:p>
          <a:p>
            <a:pPr>
              <a:spcAft>
                <a:spcPts val="600"/>
              </a:spcAft>
            </a:pPr>
            <a:r>
              <a:rPr lang="hu-HU" sz="2400" dirty="0" smtClean="0"/>
              <a:t>Szakmai gyakorlat és </a:t>
            </a:r>
            <a:r>
              <a:rPr lang="hu-HU" sz="2400" b="1" dirty="0" smtClean="0"/>
              <a:t>rövid tanulmányút</a:t>
            </a:r>
            <a:r>
              <a:rPr lang="hu-HU" sz="2400" dirty="0" smtClean="0"/>
              <a:t>:</a:t>
            </a:r>
          </a:p>
          <a:p>
            <a:pPr lvl="1">
              <a:spcAft>
                <a:spcPts val="600"/>
              </a:spcAft>
            </a:pPr>
            <a:r>
              <a:rPr lang="hu-HU" sz="2000" dirty="0"/>
              <a:t>Tavaszi forduló:	2016. </a:t>
            </a:r>
            <a:r>
              <a:rPr lang="hu-HU" sz="2000" dirty="0" smtClean="0"/>
              <a:t>április10</a:t>
            </a:r>
            <a:r>
              <a:rPr lang="hu-HU" sz="2000" dirty="0"/>
              <a:t>. (2016/2017. tanévre</a:t>
            </a:r>
            <a:r>
              <a:rPr lang="hu-HU" sz="2000" dirty="0" smtClean="0"/>
              <a:t>)</a:t>
            </a:r>
            <a:endParaRPr lang="hu-HU" sz="2000" dirty="0"/>
          </a:p>
          <a:p>
            <a:pPr lvl="1">
              <a:spcAft>
                <a:spcPts val="600"/>
              </a:spcAft>
            </a:pPr>
            <a:r>
              <a:rPr lang="hu-HU" sz="2000" dirty="0"/>
              <a:t>Őszi forduló:	2016. </a:t>
            </a:r>
            <a:r>
              <a:rPr lang="hu-HU" sz="2000" dirty="0" smtClean="0"/>
              <a:t>október 20. </a:t>
            </a:r>
            <a:r>
              <a:rPr lang="hu-HU" sz="2000" dirty="0"/>
              <a:t>(2016/2017/2. félévre)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hu-HU" sz="2000" dirty="0" smtClean="0"/>
          </a:p>
          <a:p>
            <a:pPr marL="457200" lvl="1" indent="0">
              <a:spcAft>
                <a:spcPts val="600"/>
              </a:spcAft>
              <a:buNone/>
            </a:pPr>
            <a:r>
              <a:rPr lang="hu-HU" sz="2000" dirty="0" smtClean="0"/>
              <a:t>Legkorábbi kezdő időpont: 2016. június 1. 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hu-HU" sz="2000" dirty="0" smtClean="0"/>
              <a:t>Támogatható időszak vége: 2017. szeptember 30.</a:t>
            </a:r>
            <a:endParaRPr lang="hu-HU" sz="2000" dirty="0"/>
          </a:p>
          <a:p>
            <a:pPr>
              <a:spcAft>
                <a:spcPts val="600"/>
              </a:spcAft>
            </a:pP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CM pályázati határidők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00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36504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hu-HU" sz="1600" dirty="0" smtClean="0"/>
              <a:t>Pályázati felület: </a:t>
            </a:r>
            <a:r>
              <a:rPr lang="hu-HU" sz="1600" dirty="0" err="1" smtClean="0">
                <a:hlinkClick r:id="rId2"/>
              </a:rPr>
              <a:t>www.scholarship.hu</a:t>
            </a:r>
            <a:r>
              <a:rPr lang="hu-HU" sz="1600" dirty="0" smtClean="0"/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hu-HU" sz="1600" b="1" dirty="0" smtClean="0"/>
              <a:t>Csatolandó mellékletek:</a:t>
            </a:r>
            <a:r>
              <a:rPr lang="hu-HU" sz="1600" dirty="0" smtClean="0"/>
              <a:t> </a:t>
            </a:r>
          </a:p>
          <a:p>
            <a:pPr lvl="0">
              <a:spcAft>
                <a:spcPts val="600"/>
              </a:spcAft>
            </a:pPr>
            <a:r>
              <a:rPr lang="hu-HU" sz="1600" dirty="0" smtClean="0"/>
              <a:t>Szaktanári </a:t>
            </a:r>
            <a:r>
              <a:rPr lang="hu-HU" sz="1600" dirty="0"/>
              <a:t>ajánlás és intézményi jóváhagyás </a:t>
            </a:r>
            <a:endParaRPr lang="hu-HU" sz="1600" dirty="0" smtClean="0"/>
          </a:p>
          <a:p>
            <a:pPr lvl="0">
              <a:spcAft>
                <a:spcPts val="600"/>
              </a:spcAft>
            </a:pPr>
            <a:r>
              <a:rPr lang="hu-HU" sz="1600" dirty="0" smtClean="0"/>
              <a:t>Tanulmányi </a:t>
            </a:r>
            <a:r>
              <a:rPr lang="hu-HU" sz="1600" dirty="0"/>
              <a:t>Osztály által kiadott </a:t>
            </a:r>
            <a:r>
              <a:rPr lang="hu-HU" sz="1600" dirty="0" smtClean="0"/>
              <a:t>Törzslap </a:t>
            </a:r>
          </a:p>
          <a:p>
            <a:pPr lvl="0">
              <a:spcAft>
                <a:spcPts val="600"/>
              </a:spcAft>
            </a:pPr>
            <a:r>
              <a:rPr lang="hu-HU" sz="1600" dirty="0" smtClean="0"/>
              <a:t>Motivációs </a:t>
            </a:r>
            <a:r>
              <a:rPr lang="hu-HU" sz="1600" dirty="0"/>
              <a:t>levél és tanulmányi terv / </a:t>
            </a:r>
            <a:r>
              <a:rPr lang="hu-HU" sz="1600" dirty="0" smtClean="0"/>
              <a:t>munkaterv </a:t>
            </a:r>
          </a:p>
          <a:p>
            <a:pPr lvl="0">
              <a:spcAft>
                <a:spcPts val="600"/>
              </a:spcAft>
            </a:pPr>
            <a:r>
              <a:rPr lang="hu-HU" sz="1600" dirty="0" smtClean="0"/>
              <a:t>Szakmai gyakorlat és rövid tanulmányút esetén fogadólevél </a:t>
            </a:r>
          </a:p>
          <a:p>
            <a:pPr lvl="0">
              <a:spcAft>
                <a:spcPts val="600"/>
              </a:spcAft>
            </a:pPr>
            <a:r>
              <a:rPr lang="hu-HU" sz="1600" dirty="0" smtClean="0"/>
              <a:t>A munkanyelv/munkanyelvek </a:t>
            </a:r>
            <a:r>
              <a:rPr lang="hu-HU" sz="1600" dirty="0"/>
              <a:t>megfelelő ismeretét igazoló </a:t>
            </a:r>
            <a:r>
              <a:rPr lang="hu-HU" sz="1600" dirty="0" smtClean="0"/>
              <a:t>dokumentum</a:t>
            </a:r>
            <a:endParaRPr lang="hu-HU" sz="1600" i="1" dirty="0"/>
          </a:p>
          <a:p>
            <a:pPr lvl="0">
              <a:spcAft>
                <a:spcPts val="600"/>
              </a:spcAft>
            </a:pPr>
            <a:r>
              <a:rPr lang="hu-HU" sz="1600" dirty="0" smtClean="0"/>
              <a:t>Díjak, publikációk, kutatási tevékenység igazolása (OTDK </a:t>
            </a:r>
            <a:r>
              <a:rPr lang="hu-HU" sz="1600" dirty="0"/>
              <a:t>vagy TDK helyezés és különdíj, nemzetközi versenyen elért helyezés, publikációs lista, kutatási tevékenység </a:t>
            </a:r>
            <a:r>
              <a:rPr lang="hu-HU" sz="1600" dirty="0" smtClean="0"/>
              <a:t>igazolása)</a:t>
            </a:r>
          </a:p>
          <a:p>
            <a:pPr lvl="0">
              <a:spcAft>
                <a:spcPts val="600"/>
              </a:spcAft>
            </a:pPr>
            <a:r>
              <a:rPr lang="hu-HU" sz="1600" dirty="0" smtClean="0"/>
              <a:t> Közéleti önkéntes tevékenység igazolása</a:t>
            </a:r>
          </a:p>
          <a:p>
            <a:pPr>
              <a:spcAft>
                <a:spcPts val="600"/>
              </a:spcAft>
            </a:pPr>
            <a:r>
              <a:rPr lang="hu-HU" sz="1600" dirty="0"/>
              <a:t>Kinyomtatott, aláírt, feltöltött pályázati adatlap.</a:t>
            </a:r>
          </a:p>
          <a:p>
            <a:pPr lvl="0">
              <a:spcAft>
                <a:spcPts val="600"/>
              </a:spcAft>
            </a:pPr>
            <a:r>
              <a:rPr lang="hu-HU" sz="1600" dirty="0"/>
              <a:t>Egyéb, a pályázat szempontjából fontosnak tartott dokumentumok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 beadása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9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4464495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2800" dirty="0" smtClean="0"/>
              <a:t>Részképzés és szakmai gyakorlat: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Formai bírálat: felsőoktatási intézmény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Szakmai bírálat: </a:t>
            </a:r>
            <a:r>
              <a:rPr lang="hu-HU" sz="2400" dirty="0"/>
              <a:t>felsőoktatási </a:t>
            </a:r>
            <a:r>
              <a:rPr lang="hu-HU" sz="2400" dirty="0" smtClean="0"/>
              <a:t>intézmény</a:t>
            </a:r>
          </a:p>
          <a:p>
            <a:pPr lvl="1">
              <a:spcAft>
                <a:spcPts val="600"/>
              </a:spcAft>
            </a:pPr>
            <a:endParaRPr lang="hu-HU" sz="2400" dirty="0"/>
          </a:p>
          <a:p>
            <a:pPr lvl="0">
              <a:spcAft>
                <a:spcPts val="600"/>
              </a:spcAft>
            </a:pPr>
            <a:r>
              <a:rPr lang="hu-HU" sz="2800" dirty="0" smtClean="0"/>
              <a:t>Rövid tanulmányút: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Formai bírálat: Tempus Közalapítvány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Szakmai bírálat: TKA, kutatás esetén szakértők felkérése</a:t>
            </a:r>
            <a:endParaRPr lang="hu-HU" sz="24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Bírálat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61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320480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2800" dirty="0" smtClean="0"/>
              <a:t>Országos ranglista kialakítása</a:t>
            </a:r>
          </a:p>
          <a:p>
            <a:pPr lvl="0">
              <a:spcAft>
                <a:spcPts val="600"/>
              </a:spcAft>
            </a:pPr>
            <a:r>
              <a:rPr lang="hu-HU" sz="2800" dirty="0" smtClean="0"/>
              <a:t>TKA Kuratórium döntése: ~ a beadási határidőt követő 2 hónapon belül</a:t>
            </a:r>
          </a:p>
          <a:p>
            <a:pPr lvl="0">
              <a:spcAft>
                <a:spcPts val="600"/>
              </a:spcAft>
            </a:pPr>
            <a:r>
              <a:rPr lang="hu-HU" sz="2800" dirty="0" smtClean="0"/>
              <a:t>Támogatási szerződések megkötése: ~+2 hét</a:t>
            </a:r>
          </a:p>
          <a:p>
            <a:pPr lvl="0">
              <a:spcAft>
                <a:spcPts val="600"/>
              </a:spcAft>
            </a:pPr>
            <a:r>
              <a:rPr lang="hu-HU" sz="2800" dirty="0" smtClean="0"/>
              <a:t>Ösztöndíj utalása: ~+2 hét</a:t>
            </a:r>
            <a:endParaRPr lang="hu-HU" sz="24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Szerződéskötés, ösztöndíj utalása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13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pPr marL="0" indent="0" algn="ctr">
              <a:buNone/>
            </a:pPr>
            <a:r>
              <a:rPr lang="hu-HU" b="1" dirty="0" smtClean="0"/>
              <a:t>CAMPUS MUNDI</a:t>
            </a:r>
          </a:p>
          <a:p>
            <a:pPr marL="0" indent="0" algn="ctr">
              <a:buNone/>
            </a:pPr>
            <a:r>
              <a:rPr lang="hu-HU" b="1" dirty="0" smtClean="0"/>
              <a:t> RÖVID TANULMÁNYÚT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bg1">
                    <a:lumMod val="50000"/>
                  </a:schemeClr>
                </a:solidFill>
              </a:rPr>
              <a:t>Bírálati szempontok</a:t>
            </a:r>
            <a:endParaRPr lang="hu-HU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635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124744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Értékelési szempontok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Rövid tanulmányút bírálata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9" name="Tartalom helye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570936"/>
              </p:ext>
            </p:extLst>
          </p:nvPr>
        </p:nvGraphicFramePr>
        <p:xfrm>
          <a:off x="447989" y="1772816"/>
          <a:ext cx="8102198" cy="48214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099"/>
                <a:gridCol w="4051099"/>
              </a:tblGrid>
              <a:tr h="466864">
                <a:tc>
                  <a:txBody>
                    <a:bodyPr/>
                    <a:lstStyle/>
                    <a:p>
                      <a:r>
                        <a:rPr lang="hu-HU" dirty="0" smtClean="0"/>
                        <a:t>Szempontok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Pontszámok</a:t>
                      </a:r>
                      <a:endParaRPr lang="hu-HU" dirty="0"/>
                    </a:p>
                  </a:txBody>
                  <a:tcPr/>
                </a:tc>
              </a:tr>
              <a:tr h="605261">
                <a:tc>
                  <a:txBody>
                    <a:bodyPr/>
                    <a:lstStyle/>
                    <a:p>
                      <a:r>
                        <a:rPr lang="hu-H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Összesített korrigált kreditindex és szakátlag viszonya (PhD</a:t>
                      </a:r>
                      <a:r>
                        <a:rPr lang="hu-HU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hallgatóknál nincs)</a:t>
                      </a:r>
                      <a:endParaRPr lang="hu-H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7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Max. 30 pont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605261">
                <a:tc>
                  <a:txBody>
                    <a:bodyPr/>
                    <a:lstStyle/>
                    <a:p>
                      <a:r>
                        <a:rPr lang="hu-H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Motiváció és munkaterv minősége és tartalma</a:t>
                      </a:r>
                      <a:endParaRPr lang="hu-H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7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Max. 30 pont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058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szakos tanulmányokhoz kapcsolódó, kiemelkedő tudományos munka vagy művészeti/sporttevékenység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7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Max. 20 pont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66864">
                <a:tc>
                  <a:txBody>
                    <a:bodyPr/>
                    <a:lstStyle/>
                    <a:p>
                      <a:r>
                        <a:rPr lang="hu-H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Nyelvvizsgák</a:t>
                      </a:r>
                      <a:endParaRPr lang="hu-H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7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Max. 3 pont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66864">
                <a:tc>
                  <a:txBody>
                    <a:bodyPr/>
                    <a:lstStyle/>
                    <a:p>
                      <a:r>
                        <a:rPr lang="hu-H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Közéleti, önkéntes tevékenység</a:t>
                      </a:r>
                      <a:endParaRPr lang="hu-H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7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Max. 5 pont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66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Promóciós tevékenység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7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Max. 2 pont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66864">
                <a:tc>
                  <a:txBody>
                    <a:bodyPr/>
                    <a:lstStyle/>
                    <a:p>
                      <a:r>
                        <a:rPr lang="hu-H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Korábbi mobilitás</a:t>
                      </a:r>
                      <a:endParaRPr lang="hu-H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7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Max. 10 pont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865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Rövid tanulmányút bírálata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800" u="sng" dirty="0" smtClean="0"/>
              <a:t>Formai bírálat</a:t>
            </a:r>
          </a:p>
          <a:p>
            <a:pPr>
              <a:lnSpc>
                <a:spcPct val="110000"/>
              </a:lnSpc>
            </a:pPr>
            <a:r>
              <a:rPr lang="hu-HU" sz="2400" dirty="0" smtClean="0"/>
              <a:t>Törzslap alapján ellenőrizzük a pályázó adatait</a:t>
            </a:r>
          </a:p>
          <a:p>
            <a:pPr>
              <a:lnSpc>
                <a:spcPct val="110000"/>
              </a:lnSpc>
            </a:pPr>
            <a:r>
              <a:rPr lang="hu-HU" sz="2400" dirty="0" smtClean="0"/>
              <a:t>Csatolt mellékletek</a:t>
            </a:r>
          </a:p>
          <a:p>
            <a:pPr>
              <a:lnSpc>
                <a:spcPct val="110000"/>
              </a:lnSpc>
            </a:pPr>
            <a:r>
              <a:rPr lang="hu-HU" sz="2400" i="1" dirty="0" smtClean="0"/>
              <a:t>Összesített korrigált kreditindex és szakátlag viszonya (PhD hallgatóknál nincs)</a:t>
            </a:r>
          </a:p>
          <a:p>
            <a:pPr>
              <a:lnSpc>
                <a:spcPct val="110000"/>
              </a:lnSpc>
            </a:pPr>
            <a:r>
              <a:rPr lang="hu-HU" sz="2400" i="1" dirty="0" smtClean="0"/>
              <a:t>Munkanyelv ismerete </a:t>
            </a:r>
            <a:r>
              <a:rPr lang="hu-HU" sz="2400" dirty="0" smtClean="0"/>
              <a:t>(C1- C2 szintű nyelvtudás plusz pont)</a:t>
            </a:r>
          </a:p>
          <a:p>
            <a:pPr>
              <a:lnSpc>
                <a:spcPct val="110000"/>
              </a:lnSpc>
            </a:pPr>
            <a:r>
              <a:rPr lang="hu-HU" sz="2400" dirty="0" smtClean="0"/>
              <a:t>Fogadólevél</a:t>
            </a:r>
          </a:p>
          <a:p>
            <a:pPr>
              <a:lnSpc>
                <a:spcPct val="110000"/>
              </a:lnSpc>
            </a:pPr>
            <a:r>
              <a:rPr lang="hu-HU" sz="2400" i="1" dirty="0" smtClean="0"/>
              <a:t>Promóciós tevékenység vállalása</a:t>
            </a:r>
            <a:r>
              <a:rPr lang="hu-HU" sz="2400" dirty="0" smtClean="0"/>
              <a:t> </a:t>
            </a:r>
          </a:p>
          <a:p>
            <a:pPr>
              <a:lnSpc>
                <a:spcPct val="110000"/>
              </a:lnSpc>
            </a:pPr>
            <a:r>
              <a:rPr lang="hu-HU" sz="2400" i="1" dirty="0" smtClean="0"/>
              <a:t>Korábbi mobilitás hiánya </a:t>
            </a:r>
          </a:p>
          <a:p>
            <a:pPr marL="0" indent="0">
              <a:buNone/>
            </a:pPr>
            <a:r>
              <a:rPr lang="hu-HU" sz="2400" dirty="0" smtClean="0"/>
              <a:t>Státusz beállítása:</a:t>
            </a:r>
          </a:p>
          <a:p>
            <a:pPr marL="0" indent="0">
              <a:buNone/>
            </a:pPr>
            <a:r>
              <a:rPr lang="hu-HU" sz="2400" dirty="0" smtClean="0"/>
              <a:t>Formai hibás / Belső bírálatra / Külső bírálatra</a:t>
            </a:r>
            <a:endParaRPr lang="hu-HU" sz="2400" dirty="0"/>
          </a:p>
          <a:p>
            <a:pPr marL="0" indent="0">
              <a:buNone/>
            </a:pPr>
            <a:endParaRPr lang="hu-HU" sz="2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75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Rövid tanulmányút bírálata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196752"/>
            <a:ext cx="8507288" cy="4929411"/>
          </a:xfrm>
        </p:spPr>
        <p:txBody>
          <a:bodyPr/>
          <a:lstStyle/>
          <a:p>
            <a:pPr marL="0" indent="0">
              <a:buNone/>
            </a:pPr>
            <a:r>
              <a:rPr lang="hu-HU" u="sng" dirty="0" smtClean="0"/>
              <a:t>Külső szakértői bírálat</a:t>
            </a:r>
          </a:p>
          <a:p>
            <a:r>
              <a:rPr lang="hu-HU" sz="2800" dirty="0" smtClean="0"/>
              <a:t>3 szempont alapján</a:t>
            </a:r>
            <a:r>
              <a:rPr lang="hu-HU" dirty="0" smtClean="0"/>
              <a:t>:</a:t>
            </a:r>
          </a:p>
          <a:p>
            <a:pPr marL="457200" lvl="1" indent="0">
              <a:buNone/>
            </a:pPr>
            <a:r>
              <a:rPr lang="hu-HU" dirty="0" smtClean="0"/>
              <a:t>1. Motiváció és munkaterv minősége és tartalma</a:t>
            </a:r>
          </a:p>
          <a:p>
            <a:pPr marL="457200" lvl="1" indent="0">
              <a:buNone/>
            </a:pPr>
            <a:r>
              <a:rPr lang="hu-HU" dirty="0" smtClean="0">
                <a:solidFill>
                  <a:schemeClr val="dk1"/>
                </a:solidFill>
              </a:rPr>
              <a:t>2. A </a:t>
            </a:r>
            <a:r>
              <a:rPr lang="hu-HU" dirty="0">
                <a:solidFill>
                  <a:schemeClr val="dk1"/>
                </a:solidFill>
              </a:rPr>
              <a:t>szakos tanulmányokhoz kapcsolódó, kiemelkedő tudományos munka vagy </a:t>
            </a:r>
            <a:r>
              <a:rPr lang="hu-HU" dirty="0" smtClean="0">
                <a:solidFill>
                  <a:schemeClr val="dk1"/>
                </a:solidFill>
              </a:rPr>
              <a:t>művészeti/sporttevékenység</a:t>
            </a:r>
          </a:p>
          <a:p>
            <a:pPr marL="457200" lvl="1" indent="0">
              <a:buNone/>
            </a:pPr>
            <a:r>
              <a:rPr lang="hu-HU" dirty="0" smtClean="0">
                <a:solidFill>
                  <a:schemeClr val="dk1"/>
                </a:solidFill>
              </a:rPr>
              <a:t>3. Közéleti</a:t>
            </a:r>
            <a:r>
              <a:rPr lang="hu-HU" dirty="0">
                <a:solidFill>
                  <a:schemeClr val="dk1"/>
                </a:solidFill>
              </a:rPr>
              <a:t>, önkéntes </a:t>
            </a:r>
            <a:r>
              <a:rPr lang="hu-HU" dirty="0" smtClean="0">
                <a:solidFill>
                  <a:schemeClr val="dk1"/>
                </a:solidFill>
              </a:rPr>
              <a:t>tevékenység</a:t>
            </a:r>
          </a:p>
          <a:p>
            <a:pPr marL="457200" lvl="1" indent="0">
              <a:buNone/>
            </a:pPr>
            <a:endParaRPr lang="hu-HU" sz="3200" dirty="0">
              <a:solidFill>
                <a:schemeClr val="dk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3200" dirty="0" smtClean="0">
                <a:solidFill>
                  <a:schemeClr val="dk1"/>
                </a:solidFill>
              </a:rPr>
              <a:t>Pontszám és </a:t>
            </a:r>
            <a:r>
              <a:rPr lang="hu-HU" sz="3200" dirty="0" smtClean="0">
                <a:solidFill>
                  <a:schemeClr val="dk1"/>
                </a:solidFill>
              </a:rPr>
              <a:t>indoklás</a:t>
            </a:r>
            <a:endParaRPr lang="hu-HU" dirty="0">
              <a:solidFill>
                <a:schemeClr val="dk1"/>
              </a:solidFill>
            </a:endParaRPr>
          </a:p>
          <a:p>
            <a:pPr lvl="1"/>
            <a:endParaRPr lang="hu-HU" dirty="0" smtClean="0"/>
          </a:p>
          <a:p>
            <a:pPr lvl="1"/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240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Rövid tanulmányút bírálata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u="sng" dirty="0" smtClean="0"/>
              <a:t>Motiváció </a:t>
            </a:r>
            <a:r>
              <a:rPr lang="hu-HU" sz="2800" u="sng" dirty="0"/>
              <a:t>és munkaterv minősége és </a:t>
            </a:r>
            <a:r>
              <a:rPr lang="hu-HU" sz="2800" u="sng" dirty="0" smtClean="0"/>
              <a:t>tartalma</a:t>
            </a:r>
          </a:p>
          <a:p>
            <a:r>
              <a:rPr lang="hu-HU" sz="2000" dirty="0" smtClean="0"/>
              <a:t>Max. 30 pont</a:t>
            </a:r>
          </a:p>
          <a:p>
            <a:r>
              <a:rPr lang="hu-HU" sz="2000" dirty="0" smtClean="0"/>
              <a:t>Ne legyenek köztes pontok</a:t>
            </a:r>
          </a:p>
          <a:p>
            <a:r>
              <a:rPr lang="hu-HU" sz="1800" b="1" dirty="0" smtClean="0"/>
              <a:t>0 </a:t>
            </a:r>
            <a:r>
              <a:rPr lang="hu-HU" sz="1800" b="1" dirty="0"/>
              <a:t>pont</a:t>
            </a:r>
            <a:r>
              <a:rPr lang="hu-HU" sz="1800" dirty="0"/>
              <a:t>: a motiváció nem tartalmaz konkrétumokat, nincsenek szakmai célok meghatározva; </a:t>
            </a:r>
            <a:endParaRPr lang="hu-HU" sz="1800" dirty="0" smtClean="0"/>
          </a:p>
          <a:p>
            <a:r>
              <a:rPr lang="hu-HU" sz="1800" b="1" dirty="0" smtClean="0"/>
              <a:t>5 </a:t>
            </a:r>
            <a:r>
              <a:rPr lang="hu-HU" sz="1800" b="1" dirty="0"/>
              <a:t>pont</a:t>
            </a:r>
            <a:r>
              <a:rPr lang="hu-HU" sz="1800" dirty="0"/>
              <a:t>: átlagosan megfogalmazott, kevés konkrétumot és szakmai célt (teljesítendő képzés, kurzusok, modulok, tanegységek, kutatási terv, konferencia előadás, stb.) tartalmazó munkaterv; </a:t>
            </a:r>
            <a:endParaRPr lang="hu-HU" sz="1800" dirty="0" smtClean="0"/>
          </a:p>
          <a:p>
            <a:r>
              <a:rPr lang="hu-HU" sz="1800" b="1" dirty="0" smtClean="0"/>
              <a:t>10 </a:t>
            </a:r>
            <a:r>
              <a:rPr lang="hu-HU" sz="1800" b="1" dirty="0"/>
              <a:t>pont</a:t>
            </a:r>
            <a:r>
              <a:rPr lang="hu-HU" sz="1800" dirty="0"/>
              <a:t>: átlagosan megfogalmazott, céljaiban általános, de a munkaterv tartalmaz konkrétumot (teljesítendő képzés, kurzusok, modulok, tanegységek, kutatási terv, konferencia előadás, stb. és ezek beszámítása), összességében ígéretes elképzelés; </a:t>
            </a:r>
            <a:endParaRPr lang="hu-HU" sz="1800" dirty="0" smtClean="0"/>
          </a:p>
          <a:p>
            <a:r>
              <a:rPr lang="hu-HU" sz="1800" b="1" dirty="0" smtClean="0"/>
              <a:t>20 </a:t>
            </a:r>
            <a:r>
              <a:rPr lang="hu-HU" sz="1800" b="1" dirty="0"/>
              <a:t>pont</a:t>
            </a:r>
            <a:r>
              <a:rPr lang="hu-HU" sz="1800" dirty="0"/>
              <a:t>: átgondolt, tartalmas motiváció és munkaterv, megfogalmazásában és a szakmai célok (teljesítendő képzés, kurzusok, modulok, tanegységek, kutatási terv, konferencia előadás, stb. és ezek beszámítása) meghatározásában igényes, konkrétumokat tartalmazó munkaterv; </a:t>
            </a:r>
            <a:endParaRPr lang="hu-HU" sz="1800" dirty="0" smtClean="0"/>
          </a:p>
          <a:p>
            <a:endParaRPr lang="hu-HU" sz="2800" u="sng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066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Rövid tanulmányút bírálata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800" b="1" dirty="0"/>
              <a:t>25 pont</a:t>
            </a:r>
            <a:r>
              <a:rPr lang="hu-HU" sz="1800" dirty="0"/>
              <a:t>: átgondolt, tartalmas motiváció, konkrét szakmai célok meghatározása a munkatervben; a szakdolgozat vagy disszertáció megírásához vagy nemzetközi tudományos konferencián történő előadáshoz szükséges a kiutazás, illetve a pályázati tevékenység konkrét kutatási eredménnyel, publikációval jár</a:t>
            </a:r>
            <a:r>
              <a:rPr lang="hu-HU" sz="1800" dirty="0" smtClean="0"/>
              <a:t>;</a:t>
            </a:r>
          </a:p>
          <a:p>
            <a:pPr marL="0" indent="0">
              <a:buNone/>
            </a:pPr>
            <a:r>
              <a:rPr lang="hu-HU" sz="1800" dirty="0" smtClean="0"/>
              <a:t> </a:t>
            </a:r>
            <a:endParaRPr lang="hu-HU" sz="1800" dirty="0"/>
          </a:p>
          <a:p>
            <a:r>
              <a:rPr lang="hu-HU" sz="1800" b="1" dirty="0"/>
              <a:t>30 pont</a:t>
            </a:r>
            <a:r>
              <a:rPr lang="hu-HU" sz="1800" dirty="0"/>
              <a:t>: átgondolt, tartalmas motiváció, konkrét szakmai célok meghatározása a munkatervben; a munkaterv olyan kutatási tevékenységet (is) tartalmaz, mely nemzetgazdasági, valamint az európai gazdasági térség szempontjából jelentős: - a kutatási téma különösen újszerű megközelítése vagy módszertana; - korábban nem kutatott, nagy jelentőségű eredménnyel kecsegtető kutatási téma; - a kutatás jelentősen hozzájárul a fogadó intézmény vagy szervezeti egység tudományos eredményeihez, elismertségéhez.</a:t>
            </a:r>
            <a:endParaRPr lang="hu-HU" sz="1800" u="sng" dirty="0"/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605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1129803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Campus </a:t>
            </a:r>
            <a:r>
              <a:rPr lang="hu-HU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Mundi</a:t>
            </a:r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hu-HU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Kinyílik a világ!</a:t>
            </a:r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539" y="16145"/>
            <a:ext cx="1358555" cy="717728"/>
          </a:xfrm>
          <a:prstGeom prst="rect">
            <a:avLst/>
          </a:prstGeom>
        </p:spPr>
      </p:pic>
      <p:pic>
        <p:nvPicPr>
          <p:cNvPr id="10" name="Tartalom helye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483" y="3284984"/>
            <a:ext cx="6696596" cy="2575613"/>
          </a:xfrm>
        </p:spPr>
      </p:pic>
    </p:spTree>
    <p:extLst>
      <p:ext uri="{BB962C8B-B14F-4D97-AF65-F5344CB8AC3E}">
        <p14:creationId xmlns:p14="http://schemas.microsoft.com/office/powerpoint/2010/main" val="126995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Rövid tanulmányút bírálata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340768"/>
            <a:ext cx="8784976" cy="4968552"/>
          </a:xfrm>
        </p:spPr>
        <p:txBody>
          <a:bodyPr>
            <a:normAutofit fontScale="85000" lnSpcReduction="10000"/>
          </a:bodyPr>
          <a:lstStyle/>
          <a:p>
            <a:pPr marL="0" lvl="1" indent="0">
              <a:buNone/>
            </a:pPr>
            <a:r>
              <a:rPr lang="hu-HU" sz="2400" u="sng" dirty="0" smtClean="0">
                <a:solidFill>
                  <a:schemeClr val="dk1"/>
                </a:solidFill>
              </a:rPr>
              <a:t>A </a:t>
            </a:r>
            <a:r>
              <a:rPr lang="hu-HU" sz="2400" u="sng" dirty="0">
                <a:solidFill>
                  <a:schemeClr val="dk1"/>
                </a:solidFill>
              </a:rPr>
              <a:t>szakos tanulmányokhoz kapcsolódó, kiemelkedő tudományos munka vagy </a:t>
            </a:r>
            <a:r>
              <a:rPr lang="hu-HU" sz="2400" u="sng" dirty="0" smtClean="0">
                <a:solidFill>
                  <a:schemeClr val="dk1"/>
                </a:solidFill>
              </a:rPr>
              <a:t>művészeti/sporttevékenység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dk1"/>
                </a:solidFill>
              </a:rPr>
              <a:t>Max. 20 pont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Ne legyenek köztes </a:t>
            </a:r>
            <a:r>
              <a:rPr lang="hu-HU" sz="2000" dirty="0" smtClean="0"/>
              <a:t>pontok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dk1"/>
                </a:solidFill>
              </a:rPr>
              <a:t>Ellenőrizni: </a:t>
            </a:r>
            <a:endParaRPr lang="hu-HU" sz="2000" dirty="0" smtClean="0">
              <a:solidFill>
                <a:schemeClr val="dk1"/>
              </a:solidFill>
            </a:endParaRPr>
          </a:p>
          <a:p>
            <a:pPr marL="742950" lvl="2" indent="-342900"/>
            <a:r>
              <a:rPr lang="hu-HU" sz="1600" dirty="0" smtClean="0">
                <a:solidFill>
                  <a:schemeClr val="dk1"/>
                </a:solidFill>
              </a:rPr>
              <a:t>OTDK vagy </a:t>
            </a:r>
            <a:r>
              <a:rPr lang="hu-HU" sz="1600" dirty="0">
                <a:solidFill>
                  <a:schemeClr val="dk1"/>
                </a:solidFill>
              </a:rPr>
              <a:t>TDK </a:t>
            </a:r>
            <a:r>
              <a:rPr lang="hu-HU" sz="1600" dirty="0" smtClean="0">
                <a:solidFill>
                  <a:schemeClr val="dk1"/>
                </a:solidFill>
              </a:rPr>
              <a:t>helyezés (oklevél)</a:t>
            </a:r>
          </a:p>
          <a:p>
            <a:pPr marL="742950" lvl="2" indent="-342900"/>
            <a:r>
              <a:rPr lang="hu-HU" sz="1600" dirty="0" smtClean="0">
                <a:solidFill>
                  <a:schemeClr val="dk1"/>
                </a:solidFill>
              </a:rPr>
              <a:t>nemzetközi </a:t>
            </a:r>
            <a:r>
              <a:rPr lang="hu-HU" sz="1600" dirty="0">
                <a:solidFill>
                  <a:schemeClr val="dk1"/>
                </a:solidFill>
              </a:rPr>
              <a:t>szakmai konferencián előadás </a:t>
            </a:r>
            <a:r>
              <a:rPr lang="hu-HU" sz="1600" dirty="0" smtClean="0">
                <a:solidFill>
                  <a:schemeClr val="dk1"/>
                </a:solidFill>
              </a:rPr>
              <a:t>(oklevél, programtervben szerepel a neve, tanszék/doktori iskola igazolása)</a:t>
            </a:r>
          </a:p>
          <a:p>
            <a:pPr marL="742950" lvl="2" indent="-342900"/>
            <a:r>
              <a:rPr lang="hu-HU" sz="1600" dirty="0" smtClean="0">
                <a:solidFill>
                  <a:schemeClr val="dk1"/>
                </a:solidFill>
              </a:rPr>
              <a:t>publikációs tevékenység (publikációs lista)</a:t>
            </a:r>
          </a:p>
          <a:p>
            <a:pPr marL="742950" lvl="2" indent="-342900"/>
            <a:r>
              <a:rPr lang="hu-HU" sz="1600" dirty="0" smtClean="0">
                <a:solidFill>
                  <a:schemeClr val="dk1"/>
                </a:solidFill>
              </a:rPr>
              <a:t>nemzetközi verseny (oklevél)</a:t>
            </a:r>
          </a:p>
          <a:p>
            <a:pPr marL="742950" lvl="2" indent="-342900"/>
            <a:r>
              <a:rPr lang="hu-HU" sz="1600" dirty="0" smtClean="0">
                <a:solidFill>
                  <a:schemeClr val="dk1"/>
                </a:solidFill>
              </a:rPr>
              <a:t>kutatási tevékenység (publikációk, tanszék/doktori iskola igazolása) </a:t>
            </a:r>
          </a:p>
          <a:p>
            <a:pPr marL="742950" lvl="2" indent="-342900"/>
            <a:r>
              <a:rPr lang="hu-HU" sz="1600" dirty="0" smtClean="0">
                <a:solidFill>
                  <a:schemeClr val="dk1"/>
                </a:solidFill>
              </a:rPr>
              <a:t>egyéb kiemelkedő tevékenység </a:t>
            </a:r>
          </a:p>
          <a:p>
            <a:pPr marL="742950" lvl="2" indent="-342900"/>
            <a:r>
              <a:rPr lang="hu-HU" sz="1600" dirty="0" smtClean="0">
                <a:solidFill>
                  <a:schemeClr val="dk1"/>
                </a:solidFill>
              </a:rPr>
              <a:t>NYILATKOZATOK résznél az ’’</a:t>
            </a:r>
            <a:r>
              <a:rPr lang="hu-HU" sz="1600" dirty="0" err="1" smtClean="0">
                <a:solidFill>
                  <a:schemeClr val="dk1"/>
                </a:solidFill>
              </a:rPr>
              <a:t>Egyéb</a:t>
            </a:r>
            <a:r>
              <a:rPr lang="hu-HU" sz="1600" dirty="0" smtClean="0">
                <a:solidFill>
                  <a:schemeClr val="dk1"/>
                </a:solidFill>
              </a:rPr>
              <a:t> csatolandó dokumentumokat” ellenőrizni</a:t>
            </a:r>
            <a:endParaRPr lang="hu-HU" sz="1600" dirty="0">
              <a:solidFill>
                <a:schemeClr val="dk1"/>
              </a:solidFill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sz="2000" b="1" dirty="0"/>
              <a:t>0 pont</a:t>
            </a:r>
            <a:r>
              <a:rPr lang="hu-HU" sz="2000" dirty="0"/>
              <a:t>: nincs ilyen </a:t>
            </a:r>
            <a:r>
              <a:rPr lang="hu-HU" sz="2000" dirty="0" smtClean="0"/>
              <a:t>aktivitás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sz="2000" b="1" dirty="0" smtClean="0"/>
              <a:t>10 </a:t>
            </a:r>
            <a:r>
              <a:rPr lang="hu-HU" sz="2000" b="1" dirty="0"/>
              <a:t>pont</a:t>
            </a:r>
            <a:r>
              <a:rPr lang="hu-HU" sz="2000" dirty="0"/>
              <a:t>: tudományos (vagy művészeti/sport-) aktivitás, igazolás a tudományos munkáról, kutatási tevékenységről vagy </a:t>
            </a:r>
            <a:r>
              <a:rPr lang="hu-HU" sz="2000" dirty="0" smtClean="0"/>
              <a:t>művészeti/sporttevékenységről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sz="2000" b="1" dirty="0" smtClean="0"/>
              <a:t>20 </a:t>
            </a:r>
            <a:r>
              <a:rPr lang="hu-HU" sz="2000" b="1" dirty="0"/>
              <a:t>pont</a:t>
            </a:r>
            <a:r>
              <a:rPr lang="hu-HU" sz="2000" dirty="0"/>
              <a:t>: TDK vagy OTDK helyezett (1-3.), TDK vagy OTDK különdíj, nemzetközi szakmai konferencián előadás, szakmailag elismert kiadványban publikációs tevékenység, nemzetközi szintű versenyen elért helyezés vagy különdíj</a:t>
            </a:r>
            <a:endParaRPr lang="hu-HU" sz="2000" u="sng" dirty="0">
              <a:solidFill>
                <a:schemeClr val="dk1"/>
              </a:solidFill>
            </a:endParaRP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895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Rövid tanulmányút bírálata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u="sng" dirty="0" smtClean="0">
                <a:solidFill>
                  <a:schemeClr val="dk1"/>
                </a:solidFill>
              </a:rPr>
              <a:t>Közéleti, önkéntes tevékenység</a:t>
            </a:r>
          </a:p>
          <a:p>
            <a:r>
              <a:rPr lang="hu-HU" sz="2400" dirty="0" smtClean="0">
                <a:solidFill>
                  <a:schemeClr val="dk1"/>
                </a:solidFill>
              </a:rPr>
              <a:t>Max. 5 pont</a:t>
            </a:r>
          </a:p>
          <a:p>
            <a:r>
              <a:rPr lang="hu-HU" sz="2400" dirty="0"/>
              <a:t>Ne legyenek köztes </a:t>
            </a:r>
            <a:r>
              <a:rPr lang="hu-HU" sz="2400" dirty="0" smtClean="0"/>
              <a:t>pontok</a:t>
            </a:r>
          </a:p>
          <a:p>
            <a:r>
              <a:rPr lang="hu-HU" sz="2400" dirty="0" smtClean="0"/>
              <a:t>Csak a szempontrendszerben felsorolt tevékenységek elfogadhatóak</a:t>
            </a:r>
            <a:endParaRPr lang="hu-HU" sz="2400" dirty="0" smtClean="0"/>
          </a:p>
          <a:p>
            <a:r>
              <a:rPr lang="hu-HU" sz="2400" dirty="0" smtClean="0">
                <a:solidFill>
                  <a:schemeClr val="dk1"/>
                </a:solidFill>
              </a:rPr>
              <a:t>Formanyomtatvány (vagy igazolás)</a:t>
            </a:r>
          </a:p>
          <a:p>
            <a:r>
              <a:rPr lang="hu-HU" sz="2400" b="1" dirty="0" smtClean="0"/>
              <a:t>0 pont</a:t>
            </a:r>
            <a:r>
              <a:rPr lang="hu-HU" sz="2400" dirty="0" smtClean="0"/>
              <a:t>: ha nincs ilyen tevékenység</a:t>
            </a:r>
          </a:p>
          <a:p>
            <a:r>
              <a:rPr lang="hu-HU" sz="2400" b="1" dirty="0" smtClean="0"/>
              <a:t>5 </a:t>
            </a:r>
            <a:r>
              <a:rPr lang="hu-HU" sz="2400" b="1" dirty="0"/>
              <a:t>pont</a:t>
            </a:r>
            <a:r>
              <a:rPr lang="hu-HU" sz="2400" dirty="0"/>
              <a:t>: külföldi hallgatók </a:t>
            </a:r>
            <a:r>
              <a:rPr lang="hu-HU" sz="2400" dirty="0" err="1"/>
              <a:t>mentorálása</a:t>
            </a:r>
            <a:r>
              <a:rPr lang="hu-HU" sz="2400" dirty="0"/>
              <a:t>, mobilitási órán történő előadás, HÖK, ESN, egyéb nemzetközi hallgatói szervezetben betöltött tagság</a:t>
            </a:r>
            <a:endParaRPr lang="hu-HU" sz="2400" dirty="0" smtClean="0">
              <a:solidFill>
                <a:schemeClr val="dk1"/>
              </a:solidFill>
            </a:endParaRPr>
          </a:p>
          <a:p>
            <a:endParaRPr lang="hu-HU" sz="2800" u="sng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828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Rövid tanulmányút bírálata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4857403"/>
          </a:xfrm>
        </p:spPr>
        <p:txBody>
          <a:bodyPr/>
          <a:lstStyle/>
          <a:p>
            <a:r>
              <a:rPr lang="hu-HU" sz="2800" dirty="0" smtClean="0"/>
              <a:t>Bírálati felület: </a:t>
            </a:r>
            <a:r>
              <a:rPr lang="hu-HU" sz="2800" dirty="0" err="1" smtClean="0">
                <a:hlinkClick r:id="rId2"/>
              </a:rPr>
              <a:t>www.scholarship.hu</a:t>
            </a:r>
            <a:endParaRPr lang="hu-HU" sz="2800" dirty="0" smtClean="0"/>
          </a:p>
          <a:p>
            <a:r>
              <a:rPr lang="hu-HU" sz="2800" dirty="0" smtClean="0"/>
              <a:t>Felhasználónevek kiküldése</a:t>
            </a:r>
          </a:p>
          <a:p>
            <a:r>
              <a:rPr lang="hu-HU" sz="2800" dirty="0" smtClean="0"/>
              <a:t>Pályázatok delegálása (Tennivalóim)</a:t>
            </a:r>
          </a:p>
          <a:p>
            <a:r>
              <a:rPr lang="hu-HU" sz="2800" dirty="0" smtClean="0"/>
              <a:t>Kitöltési útmutató a bírálathoz</a:t>
            </a:r>
          </a:p>
          <a:p>
            <a:r>
              <a:rPr lang="hu-HU" sz="2800" dirty="0" err="1" smtClean="0"/>
              <a:t>Youtube</a:t>
            </a:r>
            <a:r>
              <a:rPr lang="hu-HU" sz="2800" dirty="0" smtClean="0"/>
              <a:t> videó a </a:t>
            </a:r>
            <a:r>
              <a:rPr lang="hu-HU" sz="2800" dirty="0" smtClean="0"/>
              <a:t>bírálatról</a:t>
            </a:r>
            <a:endParaRPr lang="hu-HU" sz="2800" dirty="0" smtClean="0"/>
          </a:p>
          <a:p>
            <a:r>
              <a:rPr lang="hu-HU" sz="2800" dirty="0" smtClean="0"/>
              <a:t>Értékelési határidő: 2016. június 6.</a:t>
            </a:r>
          </a:p>
          <a:p>
            <a:r>
              <a:rPr lang="hu-HU" sz="2800" dirty="0" smtClean="0"/>
              <a:t>A pontszámok alapján országos rangsor</a:t>
            </a:r>
          </a:p>
          <a:p>
            <a:pPr marL="0" indent="0">
              <a:buNone/>
            </a:pPr>
            <a:endParaRPr lang="hu-HU" sz="2800" dirty="0" smtClean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917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Megrendelő és kifizetés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hu-HU" dirty="0" smtClean="0"/>
              <a:t>Akivel nincs keretszerződés:</a:t>
            </a:r>
          </a:p>
          <a:p>
            <a:pPr marL="457200" lvl="1" indent="0">
              <a:buNone/>
            </a:pPr>
            <a:r>
              <a:rPr lang="hu-HU" dirty="0" smtClean="0"/>
              <a:t>	Előkészítjük és küldjük</a:t>
            </a:r>
          </a:p>
          <a:p>
            <a:pPr lvl="1">
              <a:buFont typeface="Arial" pitchFamily="34" charset="0"/>
              <a:buChar char="•"/>
            </a:pPr>
            <a:endParaRPr lang="hu-HU" dirty="0" smtClean="0"/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Akivel </a:t>
            </a:r>
            <a:r>
              <a:rPr lang="hu-HU" dirty="0"/>
              <a:t>van keretszerződés:</a:t>
            </a:r>
          </a:p>
          <a:p>
            <a:pPr lvl="1"/>
            <a:r>
              <a:rPr lang="hu-HU" dirty="0"/>
              <a:t>	</a:t>
            </a:r>
            <a:r>
              <a:rPr lang="hu-HU" dirty="0" smtClean="0"/>
              <a:t>Tempus által aláírt megrendelőt küldjük</a:t>
            </a:r>
          </a:p>
          <a:p>
            <a:pPr lvl="1"/>
            <a:r>
              <a:rPr lang="hu-HU" dirty="0" smtClean="0"/>
              <a:t>	Az aláírt megrendelőt a számlával együtt 	kérjük visszaküldeni</a:t>
            </a:r>
          </a:p>
          <a:p>
            <a:pPr marL="457200" lvl="1" indent="0">
              <a:buNone/>
            </a:pPr>
            <a:r>
              <a:rPr lang="hu-HU" b="1" dirty="0" smtClean="0"/>
              <a:t>	Fizetési határidő: 30 nap </a:t>
            </a:r>
          </a:p>
        </p:txBody>
      </p:sp>
    </p:spTree>
    <p:extLst>
      <p:ext uri="{BB962C8B-B14F-4D97-AF65-F5344CB8AC3E}">
        <p14:creationId xmlns:p14="http://schemas.microsoft.com/office/powerpoint/2010/main" val="914918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elérhetőségek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>
                <a:hlinkClick r:id="rId2"/>
              </a:rPr>
              <a:t>www.tka.hu</a:t>
            </a:r>
            <a:r>
              <a:rPr lang="hu-HU" dirty="0" smtClean="0"/>
              <a:t> – Campus </a:t>
            </a:r>
            <a:r>
              <a:rPr lang="hu-HU" dirty="0" err="1" smtClean="0"/>
              <a:t>Mundi</a:t>
            </a:r>
            <a:endParaRPr lang="hu-HU" dirty="0" smtClean="0"/>
          </a:p>
          <a:p>
            <a:r>
              <a:rPr lang="hu-HU" dirty="0" err="1" smtClean="0">
                <a:hlinkClick r:id="rId3"/>
              </a:rPr>
              <a:t>www.campusmundi.hu</a:t>
            </a:r>
            <a:endParaRPr lang="hu-HU" dirty="0" smtClean="0"/>
          </a:p>
          <a:p>
            <a:r>
              <a:rPr lang="hu-HU" dirty="0" smtClean="0"/>
              <a:t>E-mail: </a:t>
            </a:r>
            <a:r>
              <a:rPr lang="hu-HU" dirty="0" err="1" smtClean="0">
                <a:hlinkClick r:id="rId4"/>
              </a:rPr>
              <a:t>anna.szikszai</a:t>
            </a:r>
            <a:r>
              <a:rPr lang="hu-HU" dirty="0" smtClean="0">
                <a:hlinkClick r:id="rId4"/>
              </a:rPr>
              <a:t>@</a:t>
            </a:r>
            <a:r>
              <a:rPr lang="hu-HU" dirty="0" err="1" smtClean="0">
                <a:hlinkClick r:id="rId4"/>
              </a:rPr>
              <a:t>tpf.hu</a:t>
            </a:r>
            <a:endParaRPr lang="hu-HU" dirty="0" smtClean="0"/>
          </a:p>
          <a:p>
            <a:r>
              <a:rPr lang="hu-HU" dirty="0"/>
              <a:t>Telefon</a:t>
            </a:r>
            <a:r>
              <a:rPr lang="hu-HU" dirty="0" smtClean="0"/>
              <a:t>: +36-1-237-1300/159-es mellék</a:t>
            </a:r>
          </a:p>
          <a:p>
            <a:r>
              <a:rPr lang="hu-HU" dirty="0" smtClean="0">
                <a:hlinkClick r:id="rId5"/>
              </a:rPr>
              <a:t>Rövid tanulmányút pályázati felhívás</a:t>
            </a:r>
            <a:endParaRPr lang="hu-HU" dirty="0" smtClean="0"/>
          </a:p>
          <a:p>
            <a:r>
              <a:rPr lang="hu-HU" dirty="0" smtClean="0">
                <a:hlinkClick r:id="rId6"/>
              </a:rPr>
              <a:t>Rövid tanulmányút bírálati szempontok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0744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4419600" cy="1440160"/>
          </a:xfrm>
        </p:spPr>
        <p:txBody>
          <a:bodyPr/>
          <a:lstStyle/>
          <a:p>
            <a:r>
              <a:rPr lang="hu-HU" dirty="0" smtClean="0"/>
              <a:t>KÖSZÖNÖM </a:t>
            </a:r>
            <a:br>
              <a:rPr lang="hu-HU" dirty="0" smtClean="0"/>
            </a:br>
            <a:r>
              <a:rPr lang="hu-HU" dirty="0" smtClean="0"/>
              <a:t>A FIGYELMET!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24" y="0"/>
            <a:ext cx="144747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52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8229600" cy="813767"/>
          </a:xfrm>
        </p:spPr>
        <p:txBody>
          <a:bodyPr>
            <a:normAutofit fontScale="92500" lnSpcReduction="10000"/>
          </a:bodyPr>
          <a:lstStyle/>
          <a:p>
            <a:r>
              <a:rPr lang="hu-HU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Campus </a:t>
            </a:r>
            <a:r>
              <a:rPr lang="hu-HU" sz="2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Mundi</a:t>
            </a:r>
            <a:endParaRPr lang="hu-HU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felsőoktatási mobilitási és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nemzetköziesítési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program</a:t>
            </a:r>
            <a:endParaRPr lang="hu-HU" dirty="0"/>
          </a:p>
        </p:txBody>
      </p:sp>
      <p:sp>
        <p:nvSpPr>
          <p:cNvPr id="2" name="Tartalom helye 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endParaRPr lang="hu-HU" sz="2400" dirty="0" smtClean="0"/>
          </a:p>
          <a:p>
            <a:pPr>
              <a:spcAft>
                <a:spcPts val="600"/>
              </a:spcAft>
            </a:pPr>
            <a:r>
              <a:rPr lang="hu-HU" sz="2400" dirty="0" smtClean="0"/>
              <a:t>Hallgatói mobilitás: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Részképzés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Szakmai gyakorlat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Rövid tanulmányút</a:t>
            </a:r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 marL="34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dirty="0"/>
              <a:t>Felsőoktatási intézmények </a:t>
            </a:r>
            <a:r>
              <a:rPr lang="hu-HU" sz="2400" dirty="0" err="1"/>
              <a:t>nemzetköziesítése</a:t>
            </a:r>
            <a:endParaRPr lang="hu-HU" sz="2400" dirty="0"/>
          </a:p>
          <a:p>
            <a:pPr marL="0" lvl="1" indent="0">
              <a:spcAft>
                <a:spcPts val="600"/>
              </a:spcAft>
              <a:buNone/>
            </a:pPr>
            <a:endParaRPr lang="hu-HU" sz="2400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pic>
        <p:nvPicPr>
          <p:cNvPr id="12" name="Tartalom helye 11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088" y="2348879"/>
            <a:ext cx="4176464" cy="4176464"/>
          </a:xfrm>
        </p:spPr>
      </p:pic>
    </p:spTree>
    <p:extLst>
      <p:ext uri="{BB962C8B-B14F-4D97-AF65-F5344CB8AC3E}">
        <p14:creationId xmlns:p14="http://schemas.microsoft.com/office/powerpoint/2010/main" val="26107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501882" y="195376"/>
            <a:ext cx="4844091" cy="864096"/>
          </a:xfrm>
        </p:spPr>
        <p:txBody>
          <a:bodyPr>
            <a:noAutofit/>
          </a:bodyPr>
          <a:lstStyle/>
          <a:p>
            <a:r>
              <a:rPr lang="hu-HU" sz="2800" dirty="0" smtClean="0"/>
              <a:t>Campus </a:t>
            </a:r>
            <a:r>
              <a:rPr lang="hu-HU" sz="2800" dirty="0" err="1" smtClean="0"/>
              <a:t>Mundi</a:t>
            </a:r>
            <a:r>
              <a:rPr lang="hu-HU" sz="2800" dirty="0" smtClean="0"/>
              <a:t> projekt (2016–2021)</a:t>
            </a:r>
            <a:endParaRPr lang="hu-HU" sz="2800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sp>
        <p:nvSpPr>
          <p:cNvPr id="5" name="Szöveg helye 4"/>
          <p:cNvSpPr>
            <a:spLocks noGrp="1"/>
          </p:cNvSpPr>
          <p:nvPr>
            <p:ph type="body" sz="half" idx="2"/>
          </p:nvPr>
        </p:nvSpPr>
        <p:spPr>
          <a:xfrm>
            <a:off x="447988" y="1688451"/>
            <a:ext cx="7940435" cy="4691063"/>
          </a:xfrm>
        </p:spPr>
        <p:txBody>
          <a:bodyPr>
            <a:normAutofit/>
          </a:bodyPr>
          <a:lstStyle/>
          <a:p>
            <a:pPr algn="ctr"/>
            <a:r>
              <a:rPr lang="hu-HU" sz="1800" dirty="0" smtClean="0"/>
              <a:t>Ösztöndíjazás: összesen 9.080 fő, költségvetés: 7.174.000 e Ft</a:t>
            </a:r>
          </a:p>
          <a:p>
            <a:endParaRPr lang="hu-HU" sz="1800" dirty="0"/>
          </a:p>
          <a:p>
            <a:endParaRPr lang="hu-HU" sz="1800" dirty="0" smtClean="0"/>
          </a:p>
          <a:p>
            <a:endParaRPr lang="hu-HU" sz="600" dirty="0" smtClean="0"/>
          </a:p>
          <a:p>
            <a:endParaRPr lang="hu-HU" dirty="0"/>
          </a:p>
          <a:p>
            <a:endParaRPr lang="hu-HU" dirty="0"/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759374"/>
              </p:ext>
            </p:extLst>
          </p:nvPr>
        </p:nvGraphicFramePr>
        <p:xfrm>
          <a:off x="699607" y="2280065"/>
          <a:ext cx="7848875" cy="3778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6249"/>
                <a:gridCol w="1152128"/>
                <a:gridCol w="1224136"/>
                <a:gridCol w="1080120"/>
                <a:gridCol w="1816242"/>
              </a:tblGrid>
              <a:tr h="1043821">
                <a:tc>
                  <a:txBody>
                    <a:bodyPr/>
                    <a:lstStyle/>
                    <a:p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Európán belül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Európán kívül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összesen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Támogatható létszám / pályázati forduló</a:t>
                      </a:r>
                      <a:endParaRPr lang="hu-HU" sz="1400" dirty="0"/>
                    </a:p>
                  </a:txBody>
                  <a:tcPr anchor="ctr"/>
                </a:tc>
              </a:tr>
              <a:tr h="562057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Féléves részképzés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2.320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580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2.900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232</a:t>
                      </a:r>
                      <a:r>
                        <a:rPr lang="hu-HU" sz="1400" baseline="0" dirty="0" smtClean="0"/>
                        <a:t> + 58 = 290 fő</a:t>
                      </a:r>
                      <a:endParaRPr lang="hu-HU" sz="1400" dirty="0"/>
                    </a:p>
                  </a:txBody>
                  <a:tcPr anchor="ctr"/>
                </a:tc>
              </a:tr>
              <a:tr h="562057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Szakmai gyakorlat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3.120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780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3.900</a:t>
                      </a:r>
                      <a:r>
                        <a:rPr lang="hu-HU" sz="1400" baseline="0" dirty="0" smtClean="0"/>
                        <a:t>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284 + 71 = 355 fő</a:t>
                      </a:r>
                      <a:endParaRPr lang="hu-HU" sz="1400" dirty="0"/>
                    </a:p>
                  </a:txBody>
                  <a:tcPr anchor="ctr"/>
                </a:tc>
              </a:tr>
              <a:tr h="562057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Rövid tanulmányút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960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240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1.200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87 + 22 = 109 fő</a:t>
                      </a:r>
                      <a:endParaRPr lang="hu-HU" sz="1400" dirty="0"/>
                    </a:p>
                  </a:txBody>
                  <a:tcPr anchor="ctr"/>
                </a:tc>
              </a:tr>
              <a:tr h="723199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SH országokba (részképzés és szakmai gyakorlat)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1.080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1.080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98 fő</a:t>
                      </a:r>
                      <a:endParaRPr lang="hu-HU" sz="1400" dirty="0"/>
                    </a:p>
                  </a:txBody>
                  <a:tcPr anchor="ctr"/>
                </a:tc>
              </a:tr>
              <a:tr h="325636">
                <a:tc>
                  <a:txBody>
                    <a:bodyPr/>
                    <a:lstStyle/>
                    <a:p>
                      <a:pPr algn="r"/>
                      <a:r>
                        <a:rPr lang="hu-HU" sz="1400" dirty="0" smtClean="0"/>
                        <a:t>Összesen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6.400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2.680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9.080 fő</a:t>
                      </a:r>
                      <a:endParaRPr lang="hu-H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850 fő</a:t>
                      </a:r>
                      <a:endParaRPr lang="hu-HU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98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0" y="1268760"/>
            <a:ext cx="8653620" cy="5242838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hu-H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Részképzés</a:t>
            </a:r>
            <a:endParaRPr lang="hu-HU" sz="1800" dirty="0"/>
          </a:p>
          <a:p>
            <a:pPr>
              <a:spcAft>
                <a:spcPts val="600"/>
              </a:spcAft>
            </a:pPr>
            <a:r>
              <a:rPr lang="hu-HU" sz="1800" dirty="0" smtClean="0"/>
              <a:t>A felsőoktatási intézmény meglévő partnerkapcsolatai alapján</a:t>
            </a:r>
          </a:p>
          <a:p>
            <a:pPr>
              <a:spcAft>
                <a:spcPts val="600"/>
              </a:spcAft>
            </a:pPr>
            <a:r>
              <a:rPr lang="hu-HU" sz="1800" dirty="0" smtClean="0"/>
              <a:t>3–5 hónap időtartam (indokolt esetben lehet 12 hónap)</a:t>
            </a:r>
          </a:p>
          <a:p>
            <a:pPr>
              <a:spcAft>
                <a:spcPts val="600"/>
              </a:spcAft>
            </a:pPr>
            <a:r>
              <a:rPr lang="hu-HU" sz="1800" dirty="0" smtClean="0"/>
              <a:t>Aktív hallgatói jogviszony</a:t>
            </a:r>
          </a:p>
          <a:p>
            <a:pPr>
              <a:spcAft>
                <a:spcPts val="600"/>
              </a:spcAft>
            </a:pPr>
            <a:r>
              <a:rPr lang="hu-HU" sz="1800" dirty="0" smtClean="0"/>
              <a:t>Kiegészítő pályázati lehetőségek (Szociális k</a:t>
            </a:r>
            <a:r>
              <a:rPr lang="hu-HU" sz="1800" dirty="0"/>
              <a:t>iegészítő </a:t>
            </a:r>
            <a:r>
              <a:rPr lang="hu-HU" sz="1800" dirty="0" smtClean="0"/>
              <a:t>ösztöndíj; Tartósan betegek </a:t>
            </a:r>
            <a:r>
              <a:rPr lang="hu-HU" sz="1800" dirty="0"/>
              <a:t>vagy fogyatékkal élők kiegészítő </a:t>
            </a:r>
            <a:r>
              <a:rPr lang="hu-HU" sz="1800" dirty="0" smtClean="0"/>
              <a:t>támogatása)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hu-H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Szakmai gyakorlat</a:t>
            </a:r>
          </a:p>
          <a:p>
            <a:pPr>
              <a:spcAft>
                <a:spcPts val="600"/>
              </a:spcAft>
            </a:pPr>
            <a:r>
              <a:rPr lang="hu-HU" sz="1800" dirty="0"/>
              <a:t>A hallgató keres fogadó céget, szervezetet</a:t>
            </a:r>
          </a:p>
          <a:p>
            <a:pPr>
              <a:spcAft>
                <a:spcPts val="600"/>
              </a:spcAft>
            </a:pPr>
            <a:r>
              <a:rPr lang="hu-HU" sz="1800" dirty="0"/>
              <a:t>2–5 hónap időtartam</a:t>
            </a:r>
          </a:p>
          <a:p>
            <a:pPr>
              <a:spcAft>
                <a:spcPts val="600"/>
              </a:spcAft>
            </a:pPr>
            <a:r>
              <a:rPr lang="hu-HU" sz="1800" dirty="0"/>
              <a:t>Min. heti 30 óra teljesítendő</a:t>
            </a:r>
          </a:p>
          <a:p>
            <a:pPr>
              <a:spcAft>
                <a:spcPts val="600"/>
              </a:spcAft>
            </a:pPr>
            <a:r>
              <a:rPr lang="hu-HU" sz="1800" dirty="0"/>
              <a:t>A jelenlegi tanulmányokhoz szorosan kötődő tevékenység</a:t>
            </a:r>
          </a:p>
          <a:p>
            <a:pPr>
              <a:spcAft>
                <a:spcPts val="600"/>
              </a:spcAft>
            </a:pPr>
            <a:r>
              <a:rPr lang="hu-HU" sz="1800" dirty="0"/>
              <a:t>Aktív hallgatói </a:t>
            </a:r>
            <a:r>
              <a:rPr lang="hu-HU" sz="1800" dirty="0" smtClean="0"/>
              <a:t>jogviszony</a:t>
            </a:r>
          </a:p>
          <a:p>
            <a:pPr>
              <a:spcAft>
                <a:spcPts val="600"/>
              </a:spcAft>
            </a:pPr>
            <a:r>
              <a:rPr lang="hu-HU" sz="1800" dirty="0"/>
              <a:t>Kiegészítő pályázati lehetőségek</a:t>
            </a:r>
          </a:p>
          <a:p>
            <a:pPr>
              <a:spcAft>
                <a:spcPts val="600"/>
              </a:spcAft>
            </a:pPr>
            <a:endParaRPr lang="hu-HU" sz="1800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02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8694203"/>
              </p:ext>
            </p:extLst>
          </p:nvPr>
        </p:nvGraphicFramePr>
        <p:xfrm>
          <a:off x="701315" y="2019941"/>
          <a:ext cx="7848872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9075"/>
                <a:gridCol w="2079797"/>
              </a:tblGrid>
              <a:tr h="10765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u-HU" sz="1400" dirty="0">
                          <a:effectLst/>
                        </a:rPr>
                        <a:t>Alacsonyabb megélhetési költségű európai országok: </a:t>
                      </a:r>
                      <a:br>
                        <a:rPr lang="hu-HU" sz="1400" dirty="0">
                          <a:effectLst/>
                        </a:rPr>
                      </a:br>
                      <a:r>
                        <a:rPr lang="hu-HU" sz="1400" dirty="0">
                          <a:effectLst/>
                        </a:rPr>
                        <a:t>Bulgária, Észtország, Lengyelország, Lettország, Litvánia, Macedónia, Málta, Románia, Szlovákia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</a:t>
                      </a:r>
                      <a:r>
                        <a:rPr lang="hu-H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186 000 Ft/hó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7210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u-HU" sz="1400" dirty="0">
                          <a:effectLst/>
                        </a:rPr>
                        <a:t>Közepes megélhetési költségű európai országok: </a:t>
                      </a:r>
                      <a:br>
                        <a:rPr lang="hu-HU" sz="1400" dirty="0">
                          <a:effectLst/>
                        </a:rPr>
                      </a:br>
                      <a:r>
                        <a:rPr lang="hu-HU" sz="1400" dirty="0">
                          <a:effectLst/>
                        </a:rPr>
                        <a:t>Belgium, Ciprus, Csehország, Görögország, Hollandia, Horvátország, Izland, Luxemburg, Németország, Portugália, Spanyolország, Szlovénia, Törökország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 err="1">
                          <a:effectLst/>
                        </a:rPr>
                        <a:t>max</a:t>
                      </a:r>
                      <a:r>
                        <a:rPr lang="hu-HU" sz="1400" dirty="0">
                          <a:effectLst/>
                        </a:rPr>
                        <a:t>. 201 500 Ft/hó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5814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u-HU" sz="1400" dirty="0">
                          <a:effectLst/>
                        </a:rPr>
                        <a:t>Magas megélhetési költségű európai országok: </a:t>
                      </a:r>
                      <a:br>
                        <a:rPr lang="hu-HU" sz="1400" dirty="0">
                          <a:effectLst/>
                        </a:rPr>
                      </a:br>
                      <a:r>
                        <a:rPr lang="hu-HU" sz="1400" dirty="0">
                          <a:effectLst/>
                        </a:rPr>
                        <a:t>Ausztria, Dánia, Egyesült Királyság, Finnország, Franciaország, Írország, Liechtenstein, Norvégia, Olaszország, Svédország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 err="1">
                          <a:effectLst/>
                        </a:rPr>
                        <a:t>max</a:t>
                      </a:r>
                      <a:r>
                        <a:rPr lang="hu-HU" sz="1400" dirty="0">
                          <a:effectLst/>
                        </a:rPr>
                        <a:t>. 217 000 Ft/hó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9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Egyéb országok: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</a:p>
                    <a:p>
                      <a:pPr marL="1111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effectLst/>
                        </a:rPr>
                        <a:t>max</a:t>
                      </a:r>
                      <a:r>
                        <a:rPr lang="hu-HU" sz="1400" dirty="0">
                          <a:effectLst/>
                        </a:rPr>
                        <a:t>. 277 200 Ft/hó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Részképzés és szakmai gyakorlat – ösztöndíjösszegek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6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3528" y="1813496"/>
            <a:ext cx="8496943" cy="4495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sz="2000" dirty="0"/>
              <a:t>A jelenlegi tanulmányokhoz szorosan kötődő tevékenység: kutatás, konferencia, nyári egyetem, szakmai </a:t>
            </a:r>
            <a:r>
              <a:rPr lang="hu-HU" sz="2000" dirty="0" smtClean="0"/>
              <a:t>tanulmányút </a:t>
            </a:r>
            <a:r>
              <a:rPr lang="hu-HU" sz="2000" dirty="0"/>
              <a:t>stb.</a:t>
            </a:r>
          </a:p>
          <a:p>
            <a:pPr>
              <a:spcAft>
                <a:spcPts val="600"/>
              </a:spcAft>
            </a:pPr>
            <a:r>
              <a:rPr lang="hu-HU" sz="2000" dirty="0"/>
              <a:t>Fogadó intézményt, szervezetet a hallgató keres</a:t>
            </a:r>
          </a:p>
          <a:p>
            <a:pPr>
              <a:spcAft>
                <a:spcPts val="600"/>
              </a:spcAft>
            </a:pPr>
            <a:r>
              <a:rPr lang="hu-HU" sz="2000" dirty="0" smtClean="0"/>
              <a:t>Időtartam: 2–90 </a:t>
            </a:r>
            <a:r>
              <a:rPr lang="hu-HU" sz="2000" dirty="0"/>
              <a:t>nap </a:t>
            </a:r>
            <a:endParaRPr lang="hu-HU" sz="2000" dirty="0" smtClean="0"/>
          </a:p>
          <a:p>
            <a:pPr>
              <a:spcAft>
                <a:spcPts val="600"/>
              </a:spcAft>
            </a:pPr>
            <a:r>
              <a:rPr lang="hu-HU" sz="2000" dirty="0" smtClean="0"/>
              <a:t>Aktív </a:t>
            </a:r>
            <a:r>
              <a:rPr lang="hu-HU" sz="2000" dirty="0"/>
              <a:t>hallgatói jogviszony – kivéve doktorjelöltek</a:t>
            </a:r>
          </a:p>
          <a:p>
            <a:pPr>
              <a:spcAft>
                <a:spcPts val="600"/>
              </a:spcAft>
            </a:pPr>
            <a:r>
              <a:rPr lang="hu-HU" sz="2000" dirty="0"/>
              <a:t>Ösztöndíj: napi összeg, sávosan csökken a napi </a:t>
            </a:r>
            <a:r>
              <a:rPr lang="hu-HU" sz="2000" dirty="0" smtClean="0"/>
              <a:t>ráta</a:t>
            </a:r>
          </a:p>
          <a:p>
            <a:pPr>
              <a:spcAft>
                <a:spcPts val="600"/>
              </a:spcAft>
            </a:pPr>
            <a:r>
              <a:rPr lang="hu-HU" sz="2000" dirty="0" smtClean="0"/>
              <a:t>Ötször nyerhető el</a:t>
            </a:r>
            <a:endParaRPr lang="hu-HU" sz="2000" dirty="0"/>
          </a:p>
          <a:p>
            <a:pPr>
              <a:spcAft>
                <a:spcPts val="600"/>
              </a:spcAft>
            </a:pPr>
            <a:r>
              <a:rPr lang="hu-HU" sz="2000" dirty="0"/>
              <a:t>Kiegészítő pályázati lehetőség</a:t>
            </a:r>
            <a:r>
              <a:rPr lang="hu-HU" sz="2000" dirty="0" smtClean="0"/>
              <a:t>: Útiköltség - </a:t>
            </a:r>
            <a:r>
              <a:rPr lang="hu-HU" sz="2000" dirty="0"/>
              <a:t>t</a:t>
            </a:r>
            <a:r>
              <a:rPr lang="hu-HU" sz="2000" dirty="0" smtClean="0"/>
              <a:t>ámogatás</a:t>
            </a:r>
            <a:endParaRPr lang="hu-HU" sz="2000" dirty="0"/>
          </a:p>
          <a:p>
            <a:pPr lvl="1">
              <a:spcAft>
                <a:spcPts val="600"/>
              </a:spcAft>
            </a:pPr>
            <a:r>
              <a:rPr lang="hu-HU" sz="2000" dirty="0"/>
              <a:t>1000 km-nél távolabbi kiutazáshoz útiköltség-támogatás igényelhető (képzési helyszínek közötti távolság</a:t>
            </a:r>
            <a:r>
              <a:rPr lang="hu-HU" sz="2000" dirty="0" smtClean="0"/>
              <a:t>)</a:t>
            </a:r>
            <a:endParaRPr lang="hu-HU" sz="2000" dirty="0"/>
          </a:p>
          <a:p>
            <a:pPr marL="457200" lvl="1" indent="0">
              <a:spcAft>
                <a:spcPts val="600"/>
              </a:spcAft>
              <a:buNone/>
            </a:pPr>
            <a:endParaRPr lang="hu-HU" sz="2000" dirty="0" smtClean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107504" y="1124744"/>
            <a:ext cx="8507288" cy="68875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tanulmányút</a:t>
            </a:r>
          </a:p>
          <a:p>
            <a:pPr algn="ctr"/>
            <a:endParaRPr lang="hu-HU" sz="2000" dirty="0"/>
          </a:p>
          <a:p>
            <a:endParaRPr lang="hu-HU" sz="2000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8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0587" y="2348880"/>
            <a:ext cx="8229600" cy="4065315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tanulmányút - ösztöndíjösszegek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880608"/>
              </p:ext>
            </p:extLst>
          </p:nvPr>
        </p:nvGraphicFramePr>
        <p:xfrm>
          <a:off x="320587" y="2309739"/>
          <a:ext cx="8418667" cy="4104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19998"/>
                <a:gridCol w="1242946"/>
                <a:gridCol w="1316060"/>
                <a:gridCol w="1242946"/>
                <a:gridCol w="1096717"/>
              </a:tblGrid>
              <a:tr h="2469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Célország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2–5 napig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6–10 napig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11–30 napig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31 naptól  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14057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Alacsonyabb megélhetési költségű európai országok: </a:t>
                      </a:r>
                      <a:r>
                        <a:rPr lang="hu-HU" sz="1100" dirty="0">
                          <a:effectLst/>
                        </a:rPr>
                        <a:t/>
                      </a:r>
                      <a:br>
                        <a:rPr lang="hu-HU" sz="1100" dirty="0">
                          <a:effectLst/>
                        </a:rPr>
                      </a:br>
                      <a:r>
                        <a:rPr lang="hu-HU" sz="1100" b="0" dirty="0">
                          <a:effectLst/>
                        </a:rPr>
                        <a:t>Bulgária, Észtország, Lengyelország, Lettország, Litvánia, Macedónia, Málta, Románia, Szlovákia</a:t>
                      </a:r>
                      <a:endParaRPr lang="hu-HU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18 600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11 160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7 440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6 510 Ft/nap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23494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Közepes megélhetési költségű európai országok</a:t>
                      </a:r>
                      <a:r>
                        <a:rPr lang="hu-HU" sz="1100" dirty="0">
                          <a:effectLst/>
                        </a:rPr>
                        <a:t>: </a:t>
                      </a:r>
                      <a:br>
                        <a:rPr lang="hu-HU" sz="1100" dirty="0">
                          <a:effectLst/>
                        </a:rPr>
                      </a:br>
                      <a:r>
                        <a:rPr lang="hu-HU" sz="1100" b="0" dirty="0">
                          <a:effectLst/>
                        </a:rPr>
                        <a:t>Belgium, Ciprus, Csehország, Görögország, Hollandia, Horvátország, Izland, Luxemburg, Németország, Portugália, Spanyolország, Szlovénia, Törökország</a:t>
                      </a:r>
                      <a:endParaRPr lang="hu-HU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21 700 Ft/nap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13 020 Ft/nap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8 680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7 595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48193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Magas megélhetési költségű európai országok: </a:t>
                      </a:r>
                      <a:r>
                        <a:rPr lang="hu-HU" sz="1100" dirty="0">
                          <a:effectLst/>
                        </a:rPr>
                        <a:t/>
                      </a:r>
                      <a:br>
                        <a:rPr lang="hu-HU" sz="1100" dirty="0">
                          <a:effectLst/>
                        </a:rPr>
                      </a:br>
                      <a:r>
                        <a:rPr lang="hu-HU" sz="1100" b="0" dirty="0">
                          <a:effectLst/>
                        </a:rPr>
                        <a:t>Ausztria, Dánia, Egyesült Királyság, Finnország, Franciaország, Írország, Liechtenstein, Norvégia, Olaszország, Svédország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 smtClean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</a:rPr>
                        <a:t>és </a:t>
                      </a:r>
                      <a:r>
                        <a:rPr lang="hu-HU" sz="1200" dirty="0">
                          <a:effectLst/>
                        </a:rPr>
                        <a:t>Egyéb országok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24 800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14 880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9 920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8 680 Ft/nap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28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0587" y="2348880"/>
            <a:ext cx="8229600" cy="4065315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127381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tanulmányút, útiköltség-támogatás összegei</a:t>
            </a:r>
          </a:p>
          <a:p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(hazai és külföldi képzési helyszín közötti távolság)</a:t>
            </a:r>
            <a:endParaRPr lang="hu-HU" sz="2400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509886"/>
              </p:ext>
            </p:extLst>
          </p:nvPr>
        </p:nvGraphicFramePr>
        <p:xfrm>
          <a:off x="1691680" y="2581818"/>
          <a:ext cx="5448665" cy="3888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5545"/>
                <a:gridCol w="3273120"/>
              </a:tblGrid>
              <a:tr h="9237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Távolság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Utazási átalány összege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941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1 000–1 299 km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65 000 Ft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941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1 300–1 499 km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75 000 Ft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941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1 500–1 999 km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90 000 Ft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941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2 000–2 999 km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110 000 Ft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941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3 000–3 999 km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160 000 Ft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941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4 000 km felett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246 000 Ft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43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E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Words>1291</Words>
  <Application>Microsoft Office PowerPoint</Application>
  <PresentationFormat>Diavetítés a képernyőre (4:3 oldalarány)</PresentationFormat>
  <Paragraphs>278</Paragraphs>
  <Slides>25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CaMpus Mundi Rövid tanulmányút   Szakértői bírálati felkészítő     2016. május 20. </vt:lpstr>
      <vt:lpstr>Campus Mundi projekt</vt:lpstr>
      <vt:lpstr>Campus Mundi projekt</vt:lpstr>
      <vt:lpstr>Campus Mundi projekt (2016–2021)</vt:lpstr>
      <vt:lpstr>Campus Mundi</vt:lpstr>
      <vt:lpstr>Campus Mundi</vt:lpstr>
      <vt:lpstr>Campus Mundi</vt:lpstr>
      <vt:lpstr>Campus Mundi projekt</vt:lpstr>
      <vt:lpstr>Campus Mundi projekt</vt:lpstr>
      <vt:lpstr>Campus Mundi</vt:lpstr>
      <vt:lpstr>Campus Mundi</vt:lpstr>
      <vt:lpstr>Campus Mundi</vt:lpstr>
      <vt:lpstr>Campus Mundi</vt:lpstr>
      <vt:lpstr>PowerPoint bemutató</vt:lpstr>
      <vt:lpstr>Rövid tanulmányút bírálata</vt:lpstr>
      <vt:lpstr>Rövid tanulmányút bírálata</vt:lpstr>
      <vt:lpstr>Rövid tanulmányút bírálata</vt:lpstr>
      <vt:lpstr>Rövid tanulmányút bírálata</vt:lpstr>
      <vt:lpstr>Rövid tanulmányút bírálata</vt:lpstr>
      <vt:lpstr>Rövid tanulmányút bírálata</vt:lpstr>
      <vt:lpstr>Rövid tanulmányút bírálata</vt:lpstr>
      <vt:lpstr>Rövid tanulmányút bírálata</vt:lpstr>
      <vt:lpstr>Megrendelő és kifizetés</vt:lpstr>
      <vt:lpstr>elérhetőségek</vt:lpstr>
      <vt:lpstr>KÖSZÖNÖM  A FIGYELMET!</vt:lpstr>
    </vt:vector>
  </TitlesOfParts>
  <Company>novak.adam@gmail.com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Szikszai Anna</cp:lastModifiedBy>
  <cp:revision>271</cp:revision>
  <dcterms:created xsi:type="dcterms:W3CDTF">2014-03-03T11:13:53Z</dcterms:created>
  <dcterms:modified xsi:type="dcterms:W3CDTF">2016-05-24T11:31:31Z</dcterms:modified>
</cp:coreProperties>
</file>