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315" r:id="rId3"/>
    <p:sldId id="314" r:id="rId4"/>
    <p:sldId id="259" r:id="rId5"/>
    <p:sldId id="278" r:id="rId6"/>
    <p:sldId id="307" r:id="rId7"/>
    <p:sldId id="286" r:id="rId8"/>
    <p:sldId id="309" r:id="rId9"/>
    <p:sldId id="319" r:id="rId10"/>
    <p:sldId id="316" r:id="rId11"/>
    <p:sldId id="317" r:id="rId12"/>
    <p:sldId id="340" r:id="rId13"/>
    <p:sldId id="341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28" r:id="rId24"/>
    <p:sldId id="338" r:id="rId25"/>
    <p:sldId id="339" r:id="rId26"/>
    <p:sldId id="342" r:id="rId27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99"/>
    <a:srgbClr val="FFCC66"/>
    <a:srgbClr val="FAC93E"/>
    <a:srgbClr val="B1D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0342" autoAdjust="0"/>
  </p:normalViewPr>
  <p:slideViewPr>
    <p:cSldViewPr>
      <p:cViewPr varScale="1">
        <p:scale>
          <a:sx n="104" d="100"/>
          <a:sy n="104" d="100"/>
        </p:scale>
        <p:origin x="18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cholarship.hu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cholarship.h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DE233-D96C-4FF9-8E80-A682635FE68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5C79B5-94DC-447B-8518-C2C17711D02D}">
      <dgm:prSet phldrT="[Text]" custT="1"/>
      <dgm:spPr>
        <a:solidFill>
          <a:srgbClr val="00B0F0"/>
        </a:solidFill>
      </dgm:spPr>
      <dgm:t>
        <a:bodyPr/>
        <a:lstStyle/>
        <a:p>
          <a:r>
            <a:rPr lang="hu-HU" sz="1800" b="1" dirty="0" smtClean="0"/>
            <a:t>TKA</a:t>
          </a:r>
          <a:endParaRPr lang="en-GB" sz="1800" b="1" dirty="0"/>
        </a:p>
      </dgm:t>
    </dgm:pt>
    <dgm:pt modelId="{56B048F6-59D4-496E-99DD-622F87E72BF6}" type="parTrans" cxnId="{5D5F4FB2-D6D9-4070-B552-D7D899128BE6}">
      <dgm:prSet/>
      <dgm:spPr/>
      <dgm:t>
        <a:bodyPr/>
        <a:lstStyle/>
        <a:p>
          <a:endParaRPr lang="en-GB"/>
        </a:p>
      </dgm:t>
    </dgm:pt>
    <dgm:pt modelId="{45616272-BC94-4EE7-A6D7-E801704327E9}" type="sibTrans" cxnId="{5D5F4FB2-D6D9-4070-B552-D7D899128BE6}">
      <dgm:prSet/>
      <dgm:spPr/>
      <dgm:t>
        <a:bodyPr/>
        <a:lstStyle/>
        <a:p>
          <a:endParaRPr lang="en-GB"/>
        </a:p>
      </dgm:t>
    </dgm:pt>
    <dgm:pt modelId="{9ECC2738-7283-403F-8063-384C493F03D5}">
      <dgm:prSet phldrT="[Text]" custT="1"/>
      <dgm:spPr>
        <a:solidFill>
          <a:schemeClr val="accent5">
            <a:lumMod val="90000"/>
            <a:alpha val="90000"/>
          </a:schemeClr>
        </a:solidFill>
      </dgm:spPr>
      <dgm:t>
        <a:bodyPr/>
        <a:lstStyle/>
        <a:p>
          <a:r>
            <a:rPr lang="hu-HU" sz="1800" noProof="0" dirty="0" smtClean="0"/>
            <a:t>Szakértők kiválasztása</a:t>
          </a:r>
          <a:endParaRPr lang="en-GB" sz="1800" noProof="0" dirty="0"/>
        </a:p>
      </dgm:t>
    </dgm:pt>
    <dgm:pt modelId="{6AFD37F8-381E-4DEA-B8DD-A9B914AFC554}" type="parTrans" cxnId="{8641370E-6E8C-46C7-BD4C-6C9F938DB100}">
      <dgm:prSet/>
      <dgm:spPr/>
      <dgm:t>
        <a:bodyPr/>
        <a:lstStyle/>
        <a:p>
          <a:endParaRPr lang="en-GB"/>
        </a:p>
      </dgm:t>
    </dgm:pt>
    <dgm:pt modelId="{18FF690E-1E43-4AE1-AE30-79FBDBDBE455}" type="sibTrans" cxnId="{8641370E-6E8C-46C7-BD4C-6C9F938DB100}">
      <dgm:prSet/>
      <dgm:spPr/>
      <dgm:t>
        <a:bodyPr/>
        <a:lstStyle/>
        <a:p>
          <a:endParaRPr lang="en-GB"/>
        </a:p>
      </dgm:t>
    </dgm:pt>
    <dgm:pt modelId="{CFBE60B7-CBAF-49D2-9921-AE2C3349365A}">
      <dgm:prSet phldrT="[Text]" custT="1"/>
      <dgm:spPr>
        <a:solidFill>
          <a:srgbClr val="92D050"/>
        </a:solidFill>
      </dgm:spPr>
      <dgm:t>
        <a:bodyPr/>
        <a:lstStyle/>
        <a:p>
          <a:r>
            <a:rPr lang="hu-HU" sz="1800" b="1" dirty="0" smtClean="0"/>
            <a:t>Szakértők</a:t>
          </a:r>
          <a:endParaRPr lang="en-GB" sz="1800" b="1" dirty="0"/>
        </a:p>
      </dgm:t>
    </dgm:pt>
    <dgm:pt modelId="{2338DEC1-8CAF-4647-80A5-23A911A8B567}" type="parTrans" cxnId="{A4972024-ACD2-462E-86FC-A595313682B7}">
      <dgm:prSet/>
      <dgm:spPr/>
      <dgm:t>
        <a:bodyPr/>
        <a:lstStyle/>
        <a:p>
          <a:endParaRPr lang="en-GB"/>
        </a:p>
      </dgm:t>
    </dgm:pt>
    <dgm:pt modelId="{8BF5F1F5-5B5D-4F16-B0AD-4DFD9F28B9F8}" type="sibTrans" cxnId="{A4972024-ACD2-462E-86FC-A595313682B7}">
      <dgm:prSet/>
      <dgm:spPr/>
      <dgm:t>
        <a:bodyPr/>
        <a:lstStyle/>
        <a:p>
          <a:endParaRPr lang="en-GB"/>
        </a:p>
      </dgm:t>
    </dgm:pt>
    <dgm:pt modelId="{474F37AF-5DF7-4985-A219-2B18A6E70693}">
      <dgm:prSet phldrT="[Text]" custT="1"/>
      <dgm:spPr>
        <a:solidFill>
          <a:srgbClr val="B1DC44"/>
        </a:solidFill>
      </dgm:spPr>
      <dgm:t>
        <a:bodyPr/>
        <a:lstStyle/>
        <a:p>
          <a:r>
            <a:rPr lang="hu-HU" sz="1800" noProof="0" dirty="0" smtClean="0"/>
            <a:t>A pályázatok értékelése </a:t>
          </a:r>
          <a:endParaRPr lang="en-GB" sz="1800" noProof="0" dirty="0"/>
        </a:p>
      </dgm:t>
    </dgm:pt>
    <dgm:pt modelId="{EF86C7A7-B92A-4621-9B3C-0230A8FE6BB3}" type="parTrans" cxnId="{F9C23FE0-B95A-4A04-964F-25B35671D109}">
      <dgm:prSet/>
      <dgm:spPr/>
      <dgm:t>
        <a:bodyPr/>
        <a:lstStyle/>
        <a:p>
          <a:endParaRPr lang="en-GB"/>
        </a:p>
      </dgm:t>
    </dgm:pt>
    <dgm:pt modelId="{D12E664E-308E-4AD7-BEEA-063CF5A1CA6B}" type="sibTrans" cxnId="{F9C23FE0-B95A-4A04-964F-25B35671D109}">
      <dgm:prSet/>
      <dgm:spPr/>
      <dgm:t>
        <a:bodyPr/>
        <a:lstStyle/>
        <a:p>
          <a:endParaRPr lang="en-GB"/>
        </a:p>
      </dgm:t>
    </dgm:pt>
    <dgm:pt modelId="{C142800E-0A51-4A32-86AC-8105489EF4E7}">
      <dgm:prSet phldrT="[Text]" custT="1"/>
      <dgm:spPr>
        <a:solidFill>
          <a:srgbClr val="00B0F0"/>
        </a:solidFill>
      </dgm:spPr>
      <dgm:t>
        <a:bodyPr/>
        <a:lstStyle/>
        <a:p>
          <a:r>
            <a:rPr lang="hu-HU" sz="1800" b="1" dirty="0" smtClean="0"/>
            <a:t>TKA</a:t>
          </a:r>
          <a:endParaRPr lang="en-GB" sz="1800" b="1" dirty="0"/>
        </a:p>
      </dgm:t>
    </dgm:pt>
    <dgm:pt modelId="{CF0931A0-EF9D-42D0-83B8-847AF7B92F18}" type="parTrans" cxnId="{9B525CD1-26F5-4517-B60B-E63F077463C4}">
      <dgm:prSet/>
      <dgm:spPr/>
      <dgm:t>
        <a:bodyPr/>
        <a:lstStyle/>
        <a:p>
          <a:endParaRPr lang="en-GB"/>
        </a:p>
      </dgm:t>
    </dgm:pt>
    <dgm:pt modelId="{4435E54E-0155-4EAC-A094-5109084256BE}" type="sibTrans" cxnId="{9B525CD1-26F5-4517-B60B-E63F077463C4}">
      <dgm:prSet/>
      <dgm:spPr/>
      <dgm:t>
        <a:bodyPr/>
        <a:lstStyle/>
        <a:p>
          <a:endParaRPr lang="en-GB"/>
        </a:p>
      </dgm:t>
    </dgm:pt>
    <dgm:pt modelId="{9B6A2A2A-95BC-4BAF-BBFD-7D6F55E3D5F7}">
      <dgm:prSet phldrT="[Text]" custT="1"/>
      <dgm:spPr>
        <a:solidFill>
          <a:schemeClr val="accent5">
            <a:lumMod val="90000"/>
            <a:alpha val="90000"/>
          </a:schemeClr>
        </a:solidFill>
      </dgm:spPr>
      <dgm:t>
        <a:bodyPr/>
        <a:lstStyle/>
        <a:p>
          <a:r>
            <a:rPr lang="hu-HU" sz="1800" noProof="0" dirty="0" smtClean="0"/>
            <a:t>Szakértők felkészítése</a:t>
          </a:r>
          <a:endParaRPr lang="en-GB" sz="1800" noProof="0" dirty="0"/>
        </a:p>
      </dgm:t>
    </dgm:pt>
    <dgm:pt modelId="{50283E4B-81D6-4CB1-B830-1853145F67A0}" type="parTrans" cxnId="{E1827297-B255-4FCE-B9C2-3D024107F806}">
      <dgm:prSet/>
      <dgm:spPr/>
      <dgm:t>
        <a:bodyPr/>
        <a:lstStyle/>
        <a:p>
          <a:endParaRPr lang="en-GB"/>
        </a:p>
      </dgm:t>
    </dgm:pt>
    <dgm:pt modelId="{793C7941-0E71-4407-811D-A34482294571}" type="sibTrans" cxnId="{E1827297-B255-4FCE-B9C2-3D024107F806}">
      <dgm:prSet/>
      <dgm:spPr/>
      <dgm:t>
        <a:bodyPr/>
        <a:lstStyle/>
        <a:p>
          <a:endParaRPr lang="en-GB"/>
        </a:p>
      </dgm:t>
    </dgm:pt>
    <dgm:pt modelId="{AAA2D170-4C09-4506-AECD-49AE21006674}">
      <dgm:prSet phldrT="[Text]" custT="1"/>
      <dgm:spPr>
        <a:solidFill>
          <a:schemeClr val="accent5">
            <a:lumMod val="90000"/>
            <a:alpha val="90000"/>
          </a:schemeClr>
        </a:solidFill>
      </dgm:spPr>
      <dgm:t>
        <a:bodyPr/>
        <a:lstStyle/>
        <a:p>
          <a:endParaRPr lang="en-GB" sz="1800" noProof="0" dirty="0"/>
        </a:p>
      </dgm:t>
    </dgm:pt>
    <dgm:pt modelId="{C9F53018-1D14-43D5-99F8-BC73506B1D96}" type="parTrans" cxnId="{6B5F0AF9-A6A8-46B6-B969-107F624DC2D6}">
      <dgm:prSet/>
      <dgm:spPr/>
      <dgm:t>
        <a:bodyPr/>
        <a:lstStyle/>
        <a:p>
          <a:endParaRPr lang="en-GB"/>
        </a:p>
      </dgm:t>
    </dgm:pt>
    <dgm:pt modelId="{BA77222B-8031-44C9-8F29-A5D16F8B5A10}" type="sibTrans" cxnId="{6B5F0AF9-A6A8-46B6-B969-107F624DC2D6}">
      <dgm:prSet/>
      <dgm:spPr/>
      <dgm:t>
        <a:bodyPr/>
        <a:lstStyle/>
        <a:p>
          <a:endParaRPr lang="en-GB"/>
        </a:p>
      </dgm:t>
    </dgm:pt>
    <dgm:pt modelId="{629EB2CF-F63C-41A1-A24D-605A27D3E170}">
      <dgm:prSet phldrT="[Text]" custT="1"/>
      <dgm:spPr>
        <a:solidFill>
          <a:schemeClr val="accent5">
            <a:lumMod val="90000"/>
            <a:alpha val="9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hu-HU" sz="1800" noProof="0" dirty="0" smtClean="0"/>
            <a:t>Bírálatok ellenőrzése</a:t>
          </a:r>
          <a:endParaRPr lang="en-GB" sz="1800" noProof="0" dirty="0"/>
        </a:p>
      </dgm:t>
    </dgm:pt>
    <dgm:pt modelId="{3316BC9D-FA14-4083-A06E-D46B9E90569D}" type="sibTrans" cxnId="{BD76080C-7B00-4CC7-9676-2F0EDB8F5347}">
      <dgm:prSet/>
      <dgm:spPr/>
      <dgm:t>
        <a:bodyPr/>
        <a:lstStyle/>
        <a:p>
          <a:endParaRPr lang="en-GB"/>
        </a:p>
      </dgm:t>
    </dgm:pt>
    <dgm:pt modelId="{26587B23-FD7B-4D04-BF70-B0838760A863}" type="parTrans" cxnId="{BD76080C-7B00-4CC7-9676-2F0EDB8F5347}">
      <dgm:prSet/>
      <dgm:spPr/>
      <dgm:t>
        <a:bodyPr/>
        <a:lstStyle/>
        <a:p>
          <a:endParaRPr lang="en-GB"/>
        </a:p>
      </dgm:t>
    </dgm:pt>
    <dgm:pt modelId="{4536FD31-475B-4D4D-A606-8C0A4BEE7A7E}">
      <dgm:prSet phldrT="[Text]" custT="1"/>
      <dgm:spPr>
        <a:solidFill>
          <a:schemeClr val="accent5">
            <a:lumMod val="90000"/>
            <a:alpha val="9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hu-HU" sz="1800" noProof="0" dirty="0" smtClean="0"/>
            <a:t>Rangsor kialakítása</a:t>
          </a:r>
          <a:endParaRPr lang="en-GB" sz="1800" noProof="0" dirty="0"/>
        </a:p>
      </dgm:t>
    </dgm:pt>
    <dgm:pt modelId="{0D33A69B-6277-4490-8896-CD06F25F95C4}" type="parTrans" cxnId="{D4FA02AE-DDDE-439B-8688-F33457FA925A}">
      <dgm:prSet/>
      <dgm:spPr/>
      <dgm:t>
        <a:bodyPr/>
        <a:lstStyle/>
        <a:p>
          <a:endParaRPr lang="en-GB"/>
        </a:p>
      </dgm:t>
    </dgm:pt>
    <dgm:pt modelId="{B5BEEEEC-EBA9-4769-B619-A558DCE2E641}" type="sibTrans" cxnId="{D4FA02AE-DDDE-439B-8688-F33457FA925A}">
      <dgm:prSet/>
      <dgm:spPr/>
      <dgm:t>
        <a:bodyPr/>
        <a:lstStyle/>
        <a:p>
          <a:endParaRPr lang="en-GB"/>
        </a:p>
      </dgm:t>
    </dgm:pt>
    <dgm:pt modelId="{06BDABCC-9DE5-4CCA-B61D-71519D4CCE54}">
      <dgm:prSet phldrT="[Text]" custT="1"/>
      <dgm:spPr>
        <a:solidFill>
          <a:srgbClr val="B1DC44"/>
        </a:solidFill>
      </dgm:spPr>
      <dgm:t>
        <a:bodyPr/>
        <a:lstStyle/>
        <a:p>
          <a:r>
            <a:rPr lang="hu-HU" sz="1800" noProof="0" dirty="0" smtClean="0"/>
            <a:t>A </a:t>
          </a:r>
          <a:r>
            <a:rPr lang="hu-HU" sz="1800" noProof="0" dirty="0" err="1" smtClean="0">
              <a:hlinkClick xmlns:r="http://schemas.openxmlformats.org/officeDocument/2006/relationships" r:id="rId1"/>
            </a:rPr>
            <a:t>www.scholarship.hu</a:t>
          </a:r>
          <a:r>
            <a:rPr lang="hu-HU" sz="1800" noProof="0" dirty="0" smtClean="0"/>
            <a:t> oldalon a bírálatok véglegesítése határidőig</a:t>
          </a:r>
          <a:endParaRPr lang="en-GB" sz="1800" noProof="0" dirty="0"/>
        </a:p>
      </dgm:t>
    </dgm:pt>
    <dgm:pt modelId="{0E25B9C5-B613-40E0-A22A-145903C6309C}" type="parTrans" cxnId="{93B21F98-ACD2-4F3C-9B2A-79E7D46C5802}">
      <dgm:prSet/>
      <dgm:spPr/>
      <dgm:t>
        <a:bodyPr/>
        <a:lstStyle/>
        <a:p>
          <a:endParaRPr lang="en-GB"/>
        </a:p>
      </dgm:t>
    </dgm:pt>
    <dgm:pt modelId="{20A47D9D-9DAE-4292-A4D7-6BB4141D2F12}" type="sibTrans" cxnId="{93B21F98-ACD2-4F3C-9B2A-79E7D46C5802}">
      <dgm:prSet/>
      <dgm:spPr/>
      <dgm:t>
        <a:bodyPr/>
        <a:lstStyle/>
        <a:p>
          <a:endParaRPr lang="en-GB"/>
        </a:p>
      </dgm:t>
    </dgm:pt>
    <dgm:pt modelId="{7E4C856D-0F39-480C-8E31-0F45CAC23FF1}">
      <dgm:prSet phldrT="[Text]" custT="1"/>
      <dgm:spPr>
        <a:solidFill>
          <a:schemeClr val="accent5">
            <a:lumMod val="90000"/>
            <a:alpha val="90000"/>
          </a:schemeClr>
        </a:solidFill>
      </dgm:spPr>
      <dgm:t>
        <a:bodyPr/>
        <a:lstStyle/>
        <a:p>
          <a:r>
            <a:rPr lang="hu-HU" sz="1800" noProof="0" dirty="0" smtClean="0"/>
            <a:t>Formai bírálat</a:t>
          </a:r>
          <a:endParaRPr lang="en-GB" sz="1800" noProof="0" dirty="0"/>
        </a:p>
      </dgm:t>
    </dgm:pt>
    <dgm:pt modelId="{83F351CE-49D8-4F49-BA25-3796C264CD4E}" type="parTrans" cxnId="{EF4A4B7B-9010-49BF-9579-39D9A250BEF0}">
      <dgm:prSet/>
      <dgm:spPr/>
      <dgm:t>
        <a:bodyPr/>
        <a:lstStyle/>
        <a:p>
          <a:endParaRPr lang="hu-HU"/>
        </a:p>
      </dgm:t>
    </dgm:pt>
    <dgm:pt modelId="{CD1A4062-C0E8-4146-87C0-AA1DB970BC5E}" type="sibTrans" cxnId="{EF4A4B7B-9010-49BF-9579-39D9A250BEF0}">
      <dgm:prSet/>
      <dgm:spPr/>
      <dgm:t>
        <a:bodyPr/>
        <a:lstStyle/>
        <a:p>
          <a:endParaRPr lang="hu-HU"/>
        </a:p>
      </dgm:t>
    </dgm:pt>
    <dgm:pt modelId="{C67CB6F3-5EC5-4B96-A71A-6883D851D65E}">
      <dgm:prSet phldrT="[Text]" custT="1"/>
      <dgm:spPr>
        <a:solidFill>
          <a:schemeClr val="accent5">
            <a:lumMod val="90000"/>
            <a:alpha val="90000"/>
          </a:schemeClr>
        </a:solidFill>
      </dgm:spPr>
      <dgm:t>
        <a:bodyPr/>
        <a:lstStyle/>
        <a:p>
          <a:endParaRPr lang="en-GB" sz="1800" noProof="0" dirty="0"/>
        </a:p>
      </dgm:t>
    </dgm:pt>
    <dgm:pt modelId="{2FD7FA9F-B538-43A2-AADE-6C61CB500942}" type="parTrans" cxnId="{2EC7CC4A-7DD0-4B0E-9F01-45CF6FAEF7DD}">
      <dgm:prSet/>
      <dgm:spPr/>
      <dgm:t>
        <a:bodyPr/>
        <a:lstStyle/>
        <a:p>
          <a:endParaRPr lang="hu-HU"/>
        </a:p>
      </dgm:t>
    </dgm:pt>
    <dgm:pt modelId="{36072FD5-F509-47E0-B9B1-744C25A881AF}" type="sibTrans" cxnId="{2EC7CC4A-7DD0-4B0E-9F01-45CF6FAEF7DD}">
      <dgm:prSet/>
      <dgm:spPr/>
      <dgm:t>
        <a:bodyPr/>
        <a:lstStyle/>
        <a:p>
          <a:endParaRPr lang="hu-HU"/>
        </a:p>
      </dgm:t>
    </dgm:pt>
    <dgm:pt modelId="{B44C7F02-420F-4073-BF0B-B0157F6343C2}">
      <dgm:prSet phldrT="[Text]" custT="1"/>
      <dgm:spPr>
        <a:solidFill>
          <a:srgbClr val="B1DC44"/>
        </a:solidFill>
      </dgm:spPr>
      <dgm:t>
        <a:bodyPr/>
        <a:lstStyle/>
        <a:p>
          <a:endParaRPr lang="en-GB" sz="1800" noProof="0" dirty="0"/>
        </a:p>
      </dgm:t>
    </dgm:pt>
    <dgm:pt modelId="{13D4A899-7E3F-49CD-9413-500F7DEF3A01}" type="parTrans" cxnId="{FA47581D-30A8-4FC8-B19F-2AA41EE957D8}">
      <dgm:prSet/>
      <dgm:spPr/>
      <dgm:t>
        <a:bodyPr/>
        <a:lstStyle/>
        <a:p>
          <a:endParaRPr lang="hu-HU"/>
        </a:p>
      </dgm:t>
    </dgm:pt>
    <dgm:pt modelId="{D95C0087-F1CC-42CC-96F1-4C0103CDD908}" type="sibTrans" cxnId="{FA47581D-30A8-4FC8-B19F-2AA41EE957D8}">
      <dgm:prSet/>
      <dgm:spPr/>
      <dgm:t>
        <a:bodyPr/>
        <a:lstStyle/>
        <a:p>
          <a:endParaRPr lang="hu-HU"/>
        </a:p>
      </dgm:t>
    </dgm:pt>
    <dgm:pt modelId="{EB4CA4CE-A90A-449E-85FC-9DC92E2AB16F}">
      <dgm:prSet phldrT="[Text]" custT="1"/>
      <dgm:spPr>
        <a:solidFill>
          <a:schemeClr val="accent5">
            <a:lumMod val="90000"/>
            <a:alpha val="9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hu-HU" sz="1800" noProof="0" dirty="0" smtClean="0"/>
            <a:t>Szükség esetén konszolidáció kezdeményezése</a:t>
          </a:r>
          <a:endParaRPr lang="en-GB" sz="1800" noProof="0" dirty="0"/>
        </a:p>
      </dgm:t>
    </dgm:pt>
    <dgm:pt modelId="{231CFA63-F771-4730-AF75-88D556B03BFE}" type="parTrans" cxnId="{97536041-3EE8-427C-87B9-EDD446E8ECC0}">
      <dgm:prSet/>
      <dgm:spPr/>
      <dgm:t>
        <a:bodyPr/>
        <a:lstStyle/>
        <a:p>
          <a:endParaRPr lang="hu-HU"/>
        </a:p>
      </dgm:t>
    </dgm:pt>
    <dgm:pt modelId="{B8820E34-3AB3-4421-B3E4-93E00B370CDD}" type="sibTrans" cxnId="{97536041-3EE8-427C-87B9-EDD446E8ECC0}">
      <dgm:prSet/>
      <dgm:spPr/>
      <dgm:t>
        <a:bodyPr/>
        <a:lstStyle/>
        <a:p>
          <a:endParaRPr lang="hu-HU"/>
        </a:p>
      </dgm:t>
    </dgm:pt>
    <dgm:pt modelId="{7432C0D2-EDA9-411E-818D-AC55AFE7B323}">
      <dgm:prSet phldrT="[Text]" custT="1"/>
      <dgm:spPr>
        <a:solidFill>
          <a:schemeClr val="accent5">
            <a:lumMod val="90000"/>
            <a:alpha val="9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hu-HU" sz="1800" noProof="0" dirty="0" smtClean="0"/>
            <a:t>TKA Kuratórium döntése</a:t>
          </a:r>
          <a:endParaRPr lang="en-GB" sz="1800" noProof="0" dirty="0"/>
        </a:p>
      </dgm:t>
    </dgm:pt>
    <dgm:pt modelId="{99E9DA57-DD38-419C-A6EB-7E962D040C3F}" type="parTrans" cxnId="{0B203765-FB9C-4FB8-8E27-1A15F60379B8}">
      <dgm:prSet/>
      <dgm:spPr/>
      <dgm:t>
        <a:bodyPr/>
        <a:lstStyle/>
        <a:p>
          <a:endParaRPr lang="hu-HU"/>
        </a:p>
      </dgm:t>
    </dgm:pt>
    <dgm:pt modelId="{4EE049EF-D1DB-4D62-8F17-EE8D67FFAA04}" type="sibTrans" cxnId="{0B203765-FB9C-4FB8-8E27-1A15F60379B8}">
      <dgm:prSet/>
      <dgm:spPr/>
      <dgm:t>
        <a:bodyPr/>
        <a:lstStyle/>
        <a:p>
          <a:endParaRPr lang="hu-HU"/>
        </a:p>
      </dgm:t>
    </dgm:pt>
    <dgm:pt modelId="{64CA0AC7-D17D-4F26-AECB-DC8D694A2D94}">
      <dgm:prSet phldrT="[Text]" custT="1"/>
      <dgm:spPr>
        <a:solidFill>
          <a:schemeClr val="accent5">
            <a:lumMod val="90000"/>
            <a:alpha val="90000"/>
          </a:schemeClr>
        </a:solidFill>
      </dgm:spPr>
      <dgm:t>
        <a:bodyPr/>
        <a:lstStyle/>
        <a:p>
          <a:r>
            <a:rPr lang="hu-HU" sz="1800" noProof="0" dirty="0" smtClean="0"/>
            <a:t>Döntés: szakértői vagy „belső” bírálat</a:t>
          </a:r>
          <a:endParaRPr lang="en-GB" sz="1800" noProof="0" dirty="0"/>
        </a:p>
      </dgm:t>
    </dgm:pt>
    <dgm:pt modelId="{DAB47939-4BAD-4B26-863D-9E3497C963CF}" type="parTrans" cxnId="{63573204-F3AC-4DD6-A1B5-ACB08F35D94C}">
      <dgm:prSet/>
      <dgm:spPr/>
      <dgm:t>
        <a:bodyPr/>
        <a:lstStyle/>
        <a:p>
          <a:endParaRPr lang="hu-HU"/>
        </a:p>
      </dgm:t>
    </dgm:pt>
    <dgm:pt modelId="{91011CFC-8FE3-4E6A-AD24-9F747F12BFBF}" type="sibTrans" cxnId="{63573204-F3AC-4DD6-A1B5-ACB08F35D94C}">
      <dgm:prSet/>
      <dgm:spPr/>
      <dgm:t>
        <a:bodyPr/>
        <a:lstStyle/>
        <a:p>
          <a:endParaRPr lang="hu-HU"/>
        </a:p>
      </dgm:t>
    </dgm:pt>
    <dgm:pt modelId="{1E7BF213-40A4-46E0-ABD4-44CDFE00050B}">
      <dgm:prSet phldrT="[Text]" custT="1"/>
      <dgm:spPr>
        <a:solidFill>
          <a:schemeClr val="accent5">
            <a:lumMod val="90000"/>
            <a:alpha val="90000"/>
          </a:schemeClr>
        </a:solidFill>
      </dgm:spPr>
      <dgm:t>
        <a:bodyPr/>
        <a:lstStyle/>
        <a:p>
          <a:endParaRPr lang="en-GB" sz="1800" noProof="0" dirty="0"/>
        </a:p>
      </dgm:t>
    </dgm:pt>
    <dgm:pt modelId="{B173E9AD-99B4-4C10-A708-039390658395}" type="parTrans" cxnId="{B0A7EE2F-0AEE-464C-9F2A-FA8CCBE0BC11}">
      <dgm:prSet/>
      <dgm:spPr/>
      <dgm:t>
        <a:bodyPr/>
        <a:lstStyle/>
        <a:p>
          <a:endParaRPr lang="hu-HU"/>
        </a:p>
      </dgm:t>
    </dgm:pt>
    <dgm:pt modelId="{9E4840FD-6FF0-44B4-899E-41E7F1BC0246}" type="sibTrans" cxnId="{B0A7EE2F-0AEE-464C-9F2A-FA8CCBE0BC11}">
      <dgm:prSet/>
      <dgm:spPr/>
      <dgm:t>
        <a:bodyPr/>
        <a:lstStyle/>
        <a:p>
          <a:endParaRPr lang="hu-HU"/>
        </a:p>
      </dgm:t>
    </dgm:pt>
    <dgm:pt modelId="{CE38015C-FAF5-426B-B8EA-89B8E235AE7A}" type="pres">
      <dgm:prSet presAssocID="{8DADE233-D96C-4FF9-8E80-A682635FE6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35010F-A027-4FA8-B930-F0CAC0CBE306}" type="pres">
      <dgm:prSet presAssocID="{EC5C79B5-94DC-447B-8518-C2C17711D02D}" presName="composite" presStyleCnt="0"/>
      <dgm:spPr/>
    </dgm:pt>
    <dgm:pt modelId="{A5BCA412-2527-4973-96E0-F378535FFE9A}" type="pres">
      <dgm:prSet presAssocID="{EC5C79B5-94DC-447B-8518-C2C17711D02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925940-7445-4459-8470-10CF56A4A277}" type="pres">
      <dgm:prSet presAssocID="{EC5C79B5-94DC-447B-8518-C2C17711D02D}" presName="parSh" presStyleLbl="node1" presStyleIdx="0" presStyleCnt="3" custLinFactNeighborX="-222" custLinFactNeighborY="-5788"/>
      <dgm:spPr/>
      <dgm:t>
        <a:bodyPr/>
        <a:lstStyle/>
        <a:p>
          <a:endParaRPr lang="en-GB"/>
        </a:p>
      </dgm:t>
    </dgm:pt>
    <dgm:pt modelId="{A16B864E-DA8F-4A75-B65E-BE7B007EF588}" type="pres">
      <dgm:prSet presAssocID="{EC5C79B5-94DC-447B-8518-C2C17711D02D}" presName="desTx" presStyleLbl="fgAcc1" presStyleIdx="0" presStyleCnt="3" custScaleX="114664" custLinFactNeighborX="-800" custLinFactNeighborY="-9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22B4BC-F874-4334-8C24-8B2C213D40B6}" type="pres">
      <dgm:prSet presAssocID="{45616272-BC94-4EE7-A6D7-E801704327E9}" presName="sibTrans" presStyleLbl="sibTrans2D1" presStyleIdx="0" presStyleCnt="2"/>
      <dgm:spPr/>
      <dgm:t>
        <a:bodyPr/>
        <a:lstStyle/>
        <a:p>
          <a:endParaRPr lang="en-GB"/>
        </a:p>
      </dgm:t>
    </dgm:pt>
    <dgm:pt modelId="{E678C65D-3A66-4B18-8020-30A089EDAB05}" type="pres">
      <dgm:prSet presAssocID="{45616272-BC94-4EE7-A6D7-E801704327E9}" presName="connTx" presStyleLbl="sibTrans2D1" presStyleIdx="0" presStyleCnt="2"/>
      <dgm:spPr/>
      <dgm:t>
        <a:bodyPr/>
        <a:lstStyle/>
        <a:p>
          <a:endParaRPr lang="en-GB"/>
        </a:p>
      </dgm:t>
    </dgm:pt>
    <dgm:pt modelId="{255FF755-3382-4408-B2E3-8078EDC43A9A}" type="pres">
      <dgm:prSet presAssocID="{CFBE60B7-CBAF-49D2-9921-AE2C3349365A}" presName="composite" presStyleCnt="0"/>
      <dgm:spPr/>
    </dgm:pt>
    <dgm:pt modelId="{A7AFF695-2AAD-48D3-ADE8-CDC68F43BFB2}" type="pres">
      <dgm:prSet presAssocID="{CFBE60B7-CBAF-49D2-9921-AE2C3349365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EF323E-2FAE-43A0-92E8-A937666078BF}" type="pres">
      <dgm:prSet presAssocID="{CFBE60B7-CBAF-49D2-9921-AE2C3349365A}" presName="parSh" presStyleLbl="node1" presStyleIdx="1" presStyleCnt="3"/>
      <dgm:spPr/>
      <dgm:t>
        <a:bodyPr/>
        <a:lstStyle/>
        <a:p>
          <a:endParaRPr lang="en-GB"/>
        </a:p>
      </dgm:t>
    </dgm:pt>
    <dgm:pt modelId="{397D2856-2D1C-48B7-B9B4-C1FEF5A79F80}" type="pres">
      <dgm:prSet presAssocID="{CFBE60B7-CBAF-49D2-9921-AE2C3349365A}" presName="desTx" presStyleLbl="fgAcc1" presStyleIdx="1" presStyleCnt="3" custScaleX="135638" custScaleY="1001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696C5F-85DE-46C8-9B46-F7919BCF94A2}" type="pres">
      <dgm:prSet presAssocID="{8BF5F1F5-5B5D-4F16-B0AD-4DFD9F28B9F8}" presName="sibTrans" presStyleLbl="sibTrans2D1" presStyleIdx="1" presStyleCnt="2"/>
      <dgm:spPr/>
      <dgm:t>
        <a:bodyPr/>
        <a:lstStyle/>
        <a:p>
          <a:endParaRPr lang="en-GB"/>
        </a:p>
      </dgm:t>
    </dgm:pt>
    <dgm:pt modelId="{707488B8-2274-49B9-8F8B-B6A2AFE65EEB}" type="pres">
      <dgm:prSet presAssocID="{8BF5F1F5-5B5D-4F16-B0AD-4DFD9F28B9F8}" presName="connTx" presStyleLbl="sibTrans2D1" presStyleIdx="1" presStyleCnt="2"/>
      <dgm:spPr/>
      <dgm:t>
        <a:bodyPr/>
        <a:lstStyle/>
        <a:p>
          <a:endParaRPr lang="en-GB"/>
        </a:p>
      </dgm:t>
    </dgm:pt>
    <dgm:pt modelId="{51C07F47-559C-4B9F-A839-40A61081E305}" type="pres">
      <dgm:prSet presAssocID="{C142800E-0A51-4A32-86AC-8105489EF4E7}" presName="composite" presStyleCnt="0"/>
      <dgm:spPr/>
    </dgm:pt>
    <dgm:pt modelId="{61A7F84A-BF1D-4B4A-87F1-A2E57DBFB879}" type="pres">
      <dgm:prSet presAssocID="{C142800E-0A51-4A32-86AC-8105489EF4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5B25A0-5DEF-4ECA-A6B1-1294CC8E4A4B}" type="pres">
      <dgm:prSet presAssocID="{C142800E-0A51-4A32-86AC-8105489EF4E7}" presName="parSh" presStyleLbl="node1" presStyleIdx="2" presStyleCnt="3" custLinFactNeighborX="-8037" custLinFactNeighborY="-4214"/>
      <dgm:spPr/>
      <dgm:t>
        <a:bodyPr/>
        <a:lstStyle/>
        <a:p>
          <a:endParaRPr lang="en-GB"/>
        </a:p>
      </dgm:t>
    </dgm:pt>
    <dgm:pt modelId="{6EB98BBB-7051-4035-A1B7-DE9B8E35138C}" type="pres">
      <dgm:prSet presAssocID="{C142800E-0A51-4A32-86AC-8105489EF4E7}" presName="desTx" presStyleLbl="fgAcc1" presStyleIdx="2" presStyleCnt="3" custScaleX="141868" custLinFactNeighborX="-8037" custLinFactNeighborY="-8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066A9D-2EB7-4D05-B3F8-F21BC954EBBB}" type="presOf" srcId="{7E4C856D-0F39-480C-8E31-0F45CAC23FF1}" destId="{A16B864E-DA8F-4A75-B65E-BE7B007EF588}" srcOrd="0" destOrd="0" presId="urn:microsoft.com/office/officeart/2005/8/layout/process3"/>
    <dgm:cxn modelId="{CB32646B-7ECF-4A98-A35C-8179E7BC5C83}" type="presOf" srcId="{9ECC2738-7283-403F-8063-384C493F03D5}" destId="{A16B864E-DA8F-4A75-B65E-BE7B007EF588}" srcOrd="0" destOrd="4" presId="urn:microsoft.com/office/officeart/2005/8/layout/process3"/>
    <dgm:cxn modelId="{E7E2B818-C0DF-4B11-B8F2-AB4138F7C075}" type="presOf" srcId="{EC5C79B5-94DC-447B-8518-C2C17711D02D}" destId="{20925940-7445-4459-8470-10CF56A4A277}" srcOrd="1" destOrd="0" presId="urn:microsoft.com/office/officeart/2005/8/layout/process3"/>
    <dgm:cxn modelId="{3B8BD6A9-A5B8-4AA0-A3AB-5E91AD201C5D}" type="presOf" srcId="{64CA0AC7-D17D-4F26-AECB-DC8D694A2D94}" destId="{A16B864E-DA8F-4A75-B65E-BE7B007EF588}" srcOrd="0" destOrd="2" presId="urn:microsoft.com/office/officeart/2005/8/layout/process3"/>
    <dgm:cxn modelId="{0B203765-FB9C-4FB8-8E27-1A15F60379B8}" srcId="{C142800E-0A51-4A32-86AC-8105489EF4E7}" destId="{7432C0D2-EDA9-411E-818D-AC55AFE7B323}" srcOrd="3" destOrd="0" parTransId="{99E9DA57-DD38-419C-A6EB-7E962D040C3F}" sibTransId="{4EE049EF-D1DB-4D62-8F17-EE8D67FFAA04}"/>
    <dgm:cxn modelId="{7C5DAF3F-6592-4BDD-B4D6-279687001F7E}" type="presOf" srcId="{4536FD31-475B-4D4D-A606-8C0A4BEE7A7E}" destId="{6EB98BBB-7051-4035-A1B7-DE9B8E35138C}" srcOrd="0" destOrd="2" presId="urn:microsoft.com/office/officeart/2005/8/layout/process3"/>
    <dgm:cxn modelId="{E9504D38-D833-4305-BA0A-79943B373F52}" type="presOf" srcId="{9B6A2A2A-95BC-4BAF-BBFD-7D6F55E3D5F7}" destId="{A16B864E-DA8F-4A75-B65E-BE7B007EF588}" srcOrd="0" destOrd="6" presId="urn:microsoft.com/office/officeart/2005/8/layout/process3"/>
    <dgm:cxn modelId="{7E779E6C-8C0F-4C06-9BBD-1A8D5C82771B}" type="presOf" srcId="{45616272-BC94-4EE7-A6D7-E801704327E9}" destId="{9F22B4BC-F874-4334-8C24-8B2C213D40B6}" srcOrd="0" destOrd="0" presId="urn:microsoft.com/office/officeart/2005/8/layout/process3"/>
    <dgm:cxn modelId="{6F770A20-9780-4291-ABC8-365E27301CFD}" type="presOf" srcId="{8BF5F1F5-5B5D-4F16-B0AD-4DFD9F28B9F8}" destId="{707488B8-2274-49B9-8F8B-B6A2AFE65EEB}" srcOrd="1" destOrd="0" presId="urn:microsoft.com/office/officeart/2005/8/layout/process3"/>
    <dgm:cxn modelId="{914C6F60-9D7E-482F-B267-65C8029F4F01}" type="presOf" srcId="{06BDABCC-9DE5-4CCA-B61D-71519D4CCE54}" destId="{397D2856-2D1C-48B7-B9B4-C1FEF5A79F80}" srcOrd="0" destOrd="2" presId="urn:microsoft.com/office/officeart/2005/8/layout/process3"/>
    <dgm:cxn modelId="{A4972024-ACD2-462E-86FC-A595313682B7}" srcId="{8DADE233-D96C-4FF9-8E80-A682635FE68C}" destId="{CFBE60B7-CBAF-49D2-9921-AE2C3349365A}" srcOrd="1" destOrd="0" parTransId="{2338DEC1-8CAF-4647-80A5-23A911A8B567}" sibTransId="{8BF5F1F5-5B5D-4F16-B0AD-4DFD9F28B9F8}"/>
    <dgm:cxn modelId="{D3FB572A-0590-456A-8EE2-B3E5FC4A5E1D}" type="presOf" srcId="{CFBE60B7-CBAF-49D2-9921-AE2C3349365A}" destId="{A7AFF695-2AAD-48D3-ADE8-CDC68F43BFB2}" srcOrd="0" destOrd="0" presId="urn:microsoft.com/office/officeart/2005/8/layout/process3"/>
    <dgm:cxn modelId="{AB07234C-EF86-4ABF-86EA-7B1BEF0E2CD1}" type="presOf" srcId="{CFBE60B7-CBAF-49D2-9921-AE2C3349365A}" destId="{FDEF323E-2FAE-43A0-92E8-A937666078BF}" srcOrd="1" destOrd="0" presId="urn:microsoft.com/office/officeart/2005/8/layout/process3"/>
    <dgm:cxn modelId="{8DB9E33A-0851-4AF5-B887-83F925E811D3}" type="presOf" srcId="{629EB2CF-F63C-41A1-A24D-605A27D3E170}" destId="{6EB98BBB-7051-4035-A1B7-DE9B8E35138C}" srcOrd="0" destOrd="0" presId="urn:microsoft.com/office/officeart/2005/8/layout/process3"/>
    <dgm:cxn modelId="{426A0EF5-1BAD-4F17-90D5-C1FDA8B84404}" type="presOf" srcId="{C67CB6F3-5EC5-4B96-A71A-6883D851D65E}" destId="{A16B864E-DA8F-4A75-B65E-BE7B007EF588}" srcOrd="0" destOrd="3" presId="urn:microsoft.com/office/officeart/2005/8/layout/process3"/>
    <dgm:cxn modelId="{5D5F4FB2-D6D9-4070-B552-D7D899128BE6}" srcId="{8DADE233-D96C-4FF9-8E80-A682635FE68C}" destId="{EC5C79B5-94DC-447B-8518-C2C17711D02D}" srcOrd="0" destOrd="0" parTransId="{56B048F6-59D4-496E-99DD-622F87E72BF6}" sibTransId="{45616272-BC94-4EE7-A6D7-E801704327E9}"/>
    <dgm:cxn modelId="{C8374583-6EED-4785-9DAC-D6FDB1C3F418}" type="presOf" srcId="{B44C7F02-420F-4073-BF0B-B0157F6343C2}" destId="{397D2856-2D1C-48B7-B9B4-C1FEF5A79F80}" srcOrd="0" destOrd="1" presId="urn:microsoft.com/office/officeart/2005/8/layout/process3"/>
    <dgm:cxn modelId="{C939AAC8-84F8-4B04-84FA-ABB1F699F0BF}" type="presOf" srcId="{1E7BF213-40A4-46E0-ABD4-44CDFE00050B}" destId="{A16B864E-DA8F-4A75-B65E-BE7B007EF588}" srcOrd="0" destOrd="1" presId="urn:microsoft.com/office/officeart/2005/8/layout/process3"/>
    <dgm:cxn modelId="{66EEE134-6D66-47EB-B227-23965CC77921}" type="presOf" srcId="{8DADE233-D96C-4FF9-8E80-A682635FE68C}" destId="{CE38015C-FAF5-426B-B8EA-89B8E235AE7A}" srcOrd="0" destOrd="0" presId="urn:microsoft.com/office/officeart/2005/8/layout/process3"/>
    <dgm:cxn modelId="{BD76080C-7B00-4CC7-9676-2F0EDB8F5347}" srcId="{C142800E-0A51-4A32-86AC-8105489EF4E7}" destId="{629EB2CF-F63C-41A1-A24D-605A27D3E170}" srcOrd="0" destOrd="0" parTransId="{26587B23-FD7B-4D04-BF70-B0838760A863}" sibTransId="{3316BC9D-FA14-4083-A06E-D46B9E90569D}"/>
    <dgm:cxn modelId="{D4FA02AE-DDDE-439B-8688-F33457FA925A}" srcId="{C142800E-0A51-4A32-86AC-8105489EF4E7}" destId="{4536FD31-475B-4D4D-A606-8C0A4BEE7A7E}" srcOrd="2" destOrd="0" parTransId="{0D33A69B-6277-4490-8896-CD06F25F95C4}" sibTransId="{B5BEEEEC-EBA9-4769-B619-A558DCE2E641}"/>
    <dgm:cxn modelId="{E1827297-B255-4FCE-B9C2-3D024107F806}" srcId="{EC5C79B5-94DC-447B-8518-C2C17711D02D}" destId="{9B6A2A2A-95BC-4BAF-BBFD-7D6F55E3D5F7}" srcOrd="6" destOrd="0" parTransId="{50283E4B-81D6-4CB1-B830-1853145F67A0}" sibTransId="{793C7941-0E71-4407-811D-A34482294571}"/>
    <dgm:cxn modelId="{401B571B-94D3-4485-9BEB-B5665BC8282D}" type="presOf" srcId="{AAA2D170-4C09-4506-AECD-49AE21006674}" destId="{A16B864E-DA8F-4A75-B65E-BE7B007EF588}" srcOrd="0" destOrd="5" presId="urn:microsoft.com/office/officeart/2005/8/layout/process3"/>
    <dgm:cxn modelId="{46D9774C-44F0-4716-B018-C11ECF48466E}" type="presOf" srcId="{EC5C79B5-94DC-447B-8518-C2C17711D02D}" destId="{A5BCA412-2527-4973-96E0-F378535FFE9A}" srcOrd="0" destOrd="0" presId="urn:microsoft.com/office/officeart/2005/8/layout/process3"/>
    <dgm:cxn modelId="{93B21F98-ACD2-4F3C-9B2A-79E7D46C5802}" srcId="{CFBE60B7-CBAF-49D2-9921-AE2C3349365A}" destId="{06BDABCC-9DE5-4CCA-B61D-71519D4CCE54}" srcOrd="2" destOrd="0" parTransId="{0E25B9C5-B613-40E0-A22A-145903C6309C}" sibTransId="{20A47D9D-9DAE-4292-A4D7-6BB4141D2F12}"/>
    <dgm:cxn modelId="{EF4A4B7B-9010-49BF-9579-39D9A250BEF0}" srcId="{EC5C79B5-94DC-447B-8518-C2C17711D02D}" destId="{7E4C856D-0F39-480C-8E31-0F45CAC23FF1}" srcOrd="0" destOrd="0" parTransId="{83F351CE-49D8-4F49-BA25-3796C264CD4E}" sibTransId="{CD1A4062-C0E8-4146-87C0-AA1DB970BC5E}"/>
    <dgm:cxn modelId="{2EC7CC4A-7DD0-4B0E-9F01-45CF6FAEF7DD}" srcId="{EC5C79B5-94DC-447B-8518-C2C17711D02D}" destId="{C67CB6F3-5EC5-4B96-A71A-6883D851D65E}" srcOrd="3" destOrd="0" parTransId="{2FD7FA9F-B538-43A2-AADE-6C61CB500942}" sibTransId="{36072FD5-F509-47E0-B9B1-744C25A881AF}"/>
    <dgm:cxn modelId="{0251F128-BB1D-4C09-93EE-6BBE40D63BFD}" type="presOf" srcId="{EB4CA4CE-A90A-449E-85FC-9DC92E2AB16F}" destId="{6EB98BBB-7051-4035-A1B7-DE9B8E35138C}" srcOrd="0" destOrd="1" presId="urn:microsoft.com/office/officeart/2005/8/layout/process3"/>
    <dgm:cxn modelId="{B0A7EE2F-0AEE-464C-9F2A-FA8CCBE0BC11}" srcId="{EC5C79B5-94DC-447B-8518-C2C17711D02D}" destId="{1E7BF213-40A4-46E0-ABD4-44CDFE00050B}" srcOrd="1" destOrd="0" parTransId="{B173E9AD-99B4-4C10-A708-039390658395}" sibTransId="{9E4840FD-6FF0-44B4-899E-41E7F1BC0246}"/>
    <dgm:cxn modelId="{65155539-3B8A-429C-9977-665E86C3F9CE}" type="presOf" srcId="{C142800E-0A51-4A32-86AC-8105489EF4E7}" destId="{61A7F84A-BF1D-4B4A-87F1-A2E57DBFB879}" srcOrd="0" destOrd="0" presId="urn:microsoft.com/office/officeart/2005/8/layout/process3"/>
    <dgm:cxn modelId="{8641370E-6E8C-46C7-BD4C-6C9F938DB100}" srcId="{EC5C79B5-94DC-447B-8518-C2C17711D02D}" destId="{9ECC2738-7283-403F-8063-384C493F03D5}" srcOrd="4" destOrd="0" parTransId="{6AFD37F8-381E-4DEA-B8DD-A9B914AFC554}" sibTransId="{18FF690E-1E43-4AE1-AE30-79FBDBDBE455}"/>
    <dgm:cxn modelId="{9B525CD1-26F5-4517-B60B-E63F077463C4}" srcId="{8DADE233-D96C-4FF9-8E80-A682635FE68C}" destId="{C142800E-0A51-4A32-86AC-8105489EF4E7}" srcOrd="2" destOrd="0" parTransId="{CF0931A0-EF9D-42D0-83B8-847AF7B92F18}" sibTransId="{4435E54E-0155-4EAC-A094-5109084256BE}"/>
    <dgm:cxn modelId="{184910A9-D72D-4934-B7D6-CB2694FD217A}" type="presOf" srcId="{45616272-BC94-4EE7-A6D7-E801704327E9}" destId="{E678C65D-3A66-4B18-8020-30A089EDAB05}" srcOrd="1" destOrd="0" presId="urn:microsoft.com/office/officeart/2005/8/layout/process3"/>
    <dgm:cxn modelId="{6B99F7A5-A9A0-439C-9AB3-A500E976F5EE}" type="presOf" srcId="{C142800E-0A51-4A32-86AC-8105489EF4E7}" destId="{155B25A0-5DEF-4ECA-A6B1-1294CC8E4A4B}" srcOrd="1" destOrd="0" presId="urn:microsoft.com/office/officeart/2005/8/layout/process3"/>
    <dgm:cxn modelId="{EF4EDBBA-5758-43B6-A525-863B83F4EDF0}" type="presOf" srcId="{474F37AF-5DF7-4985-A219-2B18A6E70693}" destId="{397D2856-2D1C-48B7-B9B4-C1FEF5A79F80}" srcOrd="0" destOrd="0" presId="urn:microsoft.com/office/officeart/2005/8/layout/process3"/>
    <dgm:cxn modelId="{BF87DE77-7CD3-4D36-B7A8-1B1C3B7C333A}" type="presOf" srcId="{7432C0D2-EDA9-411E-818D-AC55AFE7B323}" destId="{6EB98BBB-7051-4035-A1B7-DE9B8E35138C}" srcOrd="0" destOrd="3" presId="urn:microsoft.com/office/officeart/2005/8/layout/process3"/>
    <dgm:cxn modelId="{63573204-F3AC-4DD6-A1B5-ACB08F35D94C}" srcId="{EC5C79B5-94DC-447B-8518-C2C17711D02D}" destId="{64CA0AC7-D17D-4F26-AECB-DC8D694A2D94}" srcOrd="2" destOrd="0" parTransId="{DAB47939-4BAD-4B26-863D-9E3497C963CF}" sibTransId="{91011CFC-8FE3-4E6A-AD24-9F747F12BFBF}"/>
    <dgm:cxn modelId="{F9C23FE0-B95A-4A04-964F-25B35671D109}" srcId="{CFBE60B7-CBAF-49D2-9921-AE2C3349365A}" destId="{474F37AF-5DF7-4985-A219-2B18A6E70693}" srcOrd="0" destOrd="0" parTransId="{EF86C7A7-B92A-4621-9B3C-0230A8FE6BB3}" sibTransId="{D12E664E-308E-4AD7-BEEA-063CF5A1CA6B}"/>
    <dgm:cxn modelId="{97536041-3EE8-427C-87B9-EDD446E8ECC0}" srcId="{C142800E-0A51-4A32-86AC-8105489EF4E7}" destId="{EB4CA4CE-A90A-449E-85FC-9DC92E2AB16F}" srcOrd="1" destOrd="0" parTransId="{231CFA63-F771-4730-AF75-88D556B03BFE}" sibTransId="{B8820E34-3AB3-4421-B3E4-93E00B370CDD}"/>
    <dgm:cxn modelId="{FA47581D-30A8-4FC8-B19F-2AA41EE957D8}" srcId="{CFBE60B7-CBAF-49D2-9921-AE2C3349365A}" destId="{B44C7F02-420F-4073-BF0B-B0157F6343C2}" srcOrd="1" destOrd="0" parTransId="{13D4A899-7E3F-49CD-9413-500F7DEF3A01}" sibTransId="{D95C0087-F1CC-42CC-96F1-4C0103CDD908}"/>
    <dgm:cxn modelId="{6B5F0AF9-A6A8-46B6-B969-107F624DC2D6}" srcId="{EC5C79B5-94DC-447B-8518-C2C17711D02D}" destId="{AAA2D170-4C09-4506-AECD-49AE21006674}" srcOrd="5" destOrd="0" parTransId="{C9F53018-1D14-43D5-99F8-BC73506B1D96}" sibTransId="{BA77222B-8031-44C9-8F29-A5D16F8B5A10}"/>
    <dgm:cxn modelId="{FAE5781D-6FAA-439F-A002-7CE2B8DCCEF1}" type="presOf" srcId="{8BF5F1F5-5B5D-4F16-B0AD-4DFD9F28B9F8}" destId="{3E696C5F-85DE-46C8-9B46-F7919BCF94A2}" srcOrd="0" destOrd="0" presId="urn:microsoft.com/office/officeart/2005/8/layout/process3"/>
    <dgm:cxn modelId="{EDD1EEE1-90C6-40E0-908C-55B8D64C3689}" type="presParOf" srcId="{CE38015C-FAF5-426B-B8EA-89B8E235AE7A}" destId="{1235010F-A027-4FA8-B930-F0CAC0CBE306}" srcOrd="0" destOrd="0" presId="urn:microsoft.com/office/officeart/2005/8/layout/process3"/>
    <dgm:cxn modelId="{10BB974E-5280-41B8-AFB8-D0F75DD87F43}" type="presParOf" srcId="{1235010F-A027-4FA8-B930-F0CAC0CBE306}" destId="{A5BCA412-2527-4973-96E0-F378535FFE9A}" srcOrd="0" destOrd="0" presId="urn:microsoft.com/office/officeart/2005/8/layout/process3"/>
    <dgm:cxn modelId="{B0FCD209-7D9C-417A-9002-E2B5847A2A7E}" type="presParOf" srcId="{1235010F-A027-4FA8-B930-F0CAC0CBE306}" destId="{20925940-7445-4459-8470-10CF56A4A277}" srcOrd="1" destOrd="0" presId="urn:microsoft.com/office/officeart/2005/8/layout/process3"/>
    <dgm:cxn modelId="{B9FAE032-4EF6-426A-8854-A0300013E42B}" type="presParOf" srcId="{1235010F-A027-4FA8-B930-F0CAC0CBE306}" destId="{A16B864E-DA8F-4A75-B65E-BE7B007EF588}" srcOrd="2" destOrd="0" presId="urn:microsoft.com/office/officeart/2005/8/layout/process3"/>
    <dgm:cxn modelId="{9F5855E9-74B2-45BA-ADC4-65157803899C}" type="presParOf" srcId="{CE38015C-FAF5-426B-B8EA-89B8E235AE7A}" destId="{9F22B4BC-F874-4334-8C24-8B2C213D40B6}" srcOrd="1" destOrd="0" presId="urn:microsoft.com/office/officeart/2005/8/layout/process3"/>
    <dgm:cxn modelId="{963E0492-E500-416B-A126-21A99499D785}" type="presParOf" srcId="{9F22B4BC-F874-4334-8C24-8B2C213D40B6}" destId="{E678C65D-3A66-4B18-8020-30A089EDAB05}" srcOrd="0" destOrd="0" presId="urn:microsoft.com/office/officeart/2005/8/layout/process3"/>
    <dgm:cxn modelId="{F5EAD548-D772-4246-9A4D-A16F7ED51263}" type="presParOf" srcId="{CE38015C-FAF5-426B-B8EA-89B8E235AE7A}" destId="{255FF755-3382-4408-B2E3-8078EDC43A9A}" srcOrd="2" destOrd="0" presId="urn:microsoft.com/office/officeart/2005/8/layout/process3"/>
    <dgm:cxn modelId="{855BA293-067E-448F-8D2B-73DBC7602CB4}" type="presParOf" srcId="{255FF755-3382-4408-B2E3-8078EDC43A9A}" destId="{A7AFF695-2AAD-48D3-ADE8-CDC68F43BFB2}" srcOrd="0" destOrd="0" presId="urn:microsoft.com/office/officeart/2005/8/layout/process3"/>
    <dgm:cxn modelId="{769DD537-9EB8-4227-AD55-216573B41071}" type="presParOf" srcId="{255FF755-3382-4408-B2E3-8078EDC43A9A}" destId="{FDEF323E-2FAE-43A0-92E8-A937666078BF}" srcOrd="1" destOrd="0" presId="urn:microsoft.com/office/officeart/2005/8/layout/process3"/>
    <dgm:cxn modelId="{FB7E5C72-1619-442A-9891-61038EDE333D}" type="presParOf" srcId="{255FF755-3382-4408-B2E3-8078EDC43A9A}" destId="{397D2856-2D1C-48B7-B9B4-C1FEF5A79F80}" srcOrd="2" destOrd="0" presId="urn:microsoft.com/office/officeart/2005/8/layout/process3"/>
    <dgm:cxn modelId="{A3345E32-8354-477D-A95E-60C6507BABB5}" type="presParOf" srcId="{CE38015C-FAF5-426B-B8EA-89B8E235AE7A}" destId="{3E696C5F-85DE-46C8-9B46-F7919BCF94A2}" srcOrd="3" destOrd="0" presId="urn:microsoft.com/office/officeart/2005/8/layout/process3"/>
    <dgm:cxn modelId="{CEB7EE7B-528A-4D01-ADD7-750598F3F235}" type="presParOf" srcId="{3E696C5F-85DE-46C8-9B46-F7919BCF94A2}" destId="{707488B8-2274-49B9-8F8B-B6A2AFE65EEB}" srcOrd="0" destOrd="0" presId="urn:microsoft.com/office/officeart/2005/8/layout/process3"/>
    <dgm:cxn modelId="{FC54E9AF-15B8-4218-AD3C-254AAD320B64}" type="presParOf" srcId="{CE38015C-FAF5-426B-B8EA-89B8E235AE7A}" destId="{51C07F47-559C-4B9F-A839-40A61081E305}" srcOrd="4" destOrd="0" presId="urn:microsoft.com/office/officeart/2005/8/layout/process3"/>
    <dgm:cxn modelId="{001D4CF8-B49F-463B-97B3-31BC7EF884EE}" type="presParOf" srcId="{51C07F47-559C-4B9F-A839-40A61081E305}" destId="{61A7F84A-BF1D-4B4A-87F1-A2E57DBFB879}" srcOrd="0" destOrd="0" presId="urn:microsoft.com/office/officeart/2005/8/layout/process3"/>
    <dgm:cxn modelId="{299FEF1A-D637-4DB0-9B73-5621706DD974}" type="presParOf" srcId="{51C07F47-559C-4B9F-A839-40A61081E305}" destId="{155B25A0-5DEF-4ECA-A6B1-1294CC8E4A4B}" srcOrd="1" destOrd="0" presId="urn:microsoft.com/office/officeart/2005/8/layout/process3"/>
    <dgm:cxn modelId="{DE494A82-7032-4266-8E43-0FD6DAF3F75A}" type="presParOf" srcId="{51C07F47-559C-4B9F-A839-40A61081E305}" destId="{6EB98BBB-7051-4035-A1B7-DE9B8E35138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186211-0AB5-427B-98E8-C7DC7A3D623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91CCF3D-1C7D-49A2-804C-E76DE8CCE77F}">
      <dgm:prSet phldrT="[Szöveg]" custT="1"/>
      <dgm:spPr/>
      <dgm:t>
        <a:bodyPr/>
        <a:lstStyle/>
        <a:p>
          <a:r>
            <a:rPr lang="hu-HU" sz="2200" dirty="0" smtClean="0"/>
            <a:t>Bírálati felkészítő (12.12)</a:t>
          </a:r>
          <a:endParaRPr lang="hu-HU" sz="2200" dirty="0"/>
        </a:p>
      </dgm:t>
    </dgm:pt>
    <dgm:pt modelId="{EABD0EF9-7D4C-4202-8A7F-72445E8D08A3}" type="parTrans" cxnId="{24A58AA1-A727-4D5B-B385-3C52563550EF}">
      <dgm:prSet/>
      <dgm:spPr/>
      <dgm:t>
        <a:bodyPr/>
        <a:lstStyle/>
        <a:p>
          <a:endParaRPr lang="hu-HU"/>
        </a:p>
      </dgm:t>
    </dgm:pt>
    <dgm:pt modelId="{0BC3ED32-E1F1-4247-BB23-3DD6309B6133}" type="sibTrans" cxnId="{24A58AA1-A727-4D5B-B385-3C52563550EF}">
      <dgm:prSet/>
      <dgm:spPr/>
      <dgm:t>
        <a:bodyPr/>
        <a:lstStyle/>
        <a:p>
          <a:endParaRPr lang="hu-HU"/>
        </a:p>
      </dgm:t>
    </dgm:pt>
    <dgm:pt modelId="{F85DE4B8-1125-4D4F-949E-79A0A7959CA1}">
      <dgm:prSet phldrT="[Szöveg]" custT="1"/>
      <dgm:spPr/>
      <dgm:t>
        <a:bodyPr/>
        <a:lstStyle/>
        <a:p>
          <a:r>
            <a:rPr lang="hu-HU" sz="2200" dirty="0" smtClean="0"/>
            <a:t>Pályázatok delegálása, bírálat kezdete</a:t>
          </a:r>
          <a:endParaRPr lang="hu-HU" sz="2200" dirty="0"/>
        </a:p>
      </dgm:t>
    </dgm:pt>
    <dgm:pt modelId="{0858ABDF-28D5-44F7-9659-966453E0F43B}" type="parTrans" cxnId="{0AF89930-F5C1-4B91-A7FE-4EF25A9E3D22}">
      <dgm:prSet/>
      <dgm:spPr/>
      <dgm:t>
        <a:bodyPr/>
        <a:lstStyle/>
        <a:p>
          <a:endParaRPr lang="hu-HU"/>
        </a:p>
      </dgm:t>
    </dgm:pt>
    <dgm:pt modelId="{77D4E4DD-81A5-4677-A8B9-DDF9D64640FA}" type="sibTrans" cxnId="{0AF89930-F5C1-4B91-A7FE-4EF25A9E3D22}">
      <dgm:prSet/>
      <dgm:spPr/>
      <dgm:t>
        <a:bodyPr/>
        <a:lstStyle/>
        <a:p>
          <a:endParaRPr lang="hu-HU"/>
        </a:p>
      </dgm:t>
    </dgm:pt>
    <dgm:pt modelId="{8E1302E1-B7F3-41D5-B082-35BB1855BB10}">
      <dgm:prSet phldrT="[Szöveg]" custT="1"/>
      <dgm:spPr/>
      <dgm:t>
        <a:bodyPr/>
        <a:lstStyle/>
        <a:p>
          <a:r>
            <a:rPr lang="hu-HU" sz="2200" dirty="0" smtClean="0"/>
            <a:t>Bírálatok ellenőrzése, értékelése (december/január eleje)</a:t>
          </a:r>
          <a:endParaRPr lang="hu-HU" sz="2200" dirty="0"/>
        </a:p>
      </dgm:t>
    </dgm:pt>
    <dgm:pt modelId="{B76D3CAF-8344-4D33-B735-40E0F4C74DD5}" type="parTrans" cxnId="{8225DCDD-4AED-4E10-AB1C-9EE678893C90}">
      <dgm:prSet/>
      <dgm:spPr/>
      <dgm:t>
        <a:bodyPr/>
        <a:lstStyle/>
        <a:p>
          <a:endParaRPr lang="hu-HU"/>
        </a:p>
      </dgm:t>
    </dgm:pt>
    <dgm:pt modelId="{77307DA2-5253-4355-8EDF-54FD0E91EB83}" type="sibTrans" cxnId="{8225DCDD-4AED-4E10-AB1C-9EE678893C90}">
      <dgm:prSet/>
      <dgm:spPr/>
      <dgm:t>
        <a:bodyPr/>
        <a:lstStyle/>
        <a:p>
          <a:endParaRPr lang="hu-HU"/>
        </a:p>
      </dgm:t>
    </dgm:pt>
    <dgm:pt modelId="{D35F372E-ACD3-4774-B016-4E1BB06761C2}" type="pres">
      <dgm:prSet presAssocID="{2A186211-0AB5-427B-98E8-C7DC7A3D623C}" presName="Name0" presStyleCnt="0">
        <dgm:presLayoutVars>
          <dgm:dir/>
          <dgm:resizeHandles val="exact"/>
        </dgm:presLayoutVars>
      </dgm:prSet>
      <dgm:spPr/>
    </dgm:pt>
    <dgm:pt modelId="{3E3B269F-15D1-4847-8768-146A76D41CAE}" type="pres">
      <dgm:prSet presAssocID="{2A186211-0AB5-427B-98E8-C7DC7A3D623C}" presName="arrow" presStyleLbl="bgShp" presStyleIdx="0" presStyleCnt="1" custScaleX="99790" custScaleY="27034" custLinFactNeighborX="-3200" custLinFactNeighborY="-3"/>
      <dgm:spPr>
        <a:solidFill>
          <a:srgbClr val="FFCC99"/>
        </a:solidFill>
      </dgm:spPr>
      <dgm:t>
        <a:bodyPr/>
        <a:lstStyle/>
        <a:p>
          <a:endParaRPr lang="hu-HU"/>
        </a:p>
      </dgm:t>
    </dgm:pt>
    <dgm:pt modelId="{6474D9BA-3D4D-4B0A-AFC4-DAC0F7904EAD}" type="pres">
      <dgm:prSet presAssocID="{2A186211-0AB5-427B-98E8-C7DC7A3D623C}" presName="points" presStyleCnt="0"/>
      <dgm:spPr/>
    </dgm:pt>
    <dgm:pt modelId="{E5396E4B-E3BB-447C-A3FB-EA53260C03C5}" type="pres">
      <dgm:prSet presAssocID="{391CCF3D-1C7D-49A2-804C-E76DE8CCE77F}" presName="compositeA" presStyleCnt="0"/>
      <dgm:spPr/>
    </dgm:pt>
    <dgm:pt modelId="{2DA4915F-EDDA-465D-80EB-0253075744BD}" type="pres">
      <dgm:prSet presAssocID="{391CCF3D-1C7D-49A2-804C-E76DE8CCE77F}" presName="textA" presStyleLbl="revTx" presStyleIdx="0" presStyleCnt="3" custAng="19814385" custScaleX="66772" custScaleY="71062" custLinFactNeighborX="-35674" custLinFactNeighborY="385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4C1A0BA-7747-4FD2-9EEA-AD7BAFEC61D7}" type="pres">
      <dgm:prSet presAssocID="{391CCF3D-1C7D-49A2-804C-E76DE8CCE77F}" presName="circleA" presStyleLbl="node1" presStyleIdx="0" presStyleCnt="3" custScaleX="84199" custScaleY="81987" custLinFactX="-69776" custLinFactNeighborX="-100000" custLinFactNeighborY="36447"/>
      <dgm:spPr/>
      <dgm:t>
        <a:bodyPr/>
        <a:lstStyle/>
        <a:p>
          <a:endParaRPr lang="hu-HU"/>
        </a:p>
      </dgm:t>
    </dgm:pt>
    <dgm:pt modelId="{AD4E936C-C552-42B1-94D6-85F15FE03627}" type="pres">
      <dgm:prSet presAssocID="{391CCF3D-1C7D-49A2-804C-E76DE8CCE77F}" presName="spaceA" presStyleCnt="0"/>
      <dgm:spPr/>
    </dgm:pt>
    <dgm:pt modelId="{11AFF727-A2F3-4E3D-A66D-A15B0CBFFD17}" type="pres">
      <dgm:prSet presAssocID="{0BC3ED32-E1F1-4247-BB23-3DD6309B6133}" presName="space" presStyleCnt="0"/>
      <dgm:spPr/>
    </dgm:pt>
    <dgm:pt modelId="{0B0D0190-6DA2-4A5F-8E70-44A96F0B7185}" type="pres">
      <dgm:prSet presAssocID="{F85DE4B8-1125-4D4F-949E-79A0A7959CA1}" presName="compositeB" presStyleCnt="0"/>
      <dgm:spPr/>
    </dgm:pt>
    <dgm:pt modelId="{EBE5302A-76EF-4ECF-A677-FB338EABB3D7}" type="pres">
      <dgm:prSet presAssocID="{F85DE4B8-1125-4D4F-949E-79A0A7959CA1}" presName="textB" presStyleLbl="revTx" presStyleIdx="1" presStyleCnt="3" custAng="19716485" custScaleY="43347" custLinFactX="-8721" custLinFactNeighborX="-100000" custLinFactNeighborY="-4589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497C274-B2B8-4EF9-805D-8BF708BB7799}" type="pres">
      <dgm:prSet presAssocID="{F85DE4B8-1125-4D4F-949E-79A0A7959CA1}" presName="circleB" presStyleLbl="node1" presStyleIdx="1" presStyleCnt="3" custLinFactNeighborX="42438" custLinFactNeighborY="5195"/>
      <dgm:spPr/>
      <dgm:t>
        <a:bodyPr/>
        <a:lstStyle/>
        <a:p>
          <a:endParaRPr lang="hu-HU"/>
        </a:p>
      </dgm:t>
    </dgm:pt>
    <dgm:pt modelId="{EF98A070-D3F1-44BB-AB07-14731462693A}" type="pres">
      <dgm:prSet presAssocID="{F85DE4B8-1125-4D4F-949E-79A0A7959CA1}" presName="spaceB" presStyleCnt="0"/>
      <dgm:spPr/>
    </dgm:pt>
    <dgm:pt modelId="{16B0DBEB-E837-4087-AA1E-D370A568FAED}" type="pres">
      <dgm:prSet presAssocID="{77D4E4DD-81A5-4677-A8B9-DDF9D64640FA}" presName="space" presStyleCnt="0"/>
      <dgm:spPr/>
    </dgm:pt>
    <dgm:pt modelId="{E606FC7C-A328-483A-93DE-F9188183CD56}" type="pres">
      <dgm:prSet presAssocID="{8E1302E1-B7F3-41D5-B082-35BB1855BB10}" presName="compositeA" presStyleCnt="0"/>
      <dgm:spPr/>
    </dgm:pt>
    <dgm:pt modelId="{0E268032-60BD-4922-AAAB-55F478877B42}" type="pres">
      <dgm:prSet presAssocID="{8E1302E1-B7F3-41D5-B082-35BB1855BB10}" presName="textA" presStyleLbl="revTx" presStyleIdx="2" presStyleCnt="3" custAng="19991433" custScaleX="121363" custScaleY="76202" custLinFactY="40672" custLinFactNeighborX="-56533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79CE115-1C57-4B3C-A095-232E9FA4CC0F}" type="pres">
      <dgm:prSet presAssocID="{8E1302E1-B7F3-41D5-B082-35BB1855BB10}" presName="circleA" presStyleLbl="node1" presStyleIdx="2" presStyleCnt="3" custLinFactX="-182182" custLinFactNeighborX="-200000" custLinFactNeighborY="32435"/>
      <dgm:spPr/>
      <dgm:t>
        <a:bodyPr/>
        <a:lstStyle/>
        <a:p>
          <a:endParaRPr lang="hu-HU"/>
        </a:p>
      </dgm:t>
    </dgm:pt>
    <dgm:pt modelId="{A3C4CF55-A975-4CC0-8B90-8175525F67F8}" type="pres">
      <dgm:prSet presAssocID="{8E1302E1-B7F3-41D5-B082-35BB1855BB10}" presName="spaceA" presStyleCnt="0"/>
      <dgm:spPr/>
    </dgm:pt>
  </dgm:ptLst>
  <dgm:cxnLst>
    <dgm:cxn modelId="{8225DCDD-4AED-4E10-AB1C-9EE678893C90}" srcId="{2A186211-0AB5-427B-98E8-C7DC7A3D623C}" destId="{8E1302E1-B7F3-41D5-B082-35BB1855BB10}" srcOrd="2" destOrd="0" parTransId="{B76D3CAF-8344-4D33-B735-40E0F4C74DD5}" sibTransId="{77307DA2-5253-4355-8EDF-54FD0E91EB83}"/>
    <dgm:cxn modelId="{0AF89930-F5C1-4B91-A7FE-4EF25A9E3D22}" srcId="{2A186211-0AB5-427B-98E8-C7DC7A3D623C}" destId="{F85DE4B8-1125-4D4F-949E-79A0A7959CA1}" srcOrd="1" destOrd="0" parTransId="{0858ABDF-28D5-44F7-9659-966453E0F43B}" sibTransId="{77D4E4DD-81A5-4677-A8B9-DDF9D64640FA}"/>
    <dgm:cxn modelId="{416CB396-C150-4DD9-9043-7CB278A189EE}" type="presOf" srcId="{F85DE4B8-1125-4D4F-949E-79A0A7959CA1}" destId="{EBE5302A-76EF-4ECF-A677-FB338EABB3D7}" srcOrd="0" destOrd="0" presId="urn:microsoft.com/office/officeart/2005/8/layout/hProcess11"/>
    <dgm:cxn modelId="{24A58AA1-A727-4D5B-B385-3C52563550EF}" srcId="{2A186211-0AB5-427B-98E8-C7DC7A3D623C}" destId="{391CCF3D-1C7D-49A2-804C-E76DE8CCE77F}" srcOrd="0" destOrd="0" parTransId="{EABD0EF9-7D4C-4202-8A7F-72445E8D08A3}" sibTransId="{0BC3ED32-E1F1-4247-BB23-3DD6309B6133}"/>
    <dgm:cxn modelId="{D839FF6E-7A18-4F25-903A-70D4540089AD}" type="presOf" srcId="{391CCF3D-1C7D-49A2-804C-E76DE8CCE77F}" destId="{2DA4915F-EDDA-465D-80EB-0253075744BD}" srcOrd="0" destOrd="0" presId="urn:microsoft.com/office/officeart/2005/8/layout/hProcess11"/>
    <dgm:cxn modelId="{F87354C0-D478-48FF-AA58-5726668A6E11}" type="presOf" srcId="{2A186211-0AB5-427B-98E8-C7DC7A3D623C}" destId="{D35F372E-ACD3-4774-B016-4E1BB06761C2}" srcOrd="0" destOrd="0" presId="urn:microsoft.com/office/officeart/2005/8/layout/hProcess11"/>
    <dgm:cxn modelId="{B3F2DD27-54BF-4574-BF3E-47D80AC6CE22}" type="presOf" srcId="{8E1302E1-B7F3-41D5-B082-35BB1855BB10}" destId="{0E268032-60BD-4922-AAAB-55F478877B42}" srcOrd="0" destOrd="0" presId="urn:microsoft.com/office/officeart/2005/8/layout/hProcess11"/>
    <dgm:cxn modelId="{99A9C1F0-E8B1-4371-9058-02C74283D412}" type="presParOf" srcId="{D35F372E-ACD3-4774-B016-4E1BB06761C2}" destId="{3E3B269F-15D1-4847-8768-146A76D41CAE}" srcOrd="0" destOrd="0" presId="urn:microsoft.com/office/officeart/2005/8/layout/hProcess11"/>
    <dgm:cxn modelId="{0DBCD414-570A-43C9-B250-C729DCD6DC0D}" type="presParOf" srcId="{D35F372E-ACD3-4774-B016-4E1BB06761C2}" destId="{6474D9BA-3D4D-4B0A-AFC4-DAC0F7904EAD}" srcOrd="1" destOrd="0" presId="urn:microsoft.com/office/officeart/2005/8/layout/hProcess11"/>
    <dgm:cxn modelId="{ABE241C4-3059-4292-B240-CABAE97ED8FA}" type="presParOf" srcId="{6474D9BA-3D4D-4B0A-AFC4-DAC0F7904EAD}" destId="{E5396E4B-E3BB-447C-A3FB-EA53260C03C5}" srcOrd="0" destOrd="0" presId="urn:microsoft.com/office/officeart/2005/8/layout/hProcess11"/>
    <dgm:cxn modelId="{0D61D9A4-DAD6-48CB-AF4C-6C840306B898}" type="presParOf" srcId="{E5396E4B-E3BB-447C-A3FB-EA53260C03C5}" destId="{2DA4915F-EDDA-465D-80EB-0253075744BD}" srcOrd="0" destOrd="0" presId="urn:microsoft.com/office/officeart/2005/8/layout/hProcess11"/>
    <dgm:cxn modelId="{E114A55C-FE37-4650-A7D9-4DC0590E2207}" type="presParOf" srcId="{E5396E4B-E3BB-447C-A3FB-EA53260C03C5}" destId="{D4C1A0BA-7747-4FD2-9EEA-AD7BAFEC61D7}" srcOrd="1" destOrd="0" presId="urn:microsoft.com/office/officeart/2005/8/layout/hProcess11"/>
    <dgm:cxn modelId="{118DF6DD-7B82-41C9-9C3B-A80ACCA5259E}" type="presParOf" srcId="{E5396E4B-E3BB-447C-A3FB-EA53260C03C5}" destId="{AD4E936C-C552-42B1-94D6-85F15FE03627}" srcOrd="2" destOrd="0" presId="urn:microsoft.com/office/officeart/2005/8/layout/hProcess11"/>
    <dgm:cxn modelId="{66F57856-1936-4731-80C7-5B17129DE13D}" type="presParOf" srcId="{6474D9BA-3D4D-4B0A-AFC4-DAC0F7904EAD}" destId="{11AFF727-A2F3-4E3D-A66D-A15B0CBFFD17}" srcOrd="1" destOrd="0" presId="urn:microsoft.com/office/officeart/2005/8/layout/hProcess11"/>
    <dgm:cxn modelId="{B5AE9420-E1BB-4CCA-8077-604C4D5AD02C}" type="presParOf" srcId="{6474D9BA-3D4D-4B0A-AFC4-DAC0F7904EAD}" destId="{0B0D0190-6DA2-4A5F-8E70-44A96F0B7185}" srcOrd="2" destOrd="0" presId="urn:microsoft.com/office/officeart/2005/8/layout/hProcess11"/>
    <dgm:cxn modelId="{C7469B4B-EEE3-4A0C-B4B7-093C9AD31522}" type="presParOf" srcId="{0B0D0190-6DA2-4A5F-8E70-44A96F0B7185}" destId="{EBE5302A-76EF-4ECF-A677-FB338EABB3D7}" srcOrd="0" destOrd="0" presId="urn:microsoft.com/office/officeart/2005/8/layout/hProcess11"/>
    <dgm:cxn modelId="{343D706F-A0AD-4B99-B2F3-C2A6D1FBDD02}" type="presParOf" srcId="{0B0D0190-6DA2-4A5F-8E70-44A96F0B7185}" destId="{4497C274-B2B8-4EF9-805D-8BF708BB7799}" srcOrd="1" destOrd="0" presId="urn:microsoft.com/office/officeart/2005/8/layout/hProcess11"/>
    <dgm:cxn modelId="{7DFE3F56-CC39-4A10-BB3D-F56A44A17E17}" type="presParOf" srcId="{0B0D0190-6DA2-4A5F-8E70-44A96F0B7185}" destId="{EF98A070-D3F1-44BB-AB07-14731462693A}" srcOrd="2" destOrd="0" presId="urn:microsoft.com/office/officeart/2005/8/layout/hProcess11"/>
    <dgm:cxn modelId="{188D9D3E-88CE-4BDD-88B8-4DACCC68A7C6}" type="presParOf" srcId="{6474D9BA-3D4D-4B0A-AFC4-DAC0F7904EAD}" destId="{16B0DBEB-E837-4087-AA1E-D370A568FAED}" srcOrd="3" destOrd="0" presId="urn:microsoft.com/office/officeart/2005/8/layout/hProcess11"/>
    <dgm:cxn modelId="{E8DC5FFC-E92A-4675-B15F-EDF9E884B5D6}" type="presParOf" srcId="{6474D9BA-3D4D-4B0A-AFC4-DAC0F7904EAD}" destId="{E606FC7C-A328-483A-93DE-F9188183CD56}" srcOrd="4" destOrd="0" presId="urn:microsoft.com/office/officeart/2005/8/layout/hProcess11"/>
    <dgm:cxn modelId="{D341BCBA-7CBC-4029-AEA5-C0486843774B}" type="presParOf" srcId="{E606FC7C-A328-483A-93DE-F9188183CD56}" destId="{0E268032-60BD-4922-AAAB-55F478877B42}" srcOrd="0" destOrd="0" presId="urn:microsoft.com/office/officeart/2005/8/layout/hProcess11"/>
    <dgm:cxn modelId="{3903D66F-1C03-4C1E-9774-85D43E811959}" type="presParOf" srcId="{E606FC7C-A328-483A-93DE-F9188183CD56}" destId="{B79CE115-1C57-4B3C-A095-232E9FA4CC0F}" srcOrd="1" destOrd="0" presId="urn:microsoft.com/office/officeart/2005/8/layout/hProcess11"/>
    <dgm:cxn modelId="{F3AB8C22-49CE-485C-A2B3-1F4A0150ABCB}" type="presParOf" srcId="{E606FC7C-A328-483A-93DE-F9188183CD56}" destId="{A3C4CF55-A975-4CC0-8B90-8175525F67F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25940-7445-4459-8470-10CF56A4A277}">
      <dsp:nvSpPr>
        <dsp:cNvPr id="0" name=""/>
        <dsp:cNvSpPr/>
      </dsp:nvSpPr>
      <dsp:spPr>
        <a:xfrm>
          <a:off x="4286" y="-160028"/>
          <a:ext cx="1724704" cy="65153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TKA</a:t>
          </a:r>
          <a:endParaRPr lang="en-GB" sz="1800" b="1" kern="1200" dirty="0"/>
        </a:p>
      </dsp:txBody>
      <dsp:txXfrm>
        <a:off x="4286" y="-160028"/>
        <a:ext cx="1724704" cy="434357"/>
      </dsp:txXfrm>
    </dsp:sp>
    <dsp:sp modelId="{A16B864E-DA8F-4A75-B65E-BE7B007EF588}">
      <dsp:nvSpPr>
        <dsp:cNvPr id="0" name=""/>
        <dsp:cNvSpPr/>
      </dsp:nvSpPr>
      <dsp:spPr>
        <a:xfrm>
          <a:off x="220483" y="234360"/>
          <a:ext cx="1977615" cy="4411661"/>
        </a:xfrm>
        <a:prstGeom prst="roundRect">
          <a:avLst>
            <a:gd name="adj" fmla="val 10000"/>
          </a:avLst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noProof="0" dirty="0" smtClean="0"/>
            <a:t>Formai bírálat</a:t>
          </a: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noProof="0" dirty="0" smtClean="0"/>
            <a:t>Döntés: szakértői vagy „belső” bírálat</a:t>
          </a: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noProof="0" dirty="0" smtClean="0"/>
            <a:t>Szakértők kiválasztása</a:t>
          </a: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noProof="0" dirty="0" smtClean="0"/>
            <a:t>Szakértők felkészítése</a:t>
          </a:r>
          <a:endParaRPr lang="en-GB" sz="1800" kern="1200" noProof="0" dirty="0"/>
        </a:p>
      </dsp:txBody>
      <dsp:txXfrm>
        <a:off x="278405" y="292282"/>
        <a:ext cx="1861771" cy="4295817"/>
      </dsp:txXfrm>
    </dsp:sp>
    <dsp:sp modelId="{9F22B4BC-F874-4334-8C24-8B2C213D40B6}">
      <dsp:nvSpPr>
        <dsp:cNvPr id="0" name=""/>
        <dsp:cNvSpPr/>
      </dsp:nvSpPr>
      <dsp:spPr>
        <a:xfrm rot="21598052">
          <a:off x="2022693" y="-158172"/>
          <a:ext cx="622650" cy="428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2022693" y="-72340"/>
        <a:ext cx="493955" cy="257390"/>
      </dsp:txXfrm>
    </dsp:sp>
    <dsp:sp modelId="{FDEF323E-2FAE-43A0-92E8-A937666078BF}">
      <dsp:nvSpPr>
        <dsp:cNvPr id="0" name=""/>
        <dsp:cNvSpPr/>
      </dsp:nvSpPr>
      <dsp:spPr>
        <a:xfrm>
          <a:off x="2903803" y="-161671"/>
          <a:ext cx="1724704" cy="65153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Szakértők</a:t>
          </a:r>
          <a:endParaRPr lang="en-GB" sz="1800" b="1" kern="1200" dirty="0"/>
        </a:p>
      </dsp:txBody>
      <dsp:txXfrm>
        <a:off x="2903803" y="-161671"/>
        <a:ext cx="1724704" cy="434357"/>
      </dsp:txXfrm>
    </dsp:sp>
    <dsp:sp modelId="{397D2856-2D1C-48B7-B9B4-C1FEF5A79F80}">
      <dsp:nvSpPr>
        <dsp:cNvPr id="0" name=""/>
        <dsp:cNvSpPr/>
      </dsp:nvSpPr>
      <dsp:spPr>
        <a:xfrm>
          <a:off x="2949099" y="269399"/>
          <a:ext cx="2339354" cy="4418234"/>
        </a:xfrm>
        <a:prstGeom prst="roundRect">
          <a:avLst>
            <a:gd name="adj" fmla="val 10000"/>
          </a:avLst>
        </a:prstGeom>
        <a:solidFill>
          <a:srgbClr val="B1DC4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noProof="0" dirty="0" smtClean="0"/>
            <a:t>A pályázatok értékelése </a:t>
          </a: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noProof="0" dirty="0" smtClean="0"/>
            <a:t>A </a:t>
          </a:r>
          <a:r>
            <a:rPr lang="hu-HU" sz="1800" kern="1200" noProof="0" dirty="0" err="1" smtClean="0">
              <a:hlinkClick xmlns:r="http://schemas.openxmlformats.org/officeDocument/2006/relationships" r:id="rId1"/>
            </a:rPr>
            <a:t>www.scholarship.hu</a:t>
          </a:r>
          <a:r>
            <a:rPr lang="hu-HU" sz="1800" kern="1200" noProof="0" dirty="0" smtClean="0"/>
            <a:t> oldalon a bírálatok véglegesítése határidőig</a:t>
          </a:r>
          <a:endParaRPr lang="en-GB" sz="1800" kern="1200" noProof="0" dirty="0"/>
        </a:p>
      </dsp:txBody>
      <dsp:txXfrm>
        <a:off x="3017616" y="337916"/>
        <a:ext cx="2202320" cy="4281200"/>
      </dsp:txXfrm>
    </dsp:sp>
    <dsp:sp modelId="{3E696C5F-85DE-46C8-9B46-F7919BCF94A2}">
      <dsp:nvSpPr>
        <dsp:cNvPr id="0" name=""/>
        <dsp:cNvSpPr/>
      </dsp:nvSpPr>
      <dsp:spPr>
        <a:xfrm rot="1917">
          <a:off x="4933924" y="-158151"/>
          <a:ext cx="647483" cy="428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4933924" y="-72391"/>
        <a:ext cx="518788" cy="257390"/>
      </dsp:txXfrm>
    </dsp:sp>
    <dsp:sp modelId="{155B25A0-5DEF-4ECA-A6B1-1294CC8E4A4B}">
      <dsp:nvSpPr>
        <dsp:cNvPr id="0" name=""/>
        <dsp:cNvSpPr/>
      </dsp:nvSpPr>
      <dsp:spPr>
        <a:xfrm>
          <a:off x="5850174" y="-160028"/>
          <a:ext cx="1724704" cy="65153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TKA</a:t>
          </a:r>
          <a:endParaRPr lang="en-GB" sz="1800" b="1" kern="1200" dirty="0"/>
        </a:p>
      </dsp:txBody>
      <dsp:txXfrm>
        <a:off x="5850174" y="-160028"/>
        <a:ext cx="1724704" cy="434357"/>
      </dsp:txXfrm>
    </dsp:sp>
    <dsp:sp modelId="{6EB98BBB-7051-4035-A1B7-DE9B8E35138C}">
      <dsp:nvSpPr>
        <dsp:cNvPr id="0" name=""/>
        <dsp:cNvSpPr/>
      </dsp:nvSpPr>
      <dsp:spPr>
        <a:xfrm>
          <a:off x="5841746" y="236654"/>
          <a:ext cx="2446803" cy="4411661"/>
        </a:xfrm>
        <a:prstGeom prst="roundRect">
          <a:avLst>
            <a:gd name="adj" fmla="val 10000"/>
          </a:avLst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hu-HU" sz="1800" kern="1200" noProof="0" dirty="0" smtClean="0"/>
            <a:t>Bírálatok ellenőrzése</a:t>
          </a: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hu-HU" sz="1800" kern="1200" noProof="0" dirty="0" smtClean="0"/>
            <a:t>Szükség esetén konszolidáció kezdeményezése</a:t>
          </a: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hu-HU" sz="1800" kern="1200" noProof="0" dirty="0" smtClean="0"/>
            <a:t>Rangsor kialakítása</a:t>
          </a: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hu-HU" sz="1800" kern="1200" noProof="0" dirty="0" smtClean="0"/>
            <a:t>TKA Kuratórium döntése</a:t>
          </a:r>
          <a:endParaRPr lang="en-GB" sz="1800" kern="1200" noProof="0" dirty="0"/>
        </a:p>
      </dsp:txBody>
      <dsp:txXfrm>
        <a:off x="5913410" y="308318"/>
        <a:ext cx="2303475" cy="4268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B269F-15D1-4847-8768-146A76D41CAE}">
      <dsp:nvSpPr>
        <dsp:cNvPr id="0" name=""/>
        <dsp:cNvSpPr/>
      </dsp:nvSpPr>
      <dsp:spPr>
        <a:xfrm>
          <a:off x="0" y="2151357"/>
          <a:ext cx="9124797" cy="521706"/>
        </a:xfrm>
        <a:prstGeom prst="notchedRightArrow">
          <a:avLst/>
        </a:prstGeom>
        <a:solidFill>
          <a:srgbClr val="FFCC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4915F-EDDA-465D-80EB-0253075744BD}">
      <dsp:nvSpPr>
        <dsp:cNvPr id="0" name=""/>
        <dsp:cNvSpPr/>
      </dsp:nvSpPr>
      <dsp:spPr>
        <a:xfrm rot="19814385">
          <a:off x="231004" y="882822"/>
          <a:ext cx="1658179" cy="137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Bírálati felkészítő (12.12)</a:t>
          </a:r>
          <a:endParaRPr lang="hu-HU" sz="2200" kern="1200" dirty="0"/>
        </a:p>
      </dsp:txBody>
      <dsp:txXfrm>
        <a:off x="231004" y="882822"/>
        <a:ext cx="1658179" cy="1371364"/>
      </dsp:txXfrm>
    </dsp:sp>
    <dsp:sp modelId="{D4C1A0BA-7747-4FD2-9EEA-AD7BAFEC61D7}">
      <dsp:nvSpPr>
        <dsp:cNvPr id="0" name=""/>
        <dsp:cNvSpPr/>
      </dsp:nvSpPr>
      <dsp:spPr>
        <a:xfrm>
          <a:off x="224450" y="2250720"/>
          <a:ext cx="406221" cy="3955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5302A-76EF-4ECF-A677-FB338EABB3D7}">
      <dsp:nvSpPr>
        <dsp:cNvPr id="0" name=""/>
        <dsp:cNvSpPr/>
      </dsp:nvSpPr>
      <dsp:spPr>
        <a:xfrm rot="19716485">
          <a:off x="36115" y="2829083"/>
          <a:ext cx="2483346" cy="83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Pályázatok delegálása, bírálat kezdete</a:t>
          </a:r>
          <a:endParaRPr lang="hu-HU" sz="2200" kern="1200" dirty="0"/>
        </a:p>
      </dsp:txBody>
      <dsp:txXfrm>
        <a:off x="36115" y="2829083"/>
        <a:ext cx="2483346" cy="836516"/>
      </dsp:txXfrm>
    </dsp:sp>
    <dsp:sp modelId="{4497C274-B2B8-4EF9-805D-8BF708BB7799}">
      <dsp:nvSpPr>
        <dsp:cNvPr id="0" name=""/>
        <dsp:cNvSpPr/>
      </dsp:nvSpPr>
      <dsp:spPr>
        <a:xfrm>
          <a:off x="3817681" y="2469429"/>
          <a:ext cx="482453" cy="482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68032-60BD-4922-AAAB-55F478877B42}">
      <dsp:nvSpPr>
        <dsp:cNvPr id="0" name=""/>
        <dsp:cNvSpPr/>
      </dsp:nvSpPr>
      <dsp:spPr>
        <a:xfrm rot="19991433">
          <a:off x="3816094" y="2829522"/>
          <a:ext cx="3013863" cy="1470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Bírálatok ellenőrzése, értékelése (december/január eleje)</a:t>
          </a:r>
          <a:endParaRPr lang="hu-HU" sz="2200" kern="1200" dirty="0"/>
        </a:p>
      </dsp:txBody>
      <dsp:txXfrm>
        <a:off x="3816094" y="2829522"/>
        <a:ext cx="3013863" cy="1470557"/>
      </dsp:txXfrm>
    </dsp:sp>
    <dsp:sp modelId="{B79CE115-1C57-4B3C-A095-232E9FA4CC0F}">
      <dsp:nvSpPr>
        <dsp:cNvPr id="0" name=""/>
        <dsp:cNvSpPr/>
      </dsp:nvSpPr>
      <dsp:spPr>
        <a:xfrm>
          <a:off x="4641858" y="2212710"/>
          <a:ext cx="482453" cy="482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FC9AF-8CB2-4650-8C38-2685F485538B}" type="datetimeFigureOut">
              <a:rPr lang="hu-HU" smtClean="0"/>
              <a:t>2016.12.12.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25C0E-57E1-4F30-BB37-7B1991EC74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517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82CCB-62A4-4111-8C4C-C68FC8AC5B36}" type="datetimeFigureOut">
              <a:rPr lang="hu-HU" smtClean="0"/>
              <a:t>2016.12.12.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381A-E917-430A-8ED0-9A4A54A195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349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381A-E917-430A-8ED0-9A4A54A195A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190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EC431-E62F-4CEE-8C7F-CB4499AED57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3148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55BE5-3F00-4B94-B5B2-E324271B871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5379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99C85-532F-4B57-869E-1F8BE8EB8A0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0714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89074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E087B-7074-4E3E-AC24-A4EF6C92B7E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8188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0B6AE-6A93-4874-BDFA-D59F5159C4F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874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C3741-8E31-49F4-B129-1253B744940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43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E1B9D-BF62-42B2-9A2B-35194CA66DA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3045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A2FD3-D3B5-47F5-9410-E26E74C7BAD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8028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1FF25-45E3-4916-9CF7-6C377D3BFDC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5441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323F8-09FD-4F4F-B822-CB04DE885B7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7832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812A1-23FD-4CEB-8671-87CC02F4BB1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1773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6BCBB-0435-4575-96AF-731FF179DF8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ship.h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ship.h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ship.h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usmundi.hu/" TargetMode="External"/><Relationship Id="rId2" Type="http://schemas.openxmlformats.org/officeDocument/2006/relationships/hyperlink" Target="http://www.tka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holarship.hu/" TargetMode="External"/><Relationship Id="rId4" Type="http://schemas.openxmlformats.org/officeDocument/2006/relationships/hyperlink" Target="mailto:anna.szikszai@tpf.h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683568" y="198884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u-HU" altLang="hu-HU" sz="35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Campus </a:t>
            </a:r>
            <a:r>
              <a:rPr lang="hu-HU" altLang="hu-HU" sz="3500" b="1" kern="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Mundi</a:t>
            </a:r>
            <a:r>
              <a:rPr lang="hu-HU" altLang="hu-HU" sz="35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</a:p>
          <a:p>
            <a:r>
              <a:rPr lang="hu-HU" altLang="hu-HU" sz="35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bírálati felkészítő külső szakértőknek</a:t>
            </a:r>
            <a:endParaRPr lang="en-US" altLang="hu-HU" sz="3500" b="1" kern="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 bwMode="auto">
          <a:xfrm>
            <a:off x="14888" y="450912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2" lvl="1" indent="0">
              <a:buNone/>
              <a:defRPr/>
            </a:pPr>
            <a:r>
              <a:rPr lang="hu-HU" sz="2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Szikszai Anna</a:t>
            </a:r>
          </a:p>
          <a:p>
            <a:pPr marL="265112" lvl="1" indent="0">
              <a:buNone/>
              <a:defRPr/>
            </a:pPr>
            <a:r>
              <a:rPr lang="hu-HU" sz="2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Tempus Közalapítvány</a:t>
            </a:r>
          </a:p>
          <a:p>
            <a:pPr marL="265112" lvl="1" indent="0">
              <a:buNone/>
              <a:defRPr/>
            </a:pPr>
            <a:r>
              <a:rPr lang="hu-HU" sz="22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2016. december 12.</a:t>
            </a:r>
            <a:endParaRPr lang="hu-HU" sz="22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482470" cy="177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txBody>
          <a:bodyPr/>
          <a:lstStyle/>
          <a:p>
            <a:r>
              <a:rPr lang="hu-HU" dirty="0" smtClean="0"/>
              <a:t>Bírálat menete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7875"/>
              </p:ext>
            </p:extLst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04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Szakértői munka menetrendje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944039"/>
              </p:ext>
            </p:extLst>
          </p:nvPr>
        </p:nvGraphicFramePr>
        <p:xfrm>
          <a:off x="0" y="1268761"/>
          <a:ext cx="9144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zis 4"/>
          <p:cNvSpPr/>
          <p:nvPr/>
        </p:nvSpPr>
        <p:spPr>
          <a:xfrm>
            <a:off x="558339" y="3518653"/>
            <a:ext cx="360040" cy="3908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Szövegdoboz 5"/>
          <p:cNvSpPr txBox="1"/>
          <p:nvPr/>
        </p:nvSpPr>
        <p:spPr>
          <a:xfrm rot="20080668">
            <a:off x="3065270" y="2148823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Bírálatok véglegesítése (12.19)</a:t>
            </a:r>
            <a:endParaRPr lang="hu-HU" sz="2200" dirty="0"/>
          </a:p>
        </p:txBody>
      </p:sp>
      <p:sp>
        <p:nvSpPr>
          <p:cNvPr id="7" name="Szövegdoboz 6"/>
          <p:cNvSpPr txBox="1"/>
          <p:nvPr/>
        </p:nvSpPr>
        <p:spPr>
          <a:xfrm rot="19706375">
            <a:off x="7207725" y="2048888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Teljesítésig. kiküldése, számlázás</a:t>
            </a:r>
            <a:endParaRPr lang="hu-HU" sz="2200" dirty="0"/>
          </a:p>
        </p:txBody>
      </p:sp>
      <p:sp>
        <p:nvSpPr>
          <p:cNvPr id="8" name="Ellipszis 7"/>
          <p:cNvSpPr/>
          <p:nvPr/>
        </p:nvSpPr>
        <p:spPr>
          <a:xfrm>
            <a:off x="8316416" y="3479826"/>
            <a:ext cx="485740" cy="48574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Vágott nyíl jobbra 8"/>
          <p:cNvSpPr/>
          <p:nvPr/>
        </p:nvSpPr>
        <p:spPr>
          <a:xfrm>
            <a:off x="918379" y="3756670"/>
            <a:ext cx="2894988" cy="262630"/>
          </a:xfrm>
          <a:prstGeom prst="notchedRightArrow">
            <a:avLst/>
          </a:prstGeom>
          <a:solidFill>
            <a:srgbClr val="00B0F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zövegdoboz 9"/>
          <p:cNvSpPr txBox="1"/>
          <p:nvPr/>
        </p:nvSpPr>
        <p:spPr>
          <a:xfrm>
            <a:off x="2012743" y="390951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Önálló munka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7092280" y="3479826"/>
            <a:ext cx="485740" cy="48574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Vágott nyíl jobbra 11"/>
          <p:cNvSpPr/>
          <p:nvPr/>
        </p:nvSpPr>
        <p:spPr>
          <a:xfrm>
            <a:off x="5518980" y="3345274"/>
            <a:ext cx="1585172" cy="236855"/>
          </a:xfrm>
          <a:prstGeom prst="notchedRightArrow">
            <a:avLst/>
          </a:prstGeom>
          <a:solidFill>
            <a:srgbClr val="FFC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Szövegdoboz 12"/>
          <p:cNvSpPr txBox="1"/>
          <p:nvPr/>
        </p:nvSpPr>
        <p:spPr>
          <a:xfrm>
            <a:off x="6876256" y="3965566"/>
            <a:ext cx="162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Konszolidáció vége (01.15)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406533" y="3034789"/>
            <a:ext cx="166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</a:rPr>
              <a:t>Konszolidáció</a:t>
            </a:r>
            <a:endParaRPr lang="hu-H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62074"/>
          </a:xfrm>
        </p:spPr>
        <p:txBody>
          <a:bodyPr/>
          <a:lstStyle/>
          <a:p>
            <a:r>
              <a:rPr lang="hu-HU" sz="3600" dirty="0" smtClean="0"/>
              <a:t>A szakértő feladatai, elvárások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51845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altLang="hu-HU" sz="2800" dirty="0"/>
              <a:t>A p</a:t>
            </a:r>
            <a:r>
              <a:rPr lang="hu-HU" altLang="hu-HU" sz="2800" dirty="0" smtClean="0"/>
              <a:t>ályázat bírálata (megadott szempontok alapján)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altLang="hu-HU" sz="2800" dirty="0" smtClean="0"/>
              <a:t>Minden pályázatot két független szakértő bírál</a:t>
            </a:r>
            <a:endParaRPr lang="hu-HU" altLang="hu-HU" sz="2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altLang="hu-HU" sz="2800" dirty="0" smtClean="0"/>
              <a:t>Összeférhetetlenség elkerülése (pártatlan bírálat)</a:t>
            </a:r>
            <a:endParaRPr lang="hu-HU" altLang="hu-HU" sz="2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altLang="hu-HU" sz="2800" dirty="0"/>
              <a:t>Önálló </a:t>
            </a:r>
            <a:r>
              <a:rPr lang="hu-HU" altLang="hu-HU" sz="2800" dirty="0" smtClean="0"/>
              <a:t>munka, szakmai értékelés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altLang="hu-HU" sz="2800" dirty="0" smtClean="0"/>
              <a:t>A </a:t>
            </a:r>
            <a:r>
              <a:rPr lang="hu-HU" altLang="hu-HU" sz="2800" dirty="0"/>
              <a:t>bírálat nyelve: </a:t>
            </a:r>
            <a:r>
              <a:rPr lang="hu-HU" altLang="hu-HU" sz="2800" dirty="0" smtClean="0"/>
              <a:t>magyar</a:t>
            </a:r>
            <a:endParaRPr lang="hu-HU" altLang="hu-H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2800" dirty="0" smtClean="0"/>
              <a:t>A két szakértő szélsőségesen eltérő értékelése esetén </a:t>
            </a:r>
            <a:r>
              <a:rPr lang="hu-HU" altLang="hu-HU" sz="2800" dirty="0" smtClean="0">
                <a:sym typeface="Wingdings" panose="05000000000000000000" pitchFamily="2" charset="2"/>
              </a:rPr>
              <a:t>konszolidáció</a:t>
            </a:r>
            <a:endParaRPr lang="hu-HU" altLang="hu-HU" sz="2800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58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/>
          <a:lstStyle/>
          <a:p>
            <a:r>
              <a:rPr lang="hu-HU" sz="3600" dirty="0"/>
              <a:t>A szakértő feladatai,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628800"/>
            <a:ext cx="8352928" cy="4896544"/>
          </a:xfrm>
        </p:spPr>
        <p:txBody>
          <a:bodyPr/>
          <a:lstStyle/>
          <a:p>
            <a:r>
              <a:rPr lang="hu-HU" altLang="hu-HU" sz="2800" dirty="0"/>
              <a:t>Értékelés: </a:t>
            </a:r>
            <a:endParaRPr lang="hu-HU" altLang="hu-HU" sz="2800" dirty="0" smtClean="0"/>
          </a:p>
          <a:p>
            <a:pPr lvl="1"/>
            <a:r>
              <a:rPr lang="hu-HU" altLang="hu-HU" sz="2400" dirty="0"/>
              <a:t>P</a:t>
            </a:r>
            <a:r>
              <a:rPr lang="hu-HU" altLang="hu-HU" sz="2400" dirty="0" smtClean="0"/>
              <a:t>ontszám </a:t>
            </a:r>
            <a:r>
              <a:rPr lang="hu-HU" altLang="hu-HU" sz="2400" dirty="0"/>
              <a:t>és indoklás (harmóniában</a:t>
            </a:r>
            <a:r>
              <a:rPr lang="hu-HU" altLang="hu-HU" sz="2400" dirty="0" smtClean="0"/>
              <a:t>)</a:t>
            </a:r>
          </a:p>
          <a:p>
            <a:pPr lvl="1"/>
            <a:r>
              <a:rPr lang="hu-HU" altLang="hu-HU" sz="2400" dirty="0" smtClean="0"/>
              <a:t>Világos, igényes, közlésre alkalmas megfogalmazás</a:t>
            </a:r>
          </a:p>
          <a:p>
            <a:pPr lvl="1"/>
            <a:r>
              <a:rPr lang="hu-HU" altLang="hu-HU" sz="2400" dirty="0" smtClean="0"/>
              <a:t>A </a:t>
            </a:r>
            <a:r>
              <a:rPr lang="hu-HU" altLang="hu-HU" sz="2400" dirty="0"/>
              <a:t>szempontrendszerben leírtak és a pályázathoz csatoltak </a:t>
            </a:r>
            <a:r>
              <a:rPr lang="hu-HU" altLang="hu-HU" sz="2400" dirty="0" smtClean="0"/>
              <a:t>alapján bírál</a:t>
            </a:r>
          </a:p>
          <a:p>
            <a:r>
              <a:rPr lang="hu-HU" altLang="hu-HU" sz="2800" dirty="0" smtClean="0"/>
              <a:t>Határidő tartása</a:t>
            </a:r>
          </a:p>
          <a:p>
            <a:r>
              <a:rPr lang="hu-HU" altLang="hu-HU" sz="2800" dirty="0" smtClean="0"/>
              <a:t>Probléma, bármilyen kérdés esetén keressék a referenst</a:t>
            </a:r>
            <a:endParaRPr lang="hu-HU" altLang="hu-HU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33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hu-HU" sz="3600" dirty="0" smtClean="0"/>
              <a:t>Értékelési szempontok</a:t>
            </a:r>
            <a:endParaRPr lang="hu-HU" sz="3600" dirty="0"/>
          </a:p>
        </p:txBody>
      </p:sp>
      <p:graphicFrame>
        <p:nvGraphicFramePr>
          <p:cNvPr id="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839886"/>
              </p:ext>
            </p:extLst>
          </p:nvPr>
        </p:nvGraphicFramePr>
        <p:xfrm>
          <a:off x="107504" y="836713"/>
          <a:ext cx="9036495" cy="6025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27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Pontozás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Rövid tanulmányút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Összesített korrigált kreditindex és szakátlag viszonya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(mester-</a:t>
                      </a:r>
                      <a:r>
                        <a:rPr lang="hu-HU" sz="17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és osztatlan képzéses hallgatóknál</a:t>
                      </a:r>
                      <a:r>
                        <a:rPr lang="hu-HU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Formai</a:t>
                      </a:r>
                      <a:r>
                        <a:rPr lang="hu-HU" sz="17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bírálat</a:t>
                      </a:r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Max. 30 pont</a:t>
                      </a:r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114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Motiváció és munkaterv minősége és tartalma</a:t>
                      </a:r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Szakmai bírálat</a:t>
                      </a:r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Max. 30 pont</a:t>
                      </a:r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938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szakos tanulmányokhoz kapcsolódó, kiemelkedő tudományos munka vagy művészeti/sporttevékenység</a:t>
                      </a:r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Szakmai bírálat</a:t>
                      </a:r>
                    </a:p>
                    <a:p>
                      <a:pPr algn="ctr"/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Max. 20 pont</a:t>
                      </a:r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782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Felsőfokú nyelvvizsgák</a:t>
                      </a:r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Formai</a:t>
                      </a:r>
                      <a:r>
                        <a:rPr lang="hu-HU" sz="17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bírálat</a:t>
                      </a:r>
                      <a:endParaRPr lang="hu-HU" sz="17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Max. 5 pont</a:t>
                      </a:r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114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Szakmai és közéleti önkéntes tevékenység</a:t>
                      </a:r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Szakmai bírálat</a:t>
                      </a:r>
                    </a:p>
                    <a:p>
                      <a:pPr algn="ctr"/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Max. 3 pont</a:t>
                      </a:r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654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Promóciós tevékenység</a:t>
                      </a:r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Formai</a:t>
                      </a:r>
                      <a:r>
                        <a:rPr lang="hu-HU" sz="17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bírálat</a:t>
                      </a:r>
                      <a:endParaRPr lang="hu-HU" sz="17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Max. 2 pont</a:t>
                      </a:r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7654"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Korábbi mobilitás</a:t>
                      </a:r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Formai</a:t>
                      </a:r>
                      <a:r>
                        <a:rPr lang="hu-HU" sz="17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bírálat</a:t>
                      </a:r>
                      <a:endParaRPr lang="hu-HU" sz="17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Max. 10 pont</a:t>
                      </a:r>
                      <a:endParaRPr lang="hu-HU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0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Szakmai bírálat – 1.</a:t>
            </a:r>
            <a:br>
              <a:rPr lang="hu-HU" sz="3200" dirty="0" smtClean="0"/>
            </a:br>
            <a:r>
              <a:rPr lang="hu-HU" sz="3200" dirty="0" smtClean="0"/>
              <a:t>Motivációs levél, munkaterv</a:t>
            </a:r>
            <a:br>
              <a:rPr lang="hu-HU" sz="3200" dirty="0" smtClean="0"/>
            </a:br>
            <a:r>
              <a:rPr lang="hu-HU" sz="3200" dirty="0" smtClean="0"/>
              <a:t>minősége és tartalma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hu-HU" sz="2400" dirty="0" smtClean="0"/>
              <a:t>Értékelés: pontozás és indoklás</a:t>
            </a:r>
          </a:p>
          <a:p>
            <a:r>
              <a:rPr lang="hu-HU" sz="2400" dirty="0" smtClean="0"/>
              <a:t>Ellenőrizendő dokumentum: Motivációs levél és munkaterv</a:t>
            </a:r>
          </a:p>
          <a:p>
            <a:r>
              <a:rPr lang="hu-HU" sz="2400" dirty="0" smtClean="0"/>
              <a:t>Pontozás: hét szintű skála: 0, 5, 10, 15, 20, 25, 30</a:t>
            </a:r>
          </a:p>
          <a:p>
            <a:r>
              <a:rPr lang="hu-HU" sz="2400" dirty="0" smtClean="0"/>
              <a:t>Ne legyenek köztes pontok</a:t>
            </a:r>
          </a:p>
          <a:p>
            <a:r>
              <a:rPr lang="hu-HU" sz="2400" dirty="0" smtClean="0"/>
              <a:t>Értékelés: megvalósíthatóság, célok, kifejtés, minőség, innováció, az időtartam megfelelő és indokolt</a:t>
            </a:r>
          </a:p>
          <a:p>
            <a:r>
              <a:rPr lang="hu-HU" sz="2400" dirty="0" smtClean="0"/>
              <a:t>Pontok és indoklás harmóniája</a:t>
            </a:r>
          </a:p>
          <a:p>
            <a:r>
              <a:rPr lang="hu-HU" sz="2400" dirty="0" smtClean="0"/>
              <a:t>Legmeghatározóbb szempont az értékelési rendszerben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56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eum3\Desktop\motivációpa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326" y="260648"/>
            <a:ext cx="10657184" cy="780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71600" y="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3"/>
              </a:rPr>
              <a:t>www.scholarship.hu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81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498178"/>
          </a:xfrm>
        </p:spPr>
        <p:txBody>
          <a:bodyPr/>
          <a:lstStyle/>
          <a:p>
            <a:r>
              <a:rPr lang="hu-HU" sz="2800" dirty="0" smtClean="0"/>
              <a:t>Szakmai bírálat – 2.</a:t>
            </a:r>
            <a:br>
              <a:rPr lang="hu-HU" sz="2800" dirty="0" smtClean="0"/>
            </a:br>
            <a:r>
              <a:rPr lang="hu-HU" sz="2800" dirty="0" smtClean="0"/>
              <a:t>A </a:t>
            </a:r>
            <a:r>
              <a:rPr lang="hu-HU" sz="2800" dirty="0"/>
              <a:t>szakos tanulmányokhoz kapcsolódó, kiemelkedő tudományos munka vagy </a:t>
            </a:r>
            <a:r>
              <a:rPr lang="hu-HU" sz="2800" dirty="0" smtClean="0"/>
              <a:t>művészeti/sporttevékenység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772816"/>
            <a:ext cx="8820472" cy="4824536"/>
          </a:xfrm>
        </p:spPr>
        <p:txBody>
          <a:bodyPr/>
          <a:lstStyle/>
          <a:p>
            <a:r>
              <a:rPr lang="hu-HU" sz="2400" dirty="0" smtClean="0"/>
              <a:t>Három szintű skála:</a:t>
            </a:r>
          </a:p>
          <a:p>
            <a:pPr lvl="1"/>
            <a:r>
              <a:rPr lang="hu-HU" sz="2000" dirty="0"/>
              <a:t>0 pont: nincs ilyen aktivitás;</a:t>
            </a:r>
          </a:p>
          <a:p>
            <a:pPr lvl="1"/>
            <a:r>
              <a:rPr lang="hu-HU" sz="2000" dirty="0"/>
              <a:t>10 pont: TDK vagy OTDK részvétel, aktív szakkollégiumi tevékenység, hazai vagy magyar nyelvű tudományos, művészeti vagy sporttevékenység; </a:t>
            </a:r>
            <a:r>
              <a:rPr lang="hu-HU" sz="2000" dirty="0">
                <a:solidFill>
                  <a:srgbClr val="FF0000"/>
                </a:solidFill>
                <a:sym typeface="Wingdings" panose="05000000000000000000" pitchFamily="2" charset="2"/>
              </a:rPr>
              <a:t> magyar nyelvű vagy hazai tudományos tevékenység</a:t>
            </a:r>
            <a:endParaRPr lang="hu-HU" sz="2000" dirty="0">
              <a:solidFill>
                <a:srgbClr val="FF0000"/>
              </a:solidFill>
            </a:endParaRPr>
          </a:p>
          <a:p>
            <a:pPr lvl="1"/>
            <a:r>
              <a:rPr lang="hu-HU" sz="2000" dirty="0"/>
              <a:t>20 pont: OTDK helyezett (1–3.), OTDK különdíj, nemzetközi szakmai konferencián idegen nyelvű előadás, nemzetközi szakmai publikációs tevékenység idegen nyelven, nemzetközi szintű szakmai versenyen elért helyezés (1–3.) vagy különdíj </a:t>
            </a:r>
            <a:r>
              <a:rPr lang="hu-HU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külföldi </a:t>
            </a:r>
            <a:r>
              <a:rPr lang="hu-HU" sz="2000" dirty="0">
                <a:solidFill>
                  <a:srgbClr val="FF0000"/>
                </a:solidFill>
                <a:sym typeface="Wingdings" panose="05000000000000000000" pitchFamily="2" charset="2"/>
              </a:rPr>
              <a:t>vagy idegen nyelven végzett tudományos </a:t>
            </a:r>
            <a:r>
              <a:rPr lang="hu-HU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tevékenység</a:t>
            </a:r>
            <a:endParaRPr lang="hu-HU" sz="2800" dirty="0" smtClean="0"/>
          </a:p>
          <a:p>
            <a:r>
              <a:rPr lang="hu-HU" sz="2400" dirty="0" smtClean="0"/>
              <a:t>Ne legyenek köztes pontok</a:t>
            </a: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04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uzeum3\Desktop\szakmaitudpain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250" y="0"/>
            <a:ext cx="11112793" cy="81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220072" y="836712"/>
            <a:ext cx="222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3"/>
              </a:rPr>
              <a:t>www.scholarship.hu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8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zeum3\Desktop\szakmai2pa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4775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91264" cy="490066"/>
          </a:xfrm>
        </p:spPr>
        <p:txBody>
          <a:bodyPr/>
          <a:lstStyle/>
          <a:p>
            <a:r>
              <a:rPr lang="hu-HU" dirty="0" smtClean="0"/>
              <a:t>Programterv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060848"/>
            <a:ext cx="8964488" cy="554461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hu-HU" sz="2000" b="1" dirty="0" smtClean="0"/>
              <a:t>14:00 – 14:15</a:t>
            </a:r>
            <a:r>
              <a:rPr lang="hu-HU" sz="2000" dirty="0" smtClean="0"/>
              <a:t>	Bokodi Szabolcs </a:t>
            </a:r>
            <a:r>
              <a:rPr lang="hu-HU" sz="2000" dirty="0"/>
              <a:t>köszöntője (Felsőoktatási Egység, </a:t>
            </a:r>
            <a:r>
              <a:rPr lang="hu-HU" sz="2000" dirty="0" smtClean="0"/>
              <a:t>vezető)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000" b="1" dirty="0" smtClean="0"/>
              <a:t>14:15 – </a:t>
            </a:r>
            <a:r>
              <a:rPr lang="hu-HU" sz="2000" b="1" dirty="0" err="1" smtClean="0"/>
              <a:t>15</a:t>
            </a:r>
            <a:r>
              <a:rPr lang="hu-HU" sz="2000" b="1" dirty="0" smtClean="0"/>
              <a:t>:00</a:t>
            </a:r>
            <a:r>
              <a:rPr lang="hu-HU" sz="2000" dirty="0" smtClean="0"/>
              <a:t>	Campus </a:t>
            </a:r>
            <a:r>
              <a:rPr lang="hu-HU" sz="2000" dirty="0" err="1" smtClean="0"/>
              <a:t>Mundi</a:t>
            </a:r>
            <a:r>
              <a:rPr lang="hu-HU" sz="2000" dirty="0" smtClean="0"/>
              <a:t> program ismertetése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000" dirty="0"/>
              <a:t>	</a:t>
            </a:r>
            <a:r>
              <a:rPr lang="hu-HU" sz="2000" dirty="0" smtClean="0"/>
              <a:t>	Bírálat menete, tudnivalók és szempontok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000" dirty="0" smtClean="0"/>
              <a:t>		</a:t>
            </a:r>
            <a:r>
              <a:rPr lang="hu-HU" sz="2000" dirty="0"/>
              <a:t>Határidők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000" dirty="0" smtClean="0"/>
              <a:t>		Bírálati felület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000" dirty="0"/>
              <a:t>	</a:t>
            </a:r>
            <a:r>
              <a:rPr lang="hu-HU" sz="2000" dirty="0" smtClean="0"/>
              <a:t>	Az előző forduló tapasztalatai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000" b="1" dirty="0" smtClean="0"/>
              <a:t>15:00 </a:t>
            </a:r>
            <a:r>
              <a:rPr lang="hu-HU" sz="2000" b="1" dirty="0" smtClean="0"/>
              <a:t>– 15:30</a:t>
            </a:r>
            <a:r>
              <a:rPr lang="hu-HU" sz="2000" dirty="0" smtClean="0"/>
              <a:t>	Próbabírálat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hu-HU" sz="2000" b="1" dirty="0" smtClean="0"/>
              <a:t>15:30 – 16:00</a:t>
            </a:r>
            <a:r>
              <a:rPr lang="hu-HU" sz="2000" dirty="0" smtClean="0"/>
              <a:t>	Kérdések-válaszok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		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" y="-14916"/>
            <a:ext cx="1482470" cy="17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Szakmai bírálat – 3.</a:t>
            </a:r>
            <a:br>
              <a:rPr lang="hu-HU" sz="3200" dirty="0" smtClean="0"/>
            </a:br>
            <a:r>
              <a:rPr lang="hu-HU" sz="3200" dirty="0" err="1" smtClean="0"/>
              <a:t>Szakmai</a:t>
            </a:r>
            <a:r>
              <a:rPr lang="hu-HU" sz="3200" dirty="0" smtClean="0"/>
              <a:t> és közéleti önkéntes tevékenység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hu-HU" sz="2400" dirty="0" smtClean="0"/>
              <a:t>0 vagy 3 pont</a:t>
            </a:r>
          </a:p>
          <a:p>
            <a:r>
              <a:rPr lang="hu-HU" sz="2400" dirty="0" smtClean="0"/>
              <a:t>Ne legyenek köztes pontszámok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ea typeface="+mn-ea"/>
                <a:cs typeface="+mn-cs"/>
              </a:rPr>
              <a:t>Formanyomtatvány (vagy igazolás)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ea typeface="+mn-ea"/>
                <a:cs typeface="+mn-cs"/>
              </a:rPr>
              <a:t>pl. </a:t>
            </a:r>
            <a:r>
              <a:rPr lang="hu-HU" sz="2400" dirty="0" smtClean="0">
                <a:ea typeface="+mn-ea"/>
                <a:cs typeface="+mn-cs"/>
              </a:rPr>
              <a:t>szakmai szervezetben betöltött tisztség, demonstrátori </a:t>
            </a:r>
            <a:r>
              <a:rPr lang="hu-HU" sz="2400" dirty="0">
                <a:ea typeface="+mn-ea"/>
                <a:cs typeface="+mn-cs"/>
              </a:rPr>
              <a:t>tevékenység, szakmai rendezvények szervezésében való aktív részvétel, külföldi hallgatók </a:t>
            </a:r>
            <a:r>
              <a:rPr lang="hu-HU" sz="2400" dirty="0" err="1">
                <a:ea typeface="+mn-ea"/>
                <a:cs typeface="+mn-cs"/>
              </a:rPr>
              <a:t>mentorálása</a:t>
            </a:r>
            <a:r>
              <a:rPr lang="hu-HU" sz="2400" dirty="0">
                <a:ea typeface="+mn-ea"/>
                <a:cs typeface="+mn-cs"/>
              </a:rPr>
              <a:t>, mobilitási órán történő előadás, </a:t>
            </a:r>
            <a:r>
              <a:rPr lang="hu-HU" sz="2400" dirty="0" err="1">
                <a:ea typeface="+mn-ea"/>
                <a:cs typeface="+mn-cs"/>
              </a:rPr>
              <a:t>ESN-ben</a:t>
            </a:r>
            <a:r>
              <a:rPr lang="hu-HU" sz="2400" dirty="0">
                <a:ea typeface="+mn-ea"/>
                <a:cs typeface="+mn-cs"/>
              </a:rPr>
              <a:t> vagy egyéb nemzetközi hallgatói szervezetben folytatott tevékenység, stb.</a:t>
            </a:r>
          </a:p>
          <a:p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70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zeum3\Desktop\önkéntespa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0"/>
            <a:ext cx="10729192" cy="78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932040" y="836712"/>
            <a:ext cx="222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3"/>
              </a:rPr>
              <a:t>www.scholarship.hu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98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r>
              <a:rPr lang="hu-HU" sz="3600" dirty="0" smtClean="0"/>
              <a:t>Korábbi szakértői tapasztalatok, tanácsok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568952" cy="4752528"/>
          </a:xfrm>
        </p:spPr>
        <p:txBody>
          <a:bodyPr/>
          <a:lstStyle/>
          <a:p>
            <a:r>
              <a:rPr lang="hu-HU" sz="2400" dirty="0" smtClean="0"/>
              <a:t>,,Csoportos pályázás” – azonos helyre beadhatják többen, de önállóan megfogalmazott, egyedi munkaterv szükséges</a:t>
            </a:r>
          </a:p>
          <a:p>
            <a:r>
              <a:rPr lang="hu-HU" sz="2400" dirty="0" smtClean="0"/>
              <a:t>A bírálatok minőségének felmérése, pontozás, de csak mentés, a végén visszatérni és véglegesíteni a bírálatot</a:t>
            </a:r>
          </a:p>
          <a:p>
            <a:r>
              <a:rPr lang="hu-HU" sz="2400" dirty="0" smtClean="0"/>
              <a:t>Bírálati felület: </a:t>
            </a:r>
          </a:p>
          <a:p>
            <a:pPr lvl="1"/>
            <a:r>
              <a:rPr lang="hu-HU" sz="2000" dirty="0" smtClean="0"/>
              <a:t>Mentés gomb munka közben</a:t>
            </a:r>
          </a:p>
          <a:p>
            <a:pPr lvl="1"/>
            <a:r>
              <a:rPr lang="hu-HU" sz="2000" dirty="0" smtClean="0"/>
              <a:t>Érdemes külön </a:t>
            </a:r>
            <a:r>
              <a:rPr lang="hu-HU" sz="2000" dirty="0" err="1" smtClean="0"/>
              <a:t>word</a:t>
            </a:r>
            <a:r>
              <a:rPr lang="hu-HU" sz="2000" dirty="0" smtClean="0"/>
              <a:t> fájlban vezetni a szöveges értékeléseket (elütések, </a:t>
            </a:r>
            <a:r>
              <a:rPr lang="hu-HU" sz="2000" dirty="0" err="1" smtClean="0"/>
              <a:t>timeout</a:t>
            </a:r>
            <a:r>
              <a:rPr lang="hu-HU" sz="2000" dirty="0"/>
              <a:t>)</a:t>
            </a:r>
            <a:endParaRPr lang="hu-HU" sz="2000" dirty="0" smtClean="0"/>
          </a:p>
          <a:p>
            <a:pPr marL="457200" lvl="1" indent="0">
              <a:buNone/>
            </a:pP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40795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Keretszerződés, megrendelő, számlázás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7638"/>
            <a:ext cx="8624269" cy="5440362"/>
          </a:xfrm>
        </p:spPr>
        <p:txBody>
          <a:bodyPr/>
          <a:lstStyle/>
          <a:p>
            <a:r>
              <a:rPr lang="hu-HU" sz="2000" dirty="0"/>
              <a:t>Akivel nincs keretszerződés:</a:t>
            </a:r>
          </a:p>
          <a:p>
            <a:pPr lvl="1"/>
            <a:r>
              <a:rPr lang="hu-HU" sz="2000" dirty="0"/>
              <a:t>Előkészítjük és </a:t>
            </a:r>
            <a:r>
              <a:rPr lang="hu-HU" sz="2000" dirty="0" smtClean="0"/>
              <a:t>küldjük</a:t>
            </a:r>
            <a:endParaRPr lang="hu-HU" sz="2000" dirty="0"/>
          </a:p>
          <a:p>
            <a:r>
              <a:rPr lang="hu-HU" sz="2000" dirty="0"/>
              <a:t>Akivel van keretszerződés:</a:t>
            </a:r>
          </a:p>
          <a:p>
            <a:pPr lvl="1"/>
            <a:r>
              <a:rPr lang="hu-HU" sz="2000" dirty="0"/>
              <a:t>A Tempus által aláírt megrendelőt küldjük e-mailben</a:t>
            </a:r>
          </a:p>
          <a:p>
            <a:pPr lvl="1"/>
            <a:r>
              <a:rPr lang="hu-HU" sz="2000" dirty="0"/>
              <a:t>A bírálat teljesítése és ellenőrzése után a teljesítésigazolás kiküldése e-mailben</a:t>
            </a:r>
          </a:p>
          <a:p>
            <a:pPr lvl="1"/>
            <a:r>
              <a:rPr lang="hu-HU" sz="2000" dirty="0"/>
              <a:t>Számla kiállítása és </a:t>
            </a:r>
            <a:r>
              <a:rPr lang="hu-HU" sz="2000" dirty="0" smtClean="0"/>
              <a:t>postázása</a:t>
            </a:r>
            <a:endParaRPr lang="hu-HU" sz="2000" dirty="0"/>
          </a:p>
          <a:p>
            <a:r>
              <a:rPr lang="hu-HU" altLang="hu-HU" sz="2000" dirty="0"/>
              <a:t>Az adómentes szakértőknél az ÁFA összegéről nem, csak a nettó összegről állítható ki a számla!</a:t>
            </a:r>
          </a:p>
          <a:p>
            <a:pPr>
              <a:tabLst>
                <a:tab pos="1254125" algn="l"/>
              </a:tabLst>
            </a:pPr>
            <a:r>
              <a:rPr lang="hu-HU" altLang="hu-HU" sz="2000" dirty="0"/>
              <a:t>A szakértői számlákon a TKA </a:t>
            </a:r>
            <a:r>
              <a:rPr lang="hu-HU" altLang="hu-HU" sz="2000" dirty="0" smtClean="0"/>
              <a:t>címe szerepeljen.</a:t>
            </a:r>
          </a:p>
          <a:p>
            <a:pPr lvl="1">
              <a:tabLst>
                <a:tab pos="1254125" algn="l"/>
              </a:tabLst>
            </a:pPr>
            <a:r>
              <a:rPr lang="hu-HU" altLang="hu-HU" sz="1600" b="1" dirty="0" smtClean="0">
                <a:solidFill>
                  <a:srgbClr val="FF0000"/>
                </a:solidFill>
              </a:rPr>
              <a:t>1077 Budapest, Kéthly Anna tér 1.</a:t>
            </a:r>
            <a:endParaRPr lang="hu-HU" sz="1400" dirty="0"/>
          </a:p>
          <a:p>
            <a:r>
              <a:rPr lang="hu-HU" sz="2000" dirty="0" smtClean="0"/>
              <a:t>Postázás a TKA postafiókcímére</a:t>
            </a:r>
          </a:p>
          <a:p>
            <a:pPr lvl="1"/>
            <a:r>
              <a:rPr lang="pl-PL" sz="1600" b="1" dirty="0">
                <a:solidFill>
                  <a:srgbClr val="FF0000"/>
                </a:solidFill>
              </a:rPr>
              <a:t>1438 Budapest 70, Pf. 508.</a:t>
            </a:r>
            <a:endParaRPr lang="hu-HU" sz="1600" b="1" dirty="0" smtClean="0">
              <a:solidFill>
                <a:srgbClr val="FF0000"/>
              </a:solidFill>
            </a:endParaRPr>
          </a:p>
          <a:p>
            <a:r>
              <a:rPr lang="hu-HU" sz="2000" dirty="0" smtClean="0"/>
              <a:t>Fizetési </a:t>
            </a:r>
            <a:r>
              <a:rPr lang="hu-HU" sz="2000" dirty="0"/>
              <a:t>határidő: 30 nap (a számla beérkezésétől számítva) </a:t>
            </a:r>
            <a:endParaRPr lang="hu-HU" altLang="hu-HU" sz="2000" dirty="0">
              <a:solidFill>
                <a:srgbClr val="FF0000"/>
              </a:solidFill>
            </a:endParaRPr>
          </a:p>
          <a:p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35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Elérhetőségek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/>
          <a:lstStyle/>
          <a:p>
            <a:r>
              <a:rPr lang="hu-HU" dirty="0" err="1">
                <a:hlinkClick r:id="rId2"/>
              </a:rPr>
              <a:t>www.tka.hu</a:t>
            </a:r>
            <a:r>
              <a:rPr lang="hu-HU" dirty="0"/>
              <a:t>  </a:t>
            </a:r>
          </a:p>
          <a:p>
            <a:r>
              <a:rPr lang="hu-HU" dirty="0" err="1">
                <a:hlinkClick r:id="rId3"/>
              </a:rPr>
              <a:t>www.campusmundi.hu</a:t>
            </a:r>
            <a:r>
              <a:rPr lang="hu-HU" dirty="0"/>
              <a:t> </a:t>
            </a:r>
          </a:p>
          <a:p>
            <a:r>
              <a:rPr lang="hu-HU" dirty="0"/>
              <a:t>E-mail: </a:t>
            </a:r>
            <a:r>
              <a:rPr lang="hu-HU" dirty="0" err="1" smtClean="0">
                <a:hlinkClick r:id="rId4"/>
              </a:rPr>
              <a:t>anna.szikszai</a:t>
            </a:r>
            <a:r>
              <a:rPr lang="hu-HU" dirty="0" smtClean="0">
                <a:hlinkClick r:id="rId4"/>
              </a:rPr>
              <a:t>@</a:t>
            </a:r>
            <a:r>
              <a:rPr lang="hu-HU" dirty="0" err="1" smtClean="0">
                <a:hlinkClick r:id="rId4"/>
              </a:rPr>
              <a:t>tpf.hu</a:t>
            </a:r>
            <a:r>
              <a:rPr lang="hu-HU" dirty="0" smtClean="0"/>
              <a:t> </a:t>
            </a:r>
            <a:endParaRPr lang="hu-HU" dirty="0"/>
          </a:p>
          <a:p>
            <a:r>
              <a:rPr lang="hu-HU" dirty="0"/>
              <a:t>Telefon: +36-1-237-1300/159-es mellék</a:t>
            </a:r>
          </a:p>
          <a:p>
            <a:r>
              <a:rPr lang="hu-HU" dirty="0" smtClean="0"/>
              <a:t>Bírálati felület: </a:t>
            </a:r>
            <a:r>
              <a:rPr lang="hu-HU" dirty="0" err="1" smtClean="0">
                <a:hlinkClick r:id="rId5"/>
              </a:rPr>
              <a:t>www.scholarship.hu</a:t>
            </a:r>
            <a:r>
              <a:rPr lang="hu-HU" dirty="0" smtClean="0"/>
              <a:t>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06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73616" cy="576064"/>
          </a:xfrm>
        </p:spPr>
        <p:txBody>
          <a:bodyPr/>
          <a:lstStyle/>
          <a:p>
            <a:r>
              <a:rPr lang="hu-HU" dirty="0" smtClean="0"/>
              <a:t>Próbabírálat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244547"/>
              </p:ext>
            </p:extLst>
          </p:nvPr>
        </p:nvGraphicFramePr>
        <p:xfrm>
          <a:off x="899592" y="1988840"/>
          <a:ext cx="741682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Szakértő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Pontszám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Szakértő 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25, 10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Szakértő 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25, 15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Szakértő 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10, 20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Szakértő 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25, 10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Szakértő 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25, 10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Szakértő 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30, 15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1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39752" y="27089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Köszönöm a figyelmet!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680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program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482470" cy="17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539"/>
            <a:ext cx="9139236" cy="6075853"/>
          </a:xfr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67544" y="-1999"/>
            <a:ext cx="8229600" cy="1143000"/>
          </a:xfr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hu-HU" sz="3600" b="1" kern="1200" dirty="0" smtClean="0">
                <a:solidFill>
                  <a:srgbClr val="666633"/>
                </a:solidFill>
                <a:latin typeface="Calibri" panose="020F0502020204030204" pitchFamily="34" charset="0"/>
                <a:ea typeface="+mn-ea"/>
                <a:cs typeface="+mn-cs"/>
              </a:rPr>
              <a:t>Tempus Közalapítvány</a:t>
            </a:r>
            <a:endParaRPr lang="hu-HU" sz="3600" b="1" kern="1200" dirty="0">
              <a:solidFill>
                <a:srgbClr val="666633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5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63688" y="0"/>
            <a:ext cx="5698976" cy="114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Campus </a:t>
            </a:r>
            <a:r>
              <a:rPr lang="hu-H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Mundi</a:t>
            </a: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program</a:t>
            </a:r>
            <a:b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2016-2021</a:t>
            </a:r>
            <a:endParaRPr lang="hu-HU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445860" y="1412776"/>
            <a:ext cx="8518628" cy="52565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 smtClean="0"/>
              <a:t>Magyar felsőoktatásban tanuló hallgatók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Kiválósági program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Hallgatói mobilitási és </a:t>
            </a:r>
            <a:r>
              <a:rPr lang="hu-HU" dirty="0" err="1" smtClean="0"/>
              <a:t>nemzetköziesítési</a:t>
            </a:r>
            <a:r>
              <a:rPr lang="hu-HU" dirty="0" smtClean="0"/>
              <a:t> program</a:t>
            </a:r>
            <a:endParaRPr lang="hu-HU" dirty="0"/>
          </a:p>
          <a:p>
            <a:pPr>
              <a:spcAft>
                <a:spcPts val="600"/>
              </a:spcAft>
            </a:pPr>
            <a:r>
              <a:rPr lang="hu-HU" dirty="0"/>
              <a:t>Hallgatói mobilitás</a:t>
            </a:r>
            <a:r>
              <a:rPr lang="hu-HU" dirty="0" smtClean="0"/>
              <a:t>:</a:t>
            </a:r>
            <a:endParaRPr lang="hu-HU" dirty="0"/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dirty="0"/>
              <a:t>Részképzés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dirty="0"/>
              <a:t>Szakmai gyakorlat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dirty="0"/>
              <a:t>Rövid </a:t>
            </a:r>
            <a:r>
              <a:rPr lang="hu-HU" dirty="0" smtClean="0"/>
              <a:t>tanulmányút</a:t>
            </a:r>
            <a:endParaRPr lang="hu-HU" dirty="0"/>
          </a:p>
          <a:p>
            <a:pPr>
              <a:spcAft>
                <a:spcPts val="600"/>
              </a:spcAft>
            </a:pPr>
            <a:r>
              <a:rPr lang="hu-HU" dirty="0" smtClean="0"/>
              <a:t>Két pályázati forduló egy évben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Ösztöndíjazás</a:t>
            </a:r>
            <a:r>
              <a:rPr lang="hu-HU" dirty="0"/>
              <a:t>: összesen 9.080 </a:t>
            </a:r>
            <a:r>
              <a:rPr lang="hu-HU" dirty="0" smtClean="0"/>
              <a:t>fő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Költségvetés</a:t>
            </a:r>
            <a:r>
              <a:rPr lang="hu-HU" dirty="0"/>
              <a:t>: </a:t>
            </a:r>
            <a:r>
              <a:rPr lang="hu-HU" dirty="0" smtClean="0"/>
              <a:t>7.174.000.000 Ft</a:t>
            </a:r>
          </a:p>
          <a:p>
            <a:pPr>
              <a:spcAft>
                <a:spcPts val="600"/>
              </a:spcAft>
            </a:pP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0" y="171586"/>
            <a:ext cx="936104" cy="11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Autofit/>
          </a:bodyPr>
          <a:lstStyle/>
          <a:p>
            <a:r>
              <a:rPr lang="hu-HU" sz="2400" b="1" dirty="0"/>
              <a:t>Rövid tanulmányút</a:t>
            </a:r>
            <a:r>
              <a:rPr lang="hu-HU" sz="2000" b="1" dirty="0"/>
              <a:t/>
            </a:r>
            <a:br>
              <a:rPr lang="hu-HU" sz="2000" b="1" dirty="0"/>
            </a:br>
            <a:endParaRPr lang="hu-H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idx="1"/>
          </p:nvPr>
        </p:nvSpPr>
        <p:spPr>
          <a:xfrm>
            <a:off x="0" y="1392644"/>
            <a:ext cx="8686800" cy="546535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hu-HU" sz="1800" dirty="0"/>
              <a:t>Fogadó intézményt, szervezetet a pályázó keres</a:t>
            </a:r>
          </a:p>
          <a:p>
            <a:pPr>
              <a:spcAft>
                <a:spcPts val="600"/>
              </a:spcAft>
            </a:pPr>
            <a:r>
              <a:rPr lang="hu-HU" sz="1800" dirty="0" smtClean="0"/>
              <a:t>Megvalósítható tevékenységek:</a:t>
            </a:r>
          </a:p>
          <a:p>
            <a:pPr lvl="1">
              <a:spcAft>
                <a:spcPts val="600"/>
              </a:spcAft>
            </a:pPr>
            <a:r>
              <a:rPr lang="hu-HU" sz="1400" dirty="0" smtClean="0"/>
              <a:t>Kutatási, művészeti tevékenység</a:t>
            </a:r>
          </a:p>
          <a:p>
            <a:pPr lvl="1">
              <a:spcAft>
                <a:spcPts val="600"/>
              </a:spcAft>
            </a:pPr>
            <a:r>
              <a:rPr lang="hu-HU" sz="1400" dirty="0" smtClean="0"/>
              <a:t>Nemzetközi szakmai versenyen részvétel</a:t>
            </a:r>
          </a:p>
          <a:p>
            <a:pPr lvl="1">
              <a:spcAft>
                <a:spcPts val="600"/>
              </a:spcAft>
            </a:pPr>
            <a:r>
              <a:rPr lang="hu-HU" sz="1400" dirty="0" smtClean="0"/>
              <a:t>Nemzetközi konferencián előadás megtartása</a:t>
            </a:r>
          </a:p>
          <a:p>
            <a:pPr>
              <a:spcAft>
                <a:spcPts val="600"/>
              </a:spcAft>
            </a:pPr>
            <a:r>
              <a:rPr lang="hu-HU" sz="1800" dirty="0" smtClean="0"/>
              <a:t>Mobilitás </a:t>
            </a:r>
            <a:r>
              <a:rPr lang="hu-HU" sz="1800" dirty="0"/>
              <a:t>hossza: </a:t>
            </a:r>
            <a:r>
              <a:rPr lang="hu-HU" sz="1800" dirty="0" smtClean="0"/>
              <a:t>2-30 nap</a:t>
            </a:r>
          </a:p>
          <a:p>
            <a:pPr>
              <a:spcAft>
                <a:spcPts val="600"/>
              </a:spcAft>
            </a:pPr>
            <a:r>
              <a:rPr lang="hu-HU" sz="1800" dirty="0" smtClean="0"/>
              <a:t>Kik pályázhatnak?</a:t>
            </a:r>
            <a:endParaRPr lang="hu-HU" sz="1800" dirty="0"/>
          </a:p>
          <a:p>
            <a:pPr lvl="1">
              <a:spcAft>
                <a:spcPts val="600"/>
              </a:spcAft>
            </a:pPr>
            <a:r>
              <a:rPr lang="hu-HU" sz="1400" dirty="0" smtClean="0"/>
              <a:t>Ma/</a:t>
            </a:r>
            <a:r>
              <a:rPr lang="hu-HU" sz="1400" dirty="0" err="1" smtClean="0"/>
              <a:t>Msc</a:t>
            </a:r>
            <a:r>
              <a:rPr lang="hu-HU" sz="1400" dirty="0" smtClean="0"/>
              <a:t> képzés: </a:t>
            </a:r>
            <a:r>
              <a:rPr lang="hu-HU" sz="1400" dirty="0"/>
              <a:t>1 lezárt félév a </a:t>
            </a:r>
            <a:r>
              <a:rPr lang="hu-HU" sz="1400" dirty="0" smtClean="0"/>
              <a:t>pályázáskor</a:t>
            </a:r>
          </a:p>
          <a:p>
            <a:pPr lvl="1">
              <a:spcAft>
                <a:spcPts val="600"/>
              </a:spcAft>
            </a:pPr>
            <a:r>
              <a:rPr lang="hu-HU" sz="1400" dirty="0" smtClean="0"/>
              <a:t>Osztatlan képzés: 7 lezárt félév pályázáskor</a:t>
            </a:r>
          </a:p>
          <a:p>
            <a:pPr lvl="1">
              <a:spcAft>
                <a:spcPts val="600"/>
              </a:spcAft>
            </a:pPr>
            <a:r>
              <a:rPr lang="hu-HU" sz="1400" dirty="0" smtClean="0"/>
              <a:t>PhD képzés: </a:t>
            </a:r>
            <a:r>
              <a:rPr lang="hu-HU" sz="1400" dirty="0"/>
              <a:t>1 lezárt félév a pályázáskor</a:t>
            </a:r>
          </a:p>
          <a:p>
            <a:pPr lvl="1">
              <a:spcAft>
                <a:spcPts val="600"/>
              </a:spcAft>
            </a:pPr>
            <a:r>
              <a:rPr lang="hu-HU" sz="1400" dirty="0" smtClean="0"/>
              <a:t>Doktorjelölt</a:t>
            </a:r>
            <a:endParaRPr lang="hu-HU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800" dirty="0" smtClean="0"/>
              <a:t>EGT-n </a:t>
            </a:r>
            <a:r>
              <a:rPr lang="hu-HU" sz="1800" dirty="0"/>
              <a:t>belül és kívül</a:t>
            </a:r>
          </a:p>
          <a:p>
            <a:pPr>
              <a:spcAft>
                <a:spcPts val="600"/>
              </a:spcAft>
            </a:pPr>
            <a:r>
              <a:rPr lang="hu-HU" sz="1800" dirty="0" smtClean="0"/>
              <a:t>Útiköltség támogatás: 1.000 km-nél távolabb utazók számára</a:t>
            </a:r>
          </a:p>
          <a:p>
            <a:pPr>
              <a:spcAft>
                <a:spcPts val="600"/>
              </a:spcAft>
            </a:pPr>
            <a:r>
              <a:rPr lang="hu-HU" sz="1800" dirty="0" smtClean="0"/>
              <a:t>Két pályázati forduló (október 10.; április 10.)</a:t>
            </a:r>
          </a:p>
          <a:p>
            <a:pPr>
              <a:spcAft>
                <a:spcPts val="600"/>
              </a:spcAft>
            </a:pPr>
            <a:r>
              <a:rPr lang="hu-HU" sz="1800" dirty="0" smtClean="0"/>
              <a:t>A pályázók ismerik a bírálati szempontrendszert</a:t>
            </a:r>
          </a:p>
          <a:p>
            <a:pPr>
              <a:spcAft>
                <a:spcPts val="600"/>
              </a:spcAft>
            </a:pPr>
            <a:r>
              <a:rPr lang="hu-HU" sz="1800" dirty="0" smtClean="0"/>
              <a:t>Formai bírálatot végzi: TKA; </a:t>
            </a:r>
          </a:p>
          <a:p>
            <a:pPr>
              <a:spcAft>
                <a:spcPts val="600"/>
              </a:spcAft>
            </a:pPr>
            <a:r>
              <a:rPr lang="hu-HU" sz="1800" dirty="0" smtClean="0"/>
              <a:t>Szakmai bírálatot végzi: TKA, kutatás esetén külső szakértők</a:t>
            </a:r>
          </a:p>
          <a:p>
            <a:pPr>
              <a:spcAft>
                <a:spcPts val="600"/>
              </a:spcAft>
            </a:pPr>
            <a:endParaRPr lang="hu-HU" sz="1800" dirty="0"/>
          </a:p>
          <a:p>
            <a:endParaRPr lang="hu-HU" sz="1800" dirty="0"/>
          </a:p>
          <a:p>
            <a:endParaRPr lang="hu-HU" sz="1800" dirty="0" smtClean="0"/>
          </a:p>
          <a:p>
            <a:endParaRPr lang="hu-HU" sz="600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0587" y="2348880"/>
            <a:ext cx="8229600" cy="406531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hu-HU" sz="2000" i="1" dirty="0" smtClean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 smtClean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 smtClean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 smtClean="0"/>
          </a:p>
          <a:p>
            <a:pPr marL="0" indent="0">
              <a:spcAft>
                <a:spcPts val="600"/>
              </a:spcAft>
              <a:buNone/>
            </a:pPr>
            <a:endParaRPr lang="hu-HU" sz="2000" i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331640" y="735459"/>
            <a:ext cx="8507288" cy="553739"/>
          </a:xfrm>
        </p:spPr>
        <p:txBody>
          <a:bodyPr>
            <a:normAutofit/>
          </a:bodyPr>
          <a:lstStyle/>
          <a:p>
            <a:r>
              <a:rPr lang="hu-H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Rövid tanulmányút, ösztöndíjösszegek</a:t>
            </a:r>
            <a:endParaRPr lang="hu-HU" sz="2500" dirty="0"/>
          </a:p>
          <a:p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720799"/>
              </p:ext>
            </p:extLst>
          </p:nvPr>
        </p:nvGraphicFramePr>
        <p:xfrm>
          <a:off x="447989" y="2016713"/>
          <a:ext cx="7868427" cy="3948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Célország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2–5 napig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6–10 napig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11–30 napig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0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sng" dirty="0">
                          <a:effectLst/>
                        </a:rPr>
                        <a:t>Alacsonyabb megélhetési költségű európai országok:</a:t>
                      </a:r>
                      <a:r>
                        <a:rPr lang="hu-HU" sz="1400" dirty="0">
                          <a:effectLst/>
                        </a:rPr>
                        <a:t> 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Bulgária, Észtország, Lengyelország, Lettország, Litvánia, Macedónia, Málta, Románia, Szlovákia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18 600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11 160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7 440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6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sng" dirty="0">
                          <a:effectLst/>
                        </a:rPr>
                        <a:t>Közepes megélhetési költségű európai országok: </a:t>
                      </a:r>
                      <a:r>
                        <a:rPr lang="hu-HU" sz="1400" dirty="0">
                          <a:effectLst/>
                        </a:rPr>
                        <a:t/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Belgium, Ciprus, Csehország, Görögország, Hollandia, Horvátország, Izland, Luxemburg, Németország, Portugália, Spanyolország, Szlovénia, Törökország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21 700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13 020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8 680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02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sng" dirty="0">
                          <a:effectLst/>
                        </a:rPr>
                        <a:t>Magas megélhetési költségű európai országok: </a:t>
                      </a:r>
                      <a:r>
                        <a:rPr lang="hu-HU" sz="1400" dirty="0">
                          <a:effectLst/>
                        </a:rPr>
                        <a:t/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Ausztria, Dánia, Egyesült Királyság, Finnország, Franciaország, Írország, Liechtenstein, Norvégia, Olaszország, Svédország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 smtClean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és </a:t>
                      </a:r>
                      <a:r>
                        <a:rPr lang="hu-HU" sz="1400" dirty="0">
                          <a:effectLst/>
                        </a:rPr>
                        <a:t>Egyéb országok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24 800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14 880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9 920 Ft/nap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1403648" y="566760"/>
            <a:ext cx="7301819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Rövid tanulmányút, útiköltség-támogatás összegei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983714"/>
              </p:ext>
            </p:extLst>
          </p:nvPr>
        </p:nvGraphicFramePr>
        <p:xfrm>
          <a:off x="178409" y="1988840"/>
          <a:ext cx="4386807" cy="3040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8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Távolság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Utazási átalány összege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0–999 </a:t>
                      </a:r>
                      <a:r>
                        <a:rPr lang="hu-HU" sz="1800" dirty="0">
                          <a:effectLst/>
                        </a:rPr>
                        <a:t>km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0 </a:t>
                      </a:r>
                      <a:r>
                        <a:rPr lang="hu-HU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Ft</a:t>
                      </a:r>
                      <a:endParaRPr lang="hu-H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79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1000–2499 km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65 000 </a:t>
                      </a:r>
                      <a:r>
                        <a:rPr lang="hu-HU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Ft</a:t>
                      </a:r>
                      <a:endParaRPr lang="hu-H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79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2500–3999 km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120 000 Ft</a:t>
                      </a:r>
                      <a:endParaRPr lang="hu-HU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92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4000 km felett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160 000 </a:t>
                      </a:r>
                      <a:r>
                        <a:rPr lang="hu-HU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Ft</a:t>
                      </a:r>
                      <a:endParaRPr lang="hu-H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060848"/>
            <a:ext cx="4085671" cy="288032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19404"/>
            <a:ext cx="1062029" cy="1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Rövid tanulmányút</a:t>
            </a:r>
            <a:br>
              <a:rPr lang="hu-HU" sz="3600" dirty="0" smtClean="0"/>
            </a:br>
            <a:r>
              <a:rPr lang="hu-HU" sz="3600" dirty="0" smtClean="0"/>
              <a:t>Tapasztalatok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4281339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hu-HU" altLang="hu-HU" sz="2400" dirty="0" smtClean="0"/>
              <a:t>Az első forduló tapasztalatai (2016 tavasz):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hu-HU" altLang="hu-HU" sz="2000" dirty="0"/>
              <a:t>Beadott pályázatok: </a:t>
            </a:r>
            <a:r>
              <a:rPr lang="hu-HU" altLang="hu-HU" sz="2000" dirty="0" smtClean="0"/>
              <a:t>710</a:t>
            </a:r>
            <a:endParaRPr lang="hu-HU" altLang="hu-HU" sz="2000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hu-HU" altLang="hu-HU" sz="2000" dirty="0"/>
              <a:t>Külső szakértői bírálatra küldve: </a:t>
            </a:r>
            <a:r>
              <a:rPr lang="hu-HU" altLang="hu-HU" sz="2000" dirty="0" smtClean="0"/>
              <a:t>128</a:t>
            </a:r>
            <a:endParaRPr lang="hu-HU" altLang="hu-HU" sz="2000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hu-HU" altLang="hu-HU" sz="2000" dirty="0"/>
              <a:t>Nyertes pályázatok: 92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hu-HU" altLang="hu-HU" sz="2000" dirty="0"/>
              <a:t>Támogatás összege összesen: </a:t>
            </a:r>
            <a:r>
              <a:rPr lang="hu-HU" altLang="hu-HU" sz="2000" dirty="0" smtClean="0"/>
              <a:t>31.340.360 </a:t>
            </a:r>
            <a:r>
              <a:rPr lang="hu-HU" altLang="hu-HU" sz="2000" dirty="0"/>
              <a:t>Ft </a:t>
            </a:r>
            <a:endParaRPr lang="hu-HU" altLang="hu-HU" sz="24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u-HU" altLang="hu-HU" sz="2400" dirty="0" smtClean="0"/>
              <a:t>Második forduló tapasztalatai (2016 ősz):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/>
              <a:t>Beadott pályázatok: 194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/>
              <a:t>Külső szakértői bírálatra küldve: 72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/>
              <a:t>Támogatható pályázat: kb. 100-110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/>
              <a:t>Tervezett támogatás összege összesen: 30.000.000 Ft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224136" cy="14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KA_magyar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TKA_magyar</Template>
  <TotalTime>1931</TotalTime>
  <Words>978</Words>
  <Application>Microsoft Office PowerPoint</Application>
  <PresentationFormat>Diavetítés a képernyőre (4:3 oldalarány)</PresentationFormat>
  <Paragraphs>223</Paragraphs>
  <Slides>26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Wingdings</vt:lpstr>
      <vt:lpstr>TKA_magyar</vt:lpstr>
      <vt:lpstr>PowerPoint-bemutató</vt:lpstr>
      <vt:lpstr>Programterv</vt:lpstr>
      <vt:lpstr>Campus Mundi program</vt:lpstr>
      <vt:lpstr>Tempus Közalapítvány</vt:lpstr>
      <vt:lpstr>Campus Mundi program 2016-2021</vt:lpstr>
      <vt:lpstr>Rövid tanulmányút </vt:lpstr>
      <vt:lpstr>PowerPoint-bemutató</vt:lpstr>
      <vt:lpstr>PowerPoint-bemutató</vt:lpstr>
      <vt:lpstr>Rövid tanulmányút Tapasztalatok</vt:lpstr>
      <vt:lpstr>Bírálat menete</vt:lpstr>
      <vt:lpstr>Szakértői munka menetrendje</vt:lpstr>
      <vt:lpstr>A szakértő feladatai, elvárások</vt:lpstr>
      <vt:lpstr>A szakértő feladatai, elvárások</vt:lpstr>
      <vt:lpstr>Értékelési szempontok</vt:lpstr>
      <vt:lpstr>Szakmai bírálat – 1. Motivációs levél, munkaterv minősége és tartalma</vt:lpstr>
      <vt:lpstr>PowerPoint-bemutató</vt:lpstr>
      <vt:lpstr>Szakmai bírálat – 2. A szakos tanulmányokhoz kapcsolódó, kiemelkedő tudományos munka vagy művészeti/sporttevékenység</vt:lpstr>
      <vt:lpstr>PowerPoint-bemutató</vt:lpstr>
      <vt:lpstr>PowerPoint-bemutató</vt:lpstr>
      <vt:lpstr>Szakmai bírálat – 3. Szakmai és közéleti önkéntes tevékenység</vt:lpstr>
      <vt:lpstr>PowerPoint-bemutató</vt:lpstr>
      <vt:lpstr>Korábbi szakértői tapasztalatok, tanácsok</vt:lpstr>
      <vt:lpstr>Keretszerződés, megrendelő, számlázás</vt:lpstr>
      <vt:lpstr>Elérhetőségek</vt:lpstr>
      <vt:lpstr>Próbabírálat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Ugrósdy-Beregi Bettina</dc:creator>
  <cp:lastModifiedBy>Szikszai Anna</cp:lastModifiedBy>
  <cp:revision>280</cp:revision>
  <cp:lastPrinted>2016-11-28T14:46:49Z</cp:lastPrinted>
  <dcterms:created xsi:type="dcterms:W3CDTF">2015-09-02T12:09:46Z</dcterms:created>
  <dcterms:modified xsi:type="dcterms:W3CDTF">2016-12-12T15:24:00Z</dcterms:modified>
</cp:coreProperties>
</file>