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1" r:id="rId12"/>
    <p:sldId id="260" r:id="rId13"/>
    <p:sldId id="259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E67E8A8-1400-4A24-96EE-4A6D02275321}" type="datetimeFigureOut">
              <a:rPr lang="hu-HU" smtClean="0"/>
              <a:t>2014.11.13.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3F5444-EF05-4B85-97F1-E8D15FBB881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Európai fejlesztési terv ERASMUS+ </a:t>
            </a:r>
            <a:r>
              <a:rPr lang="hu-HU" dirty="0" smtClean="0"/>
              <a:t>KA1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Tempus Közalapítvány</a:t>
            </a:r>
          </a:p>
          <a:p>
            <a:r>
              <a:rPr lang="hu-HU" dirty="0" smtClean="0"/>
              <a:t>2014.11.11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6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iskola típusától, jellegétől függően fontos szempont lehet:</a:t>
            </a:r>
          </a:p>
          <a:p>
            <a:pPr lvl="1"/>
            <a:r>
              <a:rPr lang="hu-HU" dirty="0"/>
              <a:t>tehetséggondozás</a:t>
            </a:r>
          </a:p>
          <a:p>
            <a:pPr lvl="1"/>
            <a:r>
              <a:rPr lang="hu-HU" dirty="0"/>
              <a:t>lemorzsolódás csökkentése</a:t>
            </a:r>
          </a:p>
          <a:p>
            <a:pPr lvl="1"/>
            <a:r>
              <a:rPr lang="hu-HU" dirty="0"/>
              <a:t>idegennyelvtudás </a:t>
            </a:r>
            <a:r>
              <a:rPr lang="hu-HU" dirty="0" smtClean="0"/>
              <a:t>fejlesztése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 descr="http://www.vasvarialtisk-szfv.sulinet.hu/my/images/aktualis/n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304256" cy="23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1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Az új értékelési rendszer kihívásai:</a:t>
            </a:r>
          </a:p>
          <a:p>
            <a:pPr lvl="1"/>
            <a:r>
              <a:rPr lang="hu-HU" dirty="0"/>
              <a:t>tanárok minősítési rendszere (életpályamodell)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tanári </a:t>
            </a:r>
            <a:r>
              <a:rPr lang="hu-HU" dirty="0"/>
              <a:t>kompetenciák fejlesztése ebből a szempontból is fontos, </a:t>
            </a:r>
            <a:r>
              <a:rPr lang="hu-HU" dirty="0" smtClean="0"/>
              <a:t>az ERASMUS+ keretében szervezett </a:t>
            </a:r>
            <a:r>
              <a:rPr lang="hu-HU" dirty="0"/>
              <a:t>képzésen történő részvétel, a megszerzett ismeretek, fejlesztett kompetenciák bekerülhetnek a tanári portfólióba</a:t>
            </a:r>
          </a:p>
          <a:p>
            <a:pPr lvl="1"/>
            <a:r>
              <a:rPr lang="hu-HU" dirty="0"/>
              <a:t>fontos szempont lehet a szintén előbb-utóbb bekövetkező intézményi és intézményvezetői értékelésnél is </a:t>
            </a:r>
            <a:r>
              <a:rPr lang="hu-HU" dirty="0" smtClean="0"/>
              <a:t>az európai fejlesztési terv</a:t>
            </a:r>
            <a:endParaRPr lang="hu-HU" dirty="0"/>
          </a:p>
          <a:p>
            <a:pPr lvl="1"/>
            <a:endParaRPr lang="hu-HU" dirty="0"/>
          </a:p>
        </p:txBody>
      </p:sp>
      <p:pic>
        <p:nvPicPr>
          <p:cNvPr id="4" name="Kép 3" descr="http://assets2.epresso.hu/system/post_pictures/2247/display/teacher.jpg?13491811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1733163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Általános javaslatok:</a:t>
            </a:r>
          </a:p>
          <a:p>
            <a:pPr lvl="1"/>
            <a:r>
              <a:rPr lang="hu-HU" dirty="0" smtClean="0"/>
              <a:t>A korábbi </a:t>
            </a:r>
            <a:r>
              <a:rPr lang="hu-HU" dirty="0"/>
              <a:t>egyéni helyett iskolai szinten kell pályázni </a:t>
            </a:r>
            <a:r>
              <a:rPr lang="hu-HU" dirty="0" smtClean="0"/>
              <a:t>– az </a:t>
            </a:r>
            <a:r>
              <a:rPr lang="hu-HU" dirty="0"/>
              <a:t>első pályázati fordulóban érezhetőek voltak ennek </a:t>
            </a:r>
            <a:r>
              <a:rPr lang="hu-HU" dirty="0" smtClean="0"/>
              <a:t>a „kényszernek” a következményei</a:t>
            </a:r>
            <a:r>
              <a:rPr lang="hu-HU" dirty="0"/>
              <a:t>, bár összességében egész jól </a:t>
            </a:r>
            <a:r>
              <a:rPr lang="hu-HU" dirty="0" smtClean="0"/>
              <a:t>reagáltak </a:t>
            </a:r>
            <a:r>
              <a:rPr lang="hu-HU" dirty="0"/>
              <a:t>az intézmények</a:t>
            </a:r>
          </a:p>
          <a:p>
            <a:pPr lvl="1"/>
            <a:r>
              <a:rPr lang="hu-HU" dirty="0"/>
              <a:t>a korábbi egyéni pályázatokkal szemben kihívás, hogy itt össze kell fogni, hiteles, az intézmény vezetése által is támogatott koncepcióba kell beilleszteni az egyes képzéseket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06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</a:t>
            </a:r>
            <a:r>
              <a:rPr lang="hu-HU" dirty="0" smtClean="0"/>
              <a:t>yilván </a:t>
            </a:r>
            <a:r>
              <a:rPr lang="hu-HU" dirty="0"/>
              <a:t>fontos és jellemző a nyelvtanárok </a:t>
            </a:r>
            <a:r>
              <a:rPr lang="hu-HU" dirty="0" smtClean="0"/>
              <a:t>képzésének támogatása, </a:t>
            </a:r>
            <a:r>
              <a:rPr lang="hu-HU" dirty="0"/>
              <a:t>de ne legyen kizárólagos, törekedjenek az intézmények arra, hogy nem nyelvszakos, de ugyanakkor kommunikálni képes (min. B2) kollégák is részt vegyenek a képzéseken</a:t>
            </a:r>
          </a:p>
          <a:p>
            <a:r>
              <a:rPr lang="hu-HU" dirty="0"/>
              <a:t>legyen világos, hogy az adott képzés vagy legalább a képzés </a:t>
            </a:r>
            <a:r>
              <a:rPr lang="hu-HU" dirty="0" smtClean="0"/>
              <a:t>jellege, tartalma</a:t>
            </a:r>
            <a:r>
              <a:rPr lang="hu-HU" dirty="0"/>
              <a:t>, </a:t>
            </a:r>
            <a:r>
              <a:rPr lang="hu-HU" dirty="0" smtClean="0"/>
              <a:t>milyen területen nyújt </a:t>
            </a:r>
            <a:r>
              <a:rPr lang="hu-HU" dirty="0"/>
              <a:t>többet a hazainál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47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Példák:</a:t>
            </a:r>
          </a:p>
          <a:p>
            <a:pPr lvl="1"/>
            <a:r>
              <a:rPr lang="hu-HU" dirty="0" smtClean="0"/>
              <a:t>Negatív - informatika – sokszor nem világos a külföldi képzés hozzáadott értéke</a:t>
            </a:r>
          </a:p>
          <a:p>
            <a:pPr lvl="1"/>
            <a:r>
              <a:rPr lang="hu-HU" dirty="0" smtClean="0"/>
              <a:t>Pozitív - integráció</a:t>
            </a:r>
            <a:r>
              <a:rPr lang="hu-HU" dirty="0"/>
              <a:t>, eltérő szociokulturális </a:t>
            </a:r>
            <a:r>
              <a:rPr lang="hu-HU" dirty="0" smtClean="0"/>
              <a:t>háttér</a:t>
            </a:r>
          </a:p>
          <a:p>
            <a:pPr lvl="1"/>
            <a:r>
              <a:rPr lang="hu-HU" dirty="0"/>
              <a:t>pl. hazai iskola cigány gyerekek integrálása egy eddig viszonylag homogén iskolába (változás, pl. városvezetés eldöntötte, hogy felszámolja a településen a </a:t>
            </a:r>
            <a:r>
              <a:rPr lang="hu-HU" dirty="0" err="1"/>
              <a:t>szegregált</a:t>
            </a:r>
            <a:r>
              <a:rPr lang="hu-HU" dirty="0"/>
              <a:t> iskolákat) – jó gyakorlatok megfigyelése nyugat-európai intézményeknél, ahol már több évtizedes gyakorlat  a különböző bevándorló családok gyermekeinek integrálása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http://pctrs.network.hu/clubblogpicture/1/7/_/107061_346026466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29200"/>
            <a:ext cx="1512168" cy="113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0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képzések helyszínei – ne keltsen olyan benyomást a </a:t>
            </a:r>
            <a:r>
              <a:rPr lang="hu-HU" dirty="0" smtClean="0"/>
              <a:t>terv, </a:t>
            </a:r>
            <a:r>
              <a:rPr lang="hu-HU" dirty="0"/>
              <a:t>hogy a választott </a:t>
            </a:r>
            <a:r>
              <a:rPr lang="hu-HU" dirty="0" smtClean="0"/>
              <a:t>célország fontosabb</a:t>
            </a:r>
            <a:r>
              <a:rPr lang="hu-HU" dirty="0"/>
              <a:t>, mint maga a képzés</a:t>
            </a:r>
          </a:p>
          <a:p>
            <a:r>
              <a:rPr lang="hu-HU" dirty="0" smtClean="0"/>
              <a:t>Ne elsősorban a </a:t>
            </a:r>
            <a:r>
              <a:rPr lang="hu-HU" dirty="0"/>
              <a:t>nyelvtanulás a cél</a:t>
            </a:r>
            <a:r>
              <a:rPr lang="hu-HU" dirty="0" smtClean="0"/>
              <a:t>, </a:t>
            </a:r>
            <a:r>
              <a:rPr lang="hu-HU" smtClean="0"/>
              <a:t>projektszemlélet erősítése </a:t>
            </a:r>
          </a:p>
          <a:p>
            <a:r>
              <a:rPr lang="hu-HU" dirty="0" smtClean="0"/>
              <a:t>legyen </a:t>
            </a:r>
            <a:r>
              <a:rPr lang="hu-HU" dirty="0"/>
              <a:t>reális a résztvevő kollégák száma</a:t>
            </a:r>
          </a:p>
          <a:p>
            <a:pPr lvl="1"/>
            <a:r>
              <a:rPr lang="hu-HU" dirty="0"/>
              <a:t>1-2% - kevéssé valószínű, hogy érzékelhető hatást fog gyakorolni</a:t>
            </a:r>
          </a:p>
          <a:p>
            <a:pPr lvl="1"/>
            <a:r>
              <a:rPr lang="hu-HU" dirty="0"/>
              <a:t>50% vagy még több, irreális, aránytalanul magas finanszírozást igényel, kérdéses, hogy megvalósítható-e tanítási időn kívül, ha nem miképp biztosítják az oktatást</a:t>
            </a:r>
          </a:p>
          <a:p>
            <a:endParaRPr lang="hu-HU" dirty="0"/>
          </a:p>
        </p:txBody>
      </p:sp>
      <p:pic>
        <p:nvPicPr>
          <p:cNvPr id="4" name="Kép 3" descr="http://strandolo.hupont.hu/felhasznalok_uj/1/8/180091/kepfeltoltes/martinique_stran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1352550" cy="902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lehetőleg ne vegyenek részt ugyanazon a kurzuson egy intézményből (hasznosulás!!!)</a:t>
            </a:r>
          </a:p>
          <a:p>
            <a:r>
              <a:rPr lang="hu-HU" dirty="0"/>
              <a:t>az európai fejlesztési terv megfogalmazása ne legyen nagyon felületes és túl rövid:</a:t>
            </a:r>
          </a:p>
          <a:p>
            <a:r>
              <a:rPr lang="hu-HU" dirty="0" smtClean="0"/>
              <a:t>Negatív példa (5 sor):</a:t>
            </a:r>
            <a:endParaRPr lang="hu-HU" dirty="0"/>
          </a:p>
          <a:p>
            <a:pPr lvl="1"/>
            <a:r>
              <a:rPr lang="hu-HU" dirty="0"/>
              <a:t>munkatársak kompetenciáinak fejlesztése,</a:t>
            </a:r>
          </a:p>
          <a:p>
            <a:pPr lvl="1"/>
            <a:r>
              <a:rPr lang="hu-HU" dirty="0"/>
              <a:t>európai normák erősítése,</a:t>
            </a:r>
          </a:p>
          <a:p>
            <a:pPr lvl="1"/>
            <a:r>
              <a:rPr lang="hu-HU" dirty="0"/>
              <a:t>szemlélet változtatás elősegítése,</a:t>
            </a:r>
          </a:p>
          <a:p>
            <a:pPr lvl="1"/>
            <a:r>
              <a:rPr lang="hu-HU" dirty="0"/>
              <a:t>IKT fejlesztése,</a:t>
            </a:r>
          </a:p>
          <a:p>
            <a:pPr lvl="1"/>
            <a:r>
              <a:rPr lang="hu-HU" dirty="0"/>
              <a:t>nyelvi kompetenciák fejlesztése.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92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Legyen informatív, kerüljük a túl általános szövegeket!</a:t>
            </a:r>
          </a:p>
          <a:p>
            <a:r>
              <a:rPr lang="hu-HU" dirty="0" smtClean="0"/>
              <a:t>Pl.</a:t>
            </a:r>
          </a:p>
          <a:p>
            <a:r>
              <a:rPr lang="hu-HU" dirty="0"/>
              <a:t>Hogyan építik be az intézményi stratégiai fejlesztésébe a projektben résztvevő kollégák megszerzett kompetenciáit</a:t>
            </a:r>
            <a:r>
              <a:rPr lang="hu-HU" dirty="0" smtClean="0"/>
              <a:t>?</a:t>
            </a:r>
          </a:p>
          <a:p>
            <a:r>
              <a:rPr lang="hu-HU" dirty="0" smtClean="0"/>
              <a:t>Válasz:</a:t>
            </a:r>
            <a:endParaRPr lang="hu-HU" dirty="0"/>
          </a:p>
          <a:p>
            <a:r>
              <a:rPr lang="hu-HU" dirty="0"/>
              <a:t>„Az intézmény pedagógiai programjában megfogalmazott stratégiai célok megvalósítása érdekében van szükség arra, hogy a projekt résztvevőinek kompetenciáit fejlesszük. Az éves munkatervünk kialakításánál támaszkodunk a projektben résztvevő pedagógusaink tapasztalataira, kompetenciáira, belső továbbképzések tartásával, a tanulói foglalkozások szervezésével és lebonyolításával bízzuk meg őket.  A tanmeneteikben is meg kell, hogy jelenjen a projekt eredménye</a:t>
            </a:r>
            <a:r>
              <a:rPr lang="hu-HU" dirty="0" smtClean="0"/>
              <a:t>.”</a:t>
            </a:r>
          </a:p>
          <a:p>
            <a:r>
              <a:rPr lang="hu-HU" i="1" dirty="0" smtClean="0"/>
              <a:t>Mit tudtunk meg?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2952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</a:t>
            </a:r>
            <a:r>
              <a:rPr lang="hu-HU" dirty="0" smtClean="0"/>
              <a:t>e </a:t>
            </a:r>
            <a:r>
              <a:rPr lang="hu-HU" dirty="0"/>
              <a:t>legyen túl sok célkitűzés, összefüggéstelen „katalógus” – természetesen fontos az általános célok megjelenítése is, a kontextus világos meghatározása, de a konkrét terveknek, céloknak kell túlsúlyban lenniük</a:t>
            </a:r>
          </a:p>
          <a:p>
            <a:endParaRPr lang="hu-HU" dirty="0"/>
          </a:p>
        </p:txBody>
      </p:sp>
      <p:pic>
        <p:nvPicPr>
          <p:cNvPr id="4" name="Kép 3" descr="http://cdn2.business2community.com/wp-content/uploads/2013/05/disaster_recovery_plann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1512168" cy="1856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8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Példa:</a:t>
            </a:r>
          </a:p>
          <a:p>
            <a:r>
              <a:rPr lang="hu-HU" dirty="0"/>
              <a:t>nemzetközi kapcsolatok kiépítése</a:t>
            </a:r>
            <a:endParaRPr lang="hu-HU" sz="2000" dirty="0"/>
          </a:p>
          <a:p>
            <a:pPr lvl="0"/>
            <a:r>
              <a:rPr lang="hu-HU" dirty="0" err="1"/>
              <a:t>-egy</a:t>
            </a:r>
            <a:r>
              <a:rPr lang="hu-HU" dirty="0"/>
              <a:t> jó iskolapolitikai terv kidolgozása a </a:t>
            </a:r>
            <a:r>
              <a:rPr lang="hu-HU" dirty="0" err="1"/>
              <a:t>nemzetköziesítés</a:t>
            </a:r>
            <a:r>
              <a:rPr lang="hu-HU" dirty="0"/>
              <a:t> terén</a:t>
            </a:r>
            <a:endParaRPr lang="hu-HU" sz="2000" dirty="0"/>
          </a:p>
          <a:p>
            <a:pPr lvl="0"/>
            <a:r>
              <a:rPr lang="hu-HU" dirty="0" err="1"/>
              <a:t>-európai</a:t>
            </a:r>
            <a:r>
              <a:rPr lang="hu-HU" dirty="0"/>
              <a:t> és nemzetközi dimenziót hangsúlyozzuk a tantervben</a:t>
            </a:r>
            <a:endParaRPr lang="hu-HU" sz="2000" dirty="0"/>
          </a:p>
          <a:p>
            <a:pPr lvl="0"/>
            <a:r>
              <a:rPr lang="hu-HU" dirty="0" err="1"/>
              <a:t>-többet</a:t>
            </a:r>
            <a:r>
              <a:rPr lang="hu-HU" dirty="0"/>
              <a:t> tudjunk az Erasmus + pályázati rendszerről, lehetőségekről</a:t>
            </a:r>
            <a:endParaRPr lang="hu-HU" sz="2000" dirty="0"/>
          </a:p>
          <a:p>
            <a:pPr lvl="1"/>
            <a:r>
              <a:rPr lang="hu-HU" sz="2400" dirty="0"/>
              <a:t>tudjunk elindítani egy bilaterális, multilaterális, regionális partnerséget az Erasmus+ segítségével</a:t>
            </a:r>
            <a:endParaRPr lang="hu-HU" sz="2000" dirty="0"/>
          </a:p>
          <a:p>
            <a:pPr lvl="1"/>
            <a:r>
              <a:rPr lang="hu-HU" sz="2400" dirty="0"/>
              <a:t>sikeres pályázatok megírására legyünk képesek</a:t>
            </a:r>
            <a:endParaRPr lang="hu-HU" sz="2000" dirty="0"/>
          </a:p>
          <a:p>
            <a:pPr lvl="1"/>
            <a:r>
              <a:rPr lang="hu-HU" sz="2400" dirty="0"/>
              <a:t>képesek legyünk fejleszteni a nemzetközi projektmunkák formátumát mind szemtől szemben és virtuálisan</a:t>
            </a:r>
            <a:endParaRPr lang="hu-HU" sz="2000" dirty="0"/>
          </a:p>
          <a:p>
            <a:pPr lvl="1"/>
            <a:r>
              <a:rPr lang="hu-HU" sz="2400" dirty="0"/>
              <a:t>videó konferenciákon szerezzünk tapasztalatot, virtuális projektek</a:t>
            </a:r>
            <a:endParaRPr lang="hu-HU" sz="2000" dirty="0"/>
          </a:p>
          <a:p>
            <a:pPr lvl="1"/>
            <a:r>
              <a:rPr lang="hu-HU" sz="2400" dirty="0" err="1"/>
              <a:t>e-Twinning</a:t>
            </a:r>
            <a:r>
              <a:rPr lang="hu-HU" sz="2400" dirty="0"/>
              <a:t> ismeretek bővítése, partnerkeresés</a:t>
            </a:r>
            <a:endParaRPr lang="hu-HU" sz="2000" dirty="0"/>
          </a:p>
          <a:p>
            <a:pPr lvl="1"/>
            <a:r>
              <a:rPr lang="hu-HU" sz="2400" dirty="0"/>
              <a:t>a nemzetközi kapcsolatokban, stratégiai partnerségekben sikeresen tudjunk eligazodni és közreműködni</a:t>
            </a:r>
            <a:endParaRPr lang="hu-HU" sz="2000" dirty="0"/>
          </a:p>
          <a:p>
            <a:pPr lvl="1"/>
            <a:r>
              <a:rPr lang="hu-HU" sz="2400" dirty="0"/>
              <a:t>jó koordinátorrá váljunk</a:t>
            </a:r>
            <a:endParaRPr lang="hu-HU" sz="2000" dirty="0"/>
          </a:p>
          <a:p>
            <a:pPr lvl="1"/>
            <a:r>
              <a:rPr lang="hu-HU" sz="2400" dirty="0"/>
              <a:t>a munkatársak és diákjaink készségfejlesztése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75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Az Európai fejlesztési tervre vonatkozó kérdések</a:t>
            </a:r>
          </a:p>
          <a:p>
            <a:r>
              <a:rPr lang="hu-HU" dirty="0" smtClean="0"/>
              <a:t>D rész</a:t>
            </a:r>
          </a:p>
          <a:p>
            <a:r>
              <a:rPr lang="hu-HU" dirty="0"/>
              <a:t>Milyen szükségletei vannak az intézménynek/szervezetnek a minőségfejlesztés és a </a:t>
            </a:r>
            <a:r>
              <a:rPr lang="hu-HU" dirty="0" err="1"/>
              <a:t>nemzetköziesítés</a:t>
            </a:r>
            <a:r>
              <a:rPr lang="hu-HU" dirty="0"/>
              <a:t> terén? Kérjük, adja meg a fő fejlesztendő területeket (pl. vezetői kompetenciák, munkatársak kompetenciái, új tanítási módszerek és eszközök, európai dimenzió, nyelvi kompetenciák, tanterv, az oktatás és tanulás megszervezése).</a:t>
            </a:r>
          </a:p>
          <a:p>
            <a:endParaRPr lang="hu-HU" dirty="0"/>
          </a:p>
        </p:txBody>
      </p:sp>
      <p:pic>
        <p:nvPicPr>
          <p:cNvPr id="4" name="Kép 3" descr="http://www.g21.com.au/sites/default/files/styles/img_half/public/figure_building_plan_from_blocks.jpg?itok=fp9xoFT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679823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2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hu-HU" dirty="0" err="1"/>
              <a:t>-az</a:t>
            </a:r>
            <a:r>
              <a:rPr lang="hu-HU" dirty="0"/>
              <a:t> oktatás minőségének javítása, esélyteremtés</a:t>
            </a:r>
            <a:endParaRPr lang="hu-HU" sz="2000" dirty="0"/>
          </a:p>
          <a:p>
            <a:pPr lvl="1"/>
            <a:r>
              <a:rPr lang="hu-HU" sz="2400" dirty="0"/>
              <a:t>az együttműködés erősítése az oktatásban</a:t>
            </a:r>
            <a:endParaRPr lang="hu-HU" sz="2000" dirty="0"/>
          </a:p>
          <a:p>
            <a:pPr lvl="1"/>
            <a:r>
              <a:rPr lang="hu-HU" sz="2400" dirty="0"/>
              <a:t>modernizáció, előrelépés a gondolkodásban és professzionális képességekben</a:t>
            </a:r>
            <a:endParaRPr lang="hu-HU" sz="2000" dirty="0"/>
          </a:p>
          <a:p>
            <a:pPr lvl="1"/>
            <a:r>
              <a:rPr lang="hu-HU" sz="2400" dirty="0"/>
              <a:t>jobb megértése az oktatás etikai, szociális és politikai felelősségének</a:t>
            </a:r>
            <a:endParaRPr lang="hu-HU" sz="2000" dirty="0"/>
          </a:p>
          <a:p>
            <a:pPr lvl="1"/>
            <a:r>
              <a:rPr lang="hu-HU" sz="2400" dirty="0"/>
              <a:t>jó példák tanulmányozása, innovatív oktatási rendszerek tanulmányozása a PISA programban nagy sikereket elért Finnországban</a:t>
            </a:r>
            <a:endParaRPr lang="hu-HU" sz="2000" dirty="0"/>
          </a:p>
          <a:p>
            <a:pPr lvl="1"/>
            <a:r>
              <a:rPr lang="hu-HU" sz="2400" dirty="0"/>
              <a:t>a tanártársak </a:t>
            </a:r>
            <a:r>
              <a:rPr lang="hu-HU" sz="2400" dirty="0" err="1"/>
              <a:t>interkultúrális</a:t>
            </a:r>
            <a:r>
              <a:rPr lang="hu-HU" sz="2400" dirty="0"/>
              <a:t>, nyelvi képességeinek fejlesztése, kommunikáció a helyi és külföldi partnerekkel, hogy fenntartsuk a haladást</a:t>
            </a:r>
            <a:endParaRPr lang="hu-HU" sz="2000" dirty="0"/>
          </a:p>
          <a:p>
            <a:pPr lvl="1"/>
            <a:r>
              <a:rPr lang="hu-HU" sz="2400" dirty="0"/>
              <a:t>a munkatársak közös, rövid távú képzése, mely keretében a partnerségben részt vevő intézmények pedagógusai közös képzésen vesznek részt.</a:t>
            </a:r>
            <a:endParaRPr lang="hu-HU" sz="2000" dirty="0"/>
          </a:p>
          <a:p>
            <a:r>
              <a:rPr lang="hu-HU" dirty="0" err="1"/>
              <a:t>-rövid</a:t>
            </a:r>
            <a:r>
              <a:rPr lang="hu-HU" dirty="0"/>
              <a:t> távú diákcserék lebonyolítása</a:t>
            </a:r>
          </a:p>
        </p:txBody>
      </p:sp>
    </p:spTree>
    <p:extLst>
      <p:ext uri="{BB962C8B-B14F-4D97-AF65-F5344CB8AC3E}">
        <p14:creationId xmlns:p14="http://schemas.microsoft.com/office/powerpoint/2010/main" val="14222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Lehetőleg kerüljék a pályázati szövegben a közhelyeket</a:t>
            </a:r>
          </a:p>
          <a:p>
            <a:pPr lvl="1"/>
            <a:r>
              <a:rPr lang="hu-HU" dirty="0"/>
              <a:t>„nemzetközi kapcsolatok szélesedhetnek”</a:t>
            </a:r>
          </a:p>
          <a:p>
            <a:pPr lvl="1"/>
            <a:r>
              <a:rPr lang="hu-HU" dirty="0"/>
              <a:t>„elősegítik és elmélyítik más társadalmak és szokások megismerését”</a:t>
            </a:r>
          </a:p>
          <a:p>
            <a:pPr lvl="1"/>
            <a:r>
              <a:rPr lang="hu-HU" dirty="0"/>
              <a:t>„más aspektusokból közelíthetik meg az adott ország történelmének, földrajzának stb. tanítását-tanulását”</a:t>
            </a:r>
          </a:p>
          <a:p>
            <a:pPr lvl="1"/>
            <a:r>
              <a:rPr lang="hu-HU" dirty="0"/>
              <a:t>„segíti a projektalapú oktatás előtérbe kerülését”</a:t>
            </a:r>
          </a:p>
          <a:p>
            <a:pPr lvl="1"/>
            <a:r>
              <a:rPr lang="hu-HU" dirty="0"/>
              <a:t>„lehetőség stratégai partnerség kiépítésére”</a:t>
            </a:r>
          </a:p>
          <a:p>
            <a:endParaRPr lang="hu-HU" dirty="0"/>
          </a:p>
        </p:txBody>
      </p:sp>
      <p:pic>
        <p:nvPicPr>
          <p:cNvPr id="4" name="Kép 3" descr="http://pixelcube.hu/images/references/banalis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1440160" cy="866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0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pPr algn="ctr"/>
            <a:r>
              <a:rPr lang="hu-HU" sz="4000" dirty="0" smtClean="0"/>
              <a:t>Köszönöm a figyelmet!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114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Kérjük, vázolja az intézmény/szervezet terveit az európai mobilitásra és az együttműködési tevékenységekre vonatkozóan, és fejtse ki, hogy ezek a tevékenységek hogyan járulnak hozzá a meghatározott szükségletekhez.</a:t>
            </a:r>
          </a:p>
          <a:p>
            <a:r>
              <a:rPr lang="hu-HU" dirty="0"/>
              <a:t>Kérjük, fejtse ki, hogy a jövőben milyen módon építik be a projektben részt vevő munkatársak által megszerzett kompetenciákat és tapasztalatokat az intézmény stratégiai fejlesztésébe?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20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Milyen iskolai dokumentumok, ill. </a:t>
            </a:r>
            <a:r>
              <a:rPr lang="hu-HU" dirty="0" smtClean="0"/>
              <a:t>feladatok </a:t>
            </a:r>
            <a:r>
              <a:rPr lang="hu-HU" dirty="0"/>
              <a:t>szolgálhatnak kiindulópontként?</a:t>
            </a:r>
          </a:p>
          <a:p>
            <a:r>
              <a:rPr lang="hu-HU" dirty="0"/>
              <a:t>Pedagógiai </a:t>
            </a:r>
            <a:r>
              <a:rPr lang="hu-HU" dirty="0" smtClean="0"/>
              <a:t>Program</a:t>
            </a:r>
          </a:p>
          <a:p>
            <a:r>
              <a:rPr lang="hu-HU" dirty="0" smtClean="0"/>
              <a:t>Intézkedési terv a kompetenciamérés eredményeivel kapcsolatban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 descr="http://www.knok.hu/dokumentumok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2907831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1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Pedagógiai Program</a:t>
            </a:r>
          </a:p>
          <a:p>
            <a:r>
              <a:rPr lang="hu-HU" dirty="0"/>
              <a:t>főbb </a:t>
            </a:r>
            <a:r>
              <a:rPr lang="hu-HU" dirty="0" smtClean="0"/>
              <a:t>feladatok/fejezetek</a:t>
            </a:r>
            <a:endParaRPr lang="hu-HU" dirty="0"/>
          </a:p>
          <a:p>
            <a:pPr lvl="1"/>
            <a:r>
              <a:rPr lang="hu-HU" dirty="0"/>
              <a:t>Az iskolában folyó nevelő-oktató munka pedagógiai alapelvei, céljai, feladatai, eszközei, eljárásai</a:t>
            </a:r>
          </a:p>
          <a:p>
            <a:pPr lvl="1"/>
            <a:r>
              <a:rPr lang="hu-HU" dirty="0"/>
              <a:t>A személyiségfejlesztéssel valamint a közösségfejlesztéssel, az iskola szereplőinek együttműködésével kapcsolatos pedagógiai feladatok, eszközök, eljárások</a:t>
            </a:r>
          </a:p>
          <a:p>
            <a:pPr lvl="1"/>
            <a:r>
              <a:rPr lang="hu-HU" dirty="0"/>
              <a:t>Az egészségfejlesztéssel összefüggő feladatok, eszközök, eljárások</a:t>
            </a:r>
          </a:p>
          <a:p>
            <a:pPr lvl="1"/>
            <a:r>
              <a:rPr lang="hu-HU" dirty="0"/>
              <a:t>A környezeti nevelés programja</a:t>
            </a:r>
            <a:endParaRPr lang="hu-HU" b="1" dirty="0"/>
          </a:p>
          <a:p>
            <a:pPr lvl="1"/>
            <a:r>
              <a:rPr lang="hu-HU" dirty="0"/>
              <a:t>A pedagógusok helyi intézményi feladatai, az osztályfőnöki munka tartalma, az osztályfőnök feladatai</a:t>
            </a:r>
            <a:endParaRPr lang="hu-HU" b="1" dirty="0"/>
          </a:p>
          <a:p>
            <a:pPr lvl="1"/>
            <a:r>
              <a:rPr lang="hu-HU" dirty="0"/>
              <a:t>A kiemelt figyelmet igénylő tanulókkal kapcsolatos pedagógiai tevékenység helyi rendje</a:t>
            </a:r>
            <a:endParaRPr lang="hu-HU" b="1" dirty="0"/>
          </a:p>
          <a:p>
            <a:pPr lvl="1"/>
            <a:r>
              <a:rPr lang="hu-HU" dirty="0"/>
              <a:t>A tanulóknak az intézményi döntési folyamatban való részvételi jogai gyakorlásának rendje</a:t>
            </a:r>
          </a:p>
          <a:p>
            <a:pPr lvl="1"/>
            <a:r>
              <a:rPr lang="hu-HU" dirty="0"/>
              <a:t>A szülő, a tanuló, a pedagógus és az intézmény partneri kapcsolattatásának formái</a:t>
            </a:r>
          </a:p>
        </p:txBody>
      </p:sp>
    </p:spTree>
    <p:extLst>
      <p:ext uri="{BB962C8B-B14F-4D97-AF65-F5344CB8AC3E}">
        <p14:creationId xmlns:p14="http://schemas.microsoft.com/office/powerpoint/2010/main" val="12875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sz="2600" dirty="0"/>
              <a:t>egy-két lehetséges példa</a:t>
            </a:r>
            <a:r>
              <a:rPr lang="hu-HU" sz="2600" dirty="0" smtClean="0"/>
              <a:t>: </a:t>
            </a:r>
            <a:endParaRPr lang="hu-HU" sz="2600" dirty="0"/>
          </a:p>
          <a:p>
            <a:r>
              <a:rPr lang="hu-HU" sz="2600" dirty="0"/>
              <a:t>A személyiségfejlesztéssel valamint a közösségfejlesztéssel, az iskola szereplőinek együttműködésével kapcsolatos pedagógiai feladatok, eszközök, </a:t>
            </a:r>
            <a:r>
              <a:rPr lang="hu-HU" sz="2600" dirty="0" smtClean="0"/>
              <a:t>eljárások fejezeten belül:</a:t>
            </a:r>
            <a:endParaRPr lang="hu-HU" sz="2600" dirty="0"/>
          </a:p>
          <a:p>
            <a:pPr lvl="0"/>
            <a:r>
              <a:rPr lang="hu-HU" sz="2600" i="1" dirty="0"/>
              <a:t>Diákparlament</a:t>
            </a:r>
            <a:r>
              <a:rPr lang="hu-HU" sz="2600" dirty="0"/>
              <a:t>: az egész évben folyamatosan működő, a diákok által évenként választott Iskolai Diákbizottság vezetősége évente hívja össze a saját munkarendjének megfelelően. Ez a fórum és ez a szervezet a közéletiségre, a demokráciára nevelés fontos terepe.</a:t>
            </a:r>
          </a:p>
          <a:p>
            <a:pPr lvl="1"/>
            <a:r>
              <a:rPr lang="hu-HU" sz="2600" i="1" dirty="0"/>
              <a:t>tapasztalatszerzés arra vonatkozóan, hogy más európai országok oktatási intézményeiben milyen módon és mértékben vonják be a diákokat az intézmény működésébe, a döntéshozatalba, hogyan kapcsolódnak ezek a tevékenységek a tanulók állampolgári neveléséhez, ilyen területen kívánnak esetleg ó gyakorlatokat elsajátítani</a:t>
            </a:r>
          </a:p>
          <a:p>
            <a:endParaRPr lang="hu-HU" dirty="0"/>
          </a:p>
        </p:txBody>
      </p:sp>
      <p:pic>
        <p:nvPicPr>
          <p:cNvPr id="4" name="Kép 3" descr="http://nmhh.hu/nmhh/webimage/2/5/2/4/wimage/IMG_6281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1776467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0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vagy:</a:t>
            </a:r>
          </a:p>
          <a:p>
            <a:pPr lvl="0"/>
            <a:r>
              <a:rPr lang="hu-HU" i="1" dirty="0"/>
              <a:t>Iskolai ünnepélyeink (évnyitó, évzáró, ballagás stb</a:t>
            </a:r>
            <a:r>
              <a:rPr lang="hu-HU" dirty="0"/>
              <a:t>.): az iskolai közösség kohéziójának megerősítését szolgálják, a nemzeti ünnepek (október 23. és március 15.) alkalmával szintén iskolai keretek között megrendezett ünnepségek pedig a nemzeti közösséghez tartozás tudatosítását segítik. Pedagógiailag hasznos, a nevelői feladatok megvalósítására lehetőséget biztosító formákban szervezzük meg az aradi vértanúk valamint a kommunizmus és a holokauszt áldozatainak emléknapját.</a:t>
            </a:r>
          </a:p>
          <a:p>
            <a:pPr lvl="1"/>
            <a:r>
              <a:rPr lang="hu-HU" sz="2400" i="1" dirty="0"/>
              <a:t>a hazai tradícióktól eltérően ilyen más formái fedezhetők fel más országok iskolai ünnepségein, megemlékezésein (az iskolai ünnepségek kiüresedésének veszélye, új formák megtalálásának szükségessége gyakran felmerülő probléma)</a:t>
            </a:r>
          </a:p>
          <a:p>
            <a:endParaRPr lang="hu-HU" dirty="0"/>
          </a:p>
        </p:txBody>
      </p:sp>
      <p:pic>
        <p:nvPicPr>
          <p:cNvPr id="4" name="Kép 3" descr="http://rewrite.origos.hu/s/img/i/1202/20120208-nemzeti-alaptanterv-hazafias-gyerekneveles-48as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1715641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5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Kompetenciamérés</a:t>
            </a:r>
            <a:endParaRPr lang="hu-HU" dirty="0"/>
          </a:p>
          <a:p>
            <a:pPr lvl="1"/>
            <a:r>
              <a:rPr lang="hu-HU" dirty="0"/>
              <a:t>új feladat: a kompetenciamérés eredményeinek elemzése alapján intézkedési tervet kell készíteni az iskoláknak 2015. június 31-ig</a:t>
            </a:r>
          </a:p>
          <a:p>
            <a:pPr lvl="1"/>
            <a:r>
              <a:rPr lang="hu-HU" dirty="0" smtClean="0"/>
              <a:t>jó </a:t>
            </a:r>
            <a:r>
              <a:rPr lang="hu-HU" dirty="0"/>
              <a:t>gyakorlatok megismerése a kompetenciák fejlesztése területén, alapkompetenciák matematika, szövegértés</a:t>
            </a:r>
          </a:p>
          <a:p>
            <a:pPr lvl="1"/>
            <a:r>
              <a:rPr lang="hu-HU" dirty="0"/>
              <a:t>szerencsés, ha ezt alátámasztja az a tény, hogy az iskola tanárai közül többen már részt vettek hasonló jellegű hazai képzésen (konkrét képzések megemlítése)</a:t>
            </a:r>
          </a:p>
          <a:p>
            <a:pPr lvl="1"/>
            <a:r>
              <a:rPr lang="hu-HU" dirty="0"/>
              <a:t>megismerkedni azzal, hogy más országokban milyen módszerekkel folyik az intézmények külső értékelése</a:t>
            </a:r>
          </a:p>
          <a:p>
            <a:endParaRPr lang="hu-HU" dirty="0"/>
          </a:p>
        </p:txBody>
      </p:sp>
      <p:pic>
        <p:nvPicPr>
          <p:cNvPr id="4" name="Kép 3" descr="http://www.newjsag.hu/wp-content/uploads/2014/05/140528kom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252028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1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Európai fejlesztési terv ERASMUS+ KA1</a:t>
            </a:r>
            <a:br>
              <a:rPr lang="hu-HU" sz="3200" dirty="0" smtClean="0"/>
            </a:br>
            <a:r>
              <a:rPr lang="hu-HU" sz="3200" dirty="0" smtClean="0"/>
              <a:t>2014.11.11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új </a:t>
            </a:r>
            <a:r>
              <a:rPr lang="hu-HU" dirty="0" smtClean="0"/>
              <a:t>mérés</a:t>
            </a:r>
          </a:p>
          <a:p>
            <a:pPr lvl="1"/>
            <a:r>
              <a:rPr lang="hu-HU" dirty="0" smtClean="0"/>
              <a:t>8</a:t>
            </a:r>
            <a:r>
              <a:rPr lang="hu-HU" dirty="0"/>
              <a:t>. évfolyam – első </a:t>
            </a:r>
            <a:r>
              <a:rPr lang="hu-HU" dirty="0" smtClean="0"/>
              <a:t>idegen nyelv </a:t>
            </a:r>
            <a:r>
              <a:rPr lang="hu-HU" dirty="0"/>
              <a:t>-  a nyelvi készségek mérésével kapcsolatos ismeretek erősítése releváns és szerves rész elehet az európai fejlesztési tervnek</a:t>
            </a:r>
          </a:p>
        </p:txBody>
      </p:sp>
      <p:pic>
        <p:nvPicPr>
          <p:cNvPr id="4" name="Kép 3" descr="http://images.hvg.hu/image.aspx?id=a7038988-94ca-4473-814f-b8633929a0b4&amp;view=d51db973-3806-4736-8c32-8f24015e84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880320" cy="198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3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337</TotalTime>
  <Words>1409</Words>
  <Application>Microsoft Office PowerPoint</Application>
  <PresentationFormat>Diavetítés a képernyőre (4:3 oldalarány)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Austin</vt:lpstr>
      <vt:lpstr>Európai fejlesztési terv ERASMUS+ KA1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  <vt:lpstr>Európai fejlesztési terv ERASMUS+ KA1 2014.11.11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TFGMolpet</dc:creator>
  <cp:lastModifiedBy>Kardos Anita</cp:lastModifiedBy>
  <cp:revision>17</cp:revision>
  <dcterms:created xsi:type="dcterms:W3CDTF">2014-11-01T10:56:44Z</dcterms:created>
  <dcterms:modified xsi:type="dcterms:W3CDTF">2014-11-13T15:32:17Z</dcterms:modified>
</cp:coreProperties>
</file>