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43"/>
  </p:notesMasterIdLst>
  <p:sldIdLst>
    <p:sldId id="256" r:id="rId2"/>
    <p:sldId id="286" r:id="rId3"/>
    <p:sldId id="261" r:id="rId4"/>
    <p:sldId id="294" r:id="rId5"/>
    <p:sldId id="295" r:id="rId6"/>
    <p:sldId id="298" r:id="rId7"/>
    <p:sldId id="293" r:id="rId8"/>
    <p:sldId id="296" r:id="rId9"/>
    <p:sldId id="292" r:id="rId10"/>
    <p:sldId id="317" r:id="rId11"/>
    <p:sldId id="318" r:id="rId12"/>
    <p:sldId id="319" r:id="rId13"/>
    <p:sldId id="297" r:id="rId14"/>
    <p:sldId id="290" r:id="rId15"/>
    <p:sldId id="291" r:id="rId16"/>
    <p:sldId id="288" r:id="rId17"/>
    <p:sldId id="316" r:id="rId18"/>
    <p:sldId id="269" r:id="rId19"/>
    <p:sldId id="274" r:id="rId20"/>
    <p:sldId id="289" r:id="rId21"/>
    <p:sldId id="275" r:id="rId22"/>
    <p:sldId id="284" r:id="rId23"/>
    <p:sldId id="273" r:id="rId24"/>
    <p:sldId id="262" r:id="rId25"/>
    <p:sldId id="264" r:id="rId26"/>
    <p:sldId id="281" r:id="rId27"/>
    <p:sldId id="278" r:id="rId28"/>
    <p:sldId id="277" r:id="rId29"/>
    <p:sldId id="276" r:id="rId30"/>
    <p:sldId id="279" r:id="rId31"/>
    <p:sldId id="282" r:id="rId32"/>
    <p:sldId id="265" r:id="rId33"/>
    <p:sldId id="299" r:id="rId34"/>
    <p:sldId id="300" r:id="rId35"/>
    <p:sldId id="309" r:id="rId36"/>
    <p:sldId id="310" r:id="rId37"/>
    <p:sldId id="311" r:id="rId38"/>
    <p:sldId id="315" r:id="rId39"/>
    <p:sldId id="312" r:id="rId40"/>
    <p:sldId id="313" r:id="rId41"/>
    <p:sldId id="314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ikszai Anna" initials="SA" lastIdx="0" clrIdx="0">
    <p:extLst>
      <p:ext uri="{19B8F6BF-5375-455C-9EA6-DF929625EA0E}">
        <p15:presenceInfo xmlns:p15="http://schemas.microsoft.com/office/powerpoint/2012/main" userId="S-1-5-21-3823480836-17750593-2506175070-3827" providerId="AD"/>
      </p:ext>
    </p:extLst>
  </p:cmAuthor>
  <p:cmAuthor id="2" name="Székely Ágnes" initials="SÁ" lastIdx="2" clrIdx="1">
    <p:extLst>
      <p:ext uri="{19B8F6BF-5375-455C-9EA6-DF929625EA0E}">
        <p15:presenceInfo xmlns:p15="http://schemas.microsoft.com/office/powerpoint/2012/main" userId="S-1-5-21-3823480836-17750593-2506175070-37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yoda\tka\Campus_Mundi\03_Osztondijazas\09_Informacios_tevekenysegek\Rendezvenyek\2017_01_26_CM_infonap\CM_koltsegvetes_osztondijazas_vegso_201701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yoda\tka\Campus_Mundi\03_Osztondijazas\09_Informacios_tevekenysegek\Rendezvenyek\2017_01_26_CM_infonap\CM_koltsegvetes_osztondijazas_vegso_201701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yoda\tka\Campus_Mundi\03_Osztondijazas\09_Informacios_tevekenysegek\Rendezvenyek\2017_01_26_CM_infonap\CM_koltsegvetes_osztondijazas_vegso_201701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yoda\tka\Campus_Mundi\03_Osztondijazas\09_Informacios_tevekenysegek\Rendezvenyek\2017_01_26_CM_infonap\CM_koltsegvetes_osztondijazas_vegso_201701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yoda\tka\Campus_Mundi\03_Osztondijazas\09_Informacios_tevekenysegek\Rendezvenyek\2017_01_26_CM_infonap\CM_koltsegvetes_osztondijazas_vegso_201701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yoda\tka\Campus_Mundi\03_Osztondijazas\09_Informacios_tevekenysegek\Rendezvenyek\2017_01_26_CM_infonap\CM_koltsegvetes_osztondijazas_vegso_201701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yoda\tka\Campus_Mundi\03_Osztondijazas\09_Informacios_tevekenysegek\Rendezvenyek\2017_01_26_CM_infonap\SMrovid_2016oszi_eredmenyek_javasolt_statuszok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yoda\tka\Campus_Mundi\03_Osztondijazas\09_Informacios_tevekenysegek\Rendezvenyek\2017_01_26_CM_infonap\SMrovid_2016oszi_eredmenyek_javasolt_statuszok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yoda\tka\Campus_Mundi\03_Osztondijazas\09_Informacios_tevekenysegek\Rendezvenyek\2017_01_26_CM_infonap\SMrovid_2016oszi_eredmenyek_javasolt_statuszok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Munka8!$H$5:$H$28</c:f>
              <c:strCache>
                <c:ptCount val="23"/>
                <c:pt idx="0">
                  <c:v>Budapesti Corvinus Egyetem</c:v>
                </c:pt>
                <c:pt idx="1">
                  <c:v>Budapesti Gazdasági Egyetem</c:v>
                </c:pt>
                <c:pt idx="2">
                  <c:v>Budapesti Metropolitan Egyetem</c:v>
                </c:pt>
                <c:pt idx="3">
                  <c:v>Budapesti Műszaki és Gazdaságtudományi Egyetem</c:v>
                </c:pt>
                <c:pt idx="4">
                  <c:v>Debreceni Egyetem</c:v>
                </c:pt>
                <c:pt idx="5">
                  <c:v>Eötvös Loránd Tudományegyetem</c:v>
                </c:pt>
                <c:pt idx="6">
                  <c:v>Eszterházy Károly Főiskola</c:v>
                </c:pt>
                <c:pt idx="7">
                  <c:v>Károli Gáspár Református Egyetem</c:v>
                </c:pt>
                <c:pt idx="8">
                  <c:v>Kecskeméti Főiskola</c:v>
                </c:pt>
                <c:pt idx="9">
                  <c:v>Liszt Ferenc Zeneművészeti Egyetem</c:v>
                </c:pt>
                <c:pt idx="10">
                  <c:v>Magyar Képzőművészeti Egyetem</c:v>
                </c:pt>
                <c:pt idx="11">
                  <c:v>Miskolci Egyetem</c:v>
                </c:pt>
                <c:pt idx="12">
                  <c:v>Moholy-Nagy Művészeti Egyetem</c:v>
                </c:pt>
                <c:pt idx="13">
                  <c:v>Nemzeti Közszolgálati Egyetem</c:v>
                </c:pt>
                <c:pt idx="14">
                  <c:v>Nyugat-magyarországi Egyetem</c:v>
                </c:pt>
                <c:pt idx="15">
                  <c:v>Óbudai Egyetem</c:v>
                </c:pt>
                <c:pt idx="16">
                  <c:v>Pázmány Péter Katolikus Egyetem</c:v>
                </c:pt>
                <c:pt idx="17">
                  <c:v>Pécsi Tudományegyetem</c:v>
                </c:pt>
                <c:pt idx="18">
                  <c:v>Semmelweis Egyetem</c:v>
                </c:pt>
                <c:pt idx="19">
                  <c:v>Széchenyi István Egyetem</c:v>
                </c:pt>
                <c:pt idx="20">
                  <c:v>Szegedi Tudományegyetem</c:v>
                </c:pt>
                <c:pt idx="21">
                  <c:v>Szent István Egyetem</c:v>
                </c:pt>
                <c:pt idx="22">
                  <c:v>Testnevelési Egyetem</c:v>
                </c:pt>
              </c:strCache>
            </c:strRef>
          </c:cat>
          <c:val>
            <c:numRef>
              <c:f>Munka8!$I$5:$I$28</c:f>
              <c:numCache>
                <c:formatCode>General</c:formatCode>
                <c:ptCount val="23"/>
                <c:pt idx="0">
                  <c:v>118</c:v>
                </c:pt>
                <c:pt idx="1">
                  <c:v>22</c:v>
                </c:pt>
                <c:pt idx="2">
                  <c:v>3</c:v>
                </c:pt>
                <c:pt idx="3">
                  <c:v>41</c:v>
                </c:pt>
                <c:pt idx="4">
                  <c:v>24</c:v>
                </c:pt>
                <c:pt idx="5">
                  <c:v>72</c:v>
                </c:pt>
                <c:pt idx="6">
                  <c:v>2</c:v>
                </c:pt>
                <c:pt idx="7">
                  <c:v>16</c:v>
                </c:pt>
                <c:pt idx="8">
                  <c:v>4</c:v>
                </c:pt>
                <c:pt idx="9">
                  <c:v>1</c:v>
                </c:pt>
                <c:pt idx="10">
                  <c:v>12</c:v>
                </c:pt>
                <c:pt idx="11">
                  <c:v>5</c:v>
                </c:pt>
                <c:pt idx="12">
                  <c:v>12</c:v>
                </c:pt>
                <c:pt idx="13">
                  <c:v>11</c:v>
                </c:pt>
                <c:pt idx="14">
                  <c:v>1</c:v>
                </c:pt>
                <c:pt idx="15">
                  <c:v>4</c:v>
                </c:pt>
                <c:pt idx="16">
                  <c:v>12</c:v>
                </c:pt>
                <c:pt idx="17">
                  <c:v>11</c:v>
                </c:pt>
                <c:pt idx="18">
                  <c:v>4</c:v>
                </c:pt>
                <c:pt idx="19">
                  <c:v>10</c:v>
                </c:pt>
                <c:pt idx="20">
                  <c:v>43</c:v>
                </c:pt>
                <c:pt idx="21">
                  <c:v>10</c:v>
                </c:pt>
                <c:pt idx="2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9-4BF5-96B5-A11666D05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4437167"/>
        <c:axId val="804438831"/>
      </c:barChart>
      <c:catAx>
        <c:axId val="804437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4438831"/>
        <c:crosses val="autoZero"/>
        <c:auto val="1"/>
        <c:lblAlgn val="ctr"/>
        <c:lblOffset val="100"/>
        <c:noMultiLvlLbl val="0"/>
      </c:catAx>
      <c:valAx>
        <c:axId val="804438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4437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[CM_koltsegvetes_osztondijazas_vegso_20170125.xlsx]Munka5!Kimutatás2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Munka5!$B$3</c:f>
              <c:strCache>
                <c:ptCount val="1"/>
                <c:pt idx="0">
                  <c:v>Összeg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Munka5!$A$4:$A$47</c:f>
              <c:strCache>
                <c:ptCount val="43"/>
                <c:pt idx="0">
                  <c:v>Amerikai Egyesült Államok</c:v>
                </c:pt>
                <c:pt idx="1">
                  <c:v>Ausztrália</c:v>
                </c:pt>
                <c:pt idx="2">
                  <c:v>Ausztria</c:v>
                </c:pt>
                <c:pt idx="3">
                  <c:v>Belgium</c:v>
                </c:pt>
                <c:pt idx="4">
                  <c:v>Brazília</c:v>
                </c:pt>
                <c:pt idx="5">
                  <c:v>Bulgária</c:v>
                </c:pt>
                <c:pt idx="6">
                  <c:v>Chile</c:v>
                </c:pt>
                <c:pt idx="7">
                  <c:v>Csehország</c:v>
                </c:pt>
                <c:pt idx="8">
                  <c:v>Dánia</c:v>
                </c:pt>
                <c:pt idx="9">
                  <c:v>Ecuador</c:v>
                </c:pt>
                <c:pt idx="10">
                  <c:v>Egyesült Királyság</c:v>
                </c:pt>
                <c:pt idx="11">
                  <c:v>Észtország</c:v>
                </c:pt>
                <c:pt idx="12">
                  <c:v>Finnország</c:v>
                </c:pt>
                <c:pt idx="13">
                  <c:v>Franciaország</c:v>
                </c:pt>
                <c:pt idx="14">
                  <c:v>Görögország</c:v>
                </c:pt>
                <c:pt idx="15">
                  <c:v>Grúzia</c:v>
                </c:pt>
                <c:pt idx="16">
                  <c:v>Hollandia</c:v>
                </c:pt>
                <c:pt idx="17">
                  <c:v>Hongkong</c:v>
                </c:pt>
                <c:pt idx="18">
                  <c:v>Horvátország</c:v>
                </c:pt>
                <c:pt idx="19">
                  <c:v>Írország</c:v>
                </c:pt>
                <c:pt idx="20">
                  <c:v>Izland</c:v>
                </c:pt>
                <c:pt idx="21">
                  <c:v>Kanada</c:v>
                </c:pt>
                <c:pt idx="22">
                  <c:v>Kína</c:v>
                </c:pt>
                <c:pt idx="23">
                  <c:v>Koreai Köztársaság</c:v>
                </c:pt>
                <c:pt idx="24">
                  <c:v>Lengyelország</c:v>
                </c:pt>
                <c:pt idx="25">
                  <c:v>Lettország</c:v>
                </c:pt>
                <c:pt idx="26">
                  <c:v>Litvánia</c:v>
                </c:pt>
                <c:pt idx="27">
                  <c:v>Mexikó</c:v>
                </c:pt>
                <c:pt idx="28">
                  <c:v>Németország</c:v>
                </c:pt>
                <c:pt idx="29">
                  <c:v>Norvégia</c:v>
                </c:pt>
                <c:pt idx="30">
                  <c:v>Olaszország</c:v>
                </c:pt>
                <c:pt idx="31">
                  <c:v>Oroszország</c:v>
                </c:pt>
                <c:pt idx="32">
                  <c:v>Portugália</c:v>
                </c:pt>
                <c:pt idx="33">
                  <c:v>Románia</c:v>
                </c:pt>
                <c:pt idx="34">
                  <c:v>Spanyolország</c:v>
                </c:pt>
                <c:pt idx="35">
                  <c:v>Svájc</c:v>
                </c:pt>
                <c:pt idx="36">
                  <c:v>Svédország</c:v>
                </c:pt>
                <c:pt idx="37">
                  <c:v>Szingapúr</c:v>
                </c:pt>
                <c:pt idx="38">
                  <c:v>Szlovénia</c:v>
                </c:pt>
                <c:pt idx="39">
                  <c:v>Tajvan</c:v>
                </c:pt>
                <c:pt idx="40">
                  <c:v>Törökország</c:v>
                </c:pt>
                <c:pt idx="41">
                  <c:v>Új-Zéland</c:v>
                </c:pt>
                <c:pt idx="42">
                  <c:v>Uruguay</c:v>
                </c:pt>
              </c:strCache>
            </c:strRef>
          </c:cat>
          <c:val>
            <c:numRef>
              <c:f>Munka5!$B$4:$B$47</c:f>
              <c:numCache>
                <c:formatCode>General</c:formatCode>
                <c:ptCount val="43"/>
                <c:pt idx="0">
                  <c:v>9</c:v>
                </c:pt>
                <c:pt idx="1">
                  <c:v>4</c:v>
                </c:pt>
                <c:pt idx="2">
                  <c:v>15</c:v>
                </c:pt>
                <c:pt idx="3">
                  <c:v>16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14</c:v>
                </c:pt>
                <c:pt idx="8">
                  <c:v>9</c:v>
                </c:pt>
                <c:pt idx="9">
                  <c:v>1</c:v>
                </c:pt>
                <c:pt idx="10">
                  <c:v>26</c:v>
                </c:pt>
                <c:pt idx="11">
                  <c:v>6</c:v>
                </c:pt>
                <c:pt idx="12">
                  <c:v>24</c:v>
                </c:pt>
                <c:pt idx="13">
                  <c:v>38</c:v>
                </c:pt>
                <c:pt idx="14">
                  <c:v>3</c:v>
                </c:pt>
                <c:pt idx="15">
                  <c:v>1</c:v>
                </c:pt>
                <c:pt idx="16">
                  <c:v>39</c:v>
                </c:pt>
                <c:pt idx="17">
                  <c:v>1</c:v>
                </c:pt>
                <c:pt idx="18">
                  <c:v>2</c:v>
                </c:pt>
                <c:pt idx="19">
                  <c:v>7</c:v>
                </c:pt>
                <c:pt idx="20">
                  <c:v>1</c:v>
                </c:pt>
                <c:pt idx="21">
                  <c:v>4</c:v>
                </c:pt>
                <c:pt idx="22">
                  <c:v>3</c:v>
                </c:pt>
                <c:pt idx="23">
                  <c:v>4</c:v>
                </c:pt>
                <c:pt idx="24">
                  <c:v>13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92</c:v>
                </c:pt>
                <c:pt idx="29">
                  <c:v>6</c:v>
                </c:pt>
                <c:pt idx="30">
                  <c:v>47</c:v>
                </c:pt>
                <c:pt idx="31">
                  <c:v>2</c:v>
                </c:pt>
                <c:pt idx="32">
                  <c:v>24</c:v>
                </c:pt>
                <c:pt idx="33">
                  <c:v>5</c:v>
                </c:pt>
                <c:pt idx="34">
                  <c:v>28</c:v>
                </c:pt>
                <c:pt idx="35">
                  <c:v>3</c:v>
                </c:pt>
                <c:pt idx="36">
                  <c:v>14</c:v>
                </c:pt>
                <c:pt idx="37">
                  <c:v>2</c:v>
                </c:pt>
                <c:pt idx="38">
                  <c:v>5</c:v>
                </c:pt>
                <c:pt idx="39">
                  <c:v>2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A-43D7-9C03-F4CD6B4E9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1398735"/>
        <c:axId val="901405807"/>
      </c:barChart>
      <c:catAx>
        <c:axId val="90139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1405807"/>
        <c:crosses val="autoZero"/>
        <c:auto val="1"/>
        <c:lblAlgn val="ctr"/>
        <c:lblOffset val="100"/>
        <c:noMultiLvlLbl val="0"/>
      </c:catAx>
      <c:valAx>
        <c:axId val="90140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139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[CM_koltsegvetes_osztondijazas_vegso_20170125.xlsx]Munka6!Kimutatás3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Munka6!$B$3</c:f>
              <c:strCache>
                <c:ptCount val="1"/>
                <c:pt idx="0">
                  <c:v>Összeg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908-4495-99A4-03EA7B32D7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908-4495-99A4-03EA7B32D7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908-4495-99A4-03EA7B32D7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908-4495-99A4-03EA7B32D7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908-4495-99A4-03EA7B32D716}"/>
              </c:ext>
            </c:extLst>
          </c:dPt>
          <c:cat>
            <c:strRef>
              <c:f>Munka6!$A$4:$A$9</c:f>
              <c:strCache>
                <c:ptCount val="5"/>
                <c:pt idx="0">
                  <c:v>CM-SMS-KA103</c:v>
                </c:pt>
                <c:pt idx="1">
                  <c:v>CM-SMS-KA103SN</c:v>
                </c:pt>
                <c:pt idx="2">
                  <c:v>CM-SMS-KA107</c:v>
                </c:pt>
                <c:pt idx="3">
                  <c:v>CM-SMS-KA107SN</c:v>
                </c:pt>
                <c:pt idx="4">
                  <c:v>CM-SMS-SH</c:v>
                </c:pt>
              </c:strCache>
            </c:strRef>
          </c:cat>
          <c:val>
            <c:numRef>
              <c:f>Munka6!$B$4:$B$9</c:f>
              <c:numCache>
                <c:formatCode>General</c:formatCode>
                <c:ptCount val="5"/>
                <c:pt idx="0">
                  <c:v>570</c:v>
                </c:pt>
                <c:pt idx="1">
                  <c:v>8</c:v>
                </c:pt>
                <c:pt idx="2">
                  <c:v>37</c:v>
                </c:pt>
                <c:pt idx="3">
                  <c:v>2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08-4495-99A4-03EA7B32D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[CM_koltsegvetes_osztondijazas_vegso_20170125.xlsx]Munka11!Kimutatás10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Munka11!$B$3</c:f>
              <c:strCache>
                <c:ptCount val="1"/>
                <c:pt idx="0">
                  <c:v>Összeg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Munka11!$A$4:$A$24</c:f>
              <c:strCache>
                <c:ptCount val="20"/>
                <c:pt idx="0">
                  <c:v>Budapesti Corvinus Egyetem</c:v>
                </c:pt>
                <c:pt idx="1">
                  <c:v>Budapesti Gazdasági Egyetem</c:v>
                </c:pt>
                <c:pt idx="2">
                  <c:v>Budapesti Metropolitan Egyetem</c:v>
                </c:pt>
                <c:pt idx="3">
                  <c:v>Budapesti Műszaki és Gazdaságtudományi Egyetem</c:v>
                </c:pt>
                <c:pt idx="4">
                  <c:v>Debreceni Egyetem</c:v>
                </c:pt>
                <c:pt idx="5">
                  <c:v>Eötvös Loránd Tudományegyetem</c:v>
                </c:pt>
                <c:pt idx="6">
                  <c:v>Eszterházy Károly Egyetem</c:v>
                </c:pt>
                <c:pt idx="7">
                  <c:v>Kaposvári Egyetem</c:v>
                </c:pt>
                <c:pt idx="8">
                  <c:v>Károli Gáspár Református Egyetem</c:v>
                </c:pt>
                <c:pt idx="9">
                  <c:v>Miskolci Egyetem</c:v>
                </c:pt>
                <c:pt idx="10">
                  <c:v>Moholy-Nagy Művészeti Egyetem</c:v>
                </c:pt>
                <c:pt idx="11">
                  <c:v>Nyugat-magyarországi Egyetem</c:v>
                </c:pt>
                <c:pt idx="12">
                  <c:v>Óbudai Egyetem</c:v>
                </c:pt>
                <c:pt idx="13">
                  <c:v>Pannon Egyetem</c:v>
                </c:pt>
                <c:pt idx="14">
                  <c:v>Pécsi Tudományegyetem</c:v>
                </c:pt>
                <c:pt idx="15">
                  <c:v>Semmelweis Egyetem</c:v>
                </c:pt>
                <c:pt idx="16">
                  <c:v>Széchenyi István Egyetem</c:v>
                </c:pt>
                <c:pt idx="17">
                  <c:v>Szegedi Tudományegyetem</c:v>
                </c:pt>
                <c:pt idx="18">
                  <c:v>Szent István Egyetem</c:v>
                </c:pt>
                <c:pt idx="19">
                  <c:v>Színház- és Filmművészeti Egyetem</c:v>
                </c:pt>
              </c:strCache>
            </c:strRef>
          </c:cat>
          <c:val>
            <c:numRef>
              <c:f>Munka11!$B$4:$B$24</c:f>
              <c:numCache>
                <c:formatCode>General</c:formatCode>
                <c:ptCount val="20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13</c:v>
                </c:pt>
                <c:pt idx="4">
                  <c:v>18</c:v>
                </c:pt>
                <c:pt idx="5">
                  <c:v>15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6</c:v>
                </c:pt>
                <c:pt idx="12">
                  <c:v>2</c:v>
                </c:pt>
                <c:pt idx="13">
                  <c:v>1</c:v>
                </c:pt>
                <c:pt idx="14">
                  <c:v>13</c:v>
                </c:pt>
                <c:pt idx="15">
                  <c:v>13</c:v>
                </c:pt>
                <c:pt idx="16">
                  <c:v>1</c:v>
                </c:pt>
                <c:pt idx="17">
                  <c:v>15</c:v>
                </c:pt>
                <c:pt idx="18">
                  <c:v>11</c:v>
                </c:pt>
                <c:pt idx="1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B-4BB7-8CFF-0E983C243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9006575"/>
        <c:axId val="928997423"/>
      </c:barChart>
      <c:catAx>
        <c:axId val="929006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8997423"/>
        <c:crosses val="autoZero"/>
        <c:auto val="1"/>
        <c:lblAlgn val="ctr"/>
        <c:lblOffset val="100"/>
        <c:noMultiLvlLbl val="0"/>
      </c:catAx>
      <c:valAx>
        <c:axId val="928997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9006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[CM_koltsegvetes_osztondijazas_vegso_20170125.xlsx]Munka4!Kimutatás1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Munka4!$B$3</c:f>
              <c:strCache>
                <c:ptCount val="1"/>
                <c:pt idx="0">
                  <c:v>Összeg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Munka4!$A$4:$A$38</c:f>
              <c:strCache>
                <c:ptCount val="34"/>
                <c:pt idx="0">
                  <c:v>Amerikai Egyesült Államok</c:v>
                </c:pt>
                <c:pt idx="1">
                  <c:v>Ausztrália</c:v>
                </c:pt>
                <c:pt idx="2">
                  <c:v>Ausztria</c:v>
                </c:pt>
                <c:pt idx="3">
                  <c:v>Belgium</c:v>
                </c:pt>
                <c:pt idx="4">
                  <c:v>Bulgária</c:v>
                </c:pt>
                <c:pt idx="5">
                  <c:v>Costa Rica</c:v>
                </c:pt>
                <c:pt idx="6">
                  <c:v>Csehország</c:v>
                </c:pt>
                <c:pt idx="7">
                  <c:v>Dánia</c:v>
                </c:pt>
                <c:pt idx="8">
                  <c:v>Ecuador</c:v>
                </c:pt>
                <c:pt idx="9">
                  <c:v>Egyesült Királyság</c:v>
                </c:pt>
                <c:pt idx="10">
                  <c:v>Észtország</c:v>
                </c:pt>
                <c:pt idx="11">
                  <c:v>Finnország</c:v>
                </c:pt>
                <c:pt idx="12">
                  <c:v>Franciaország</c:v>
                </c:pt>
                <c:pt idx="13">
                  <c:v>Hollandia</c:v>
                </c:pt>
                <c:pt idx="14">
                  <c:v>Indonézia</c:v>
                </c:pt>
                <c:pt idx="15">
                  <c:v>Írország</c:v>
                </c:pt>
                <c:pt idx="16">
                  <c:v>Izland</c:v>
                </c:pt>
                <c:pt idx="17">
                  <c:v>Izrael</c:v>
                </c:pt>
                <c:pt idx="18">
                  <c:v>Japán</c:v>
                </c:pt>
                <c:pt idx="19">
                  <c:v>Jordánia</c:v>
                </c:pt>
                <c:pt idx="20">
                  <c:v>Kanada</c:v>
                </c:pt>
                <c:pt idx="21">
                  <c:v>Mexikó</c:v>
                </c:pt>
                <c:pt idx="22">
                  <c:v>Németország</c:v>
                </c:pt>
                <c:pt idx="23">
                  <c:v>Olaszország</c:v>
                </c:pt>
                <c:pt idx="24">
                  <c:v>Oroszország</c:v>
                </c:pt>
                <c:pt idx="25">
                  <c:v>Portugália</c:v>
                </c:pt>
                <c:pt idx="26">
                  <c:v>Románia</c:v>
                </c:pt>
                <c:pt idx="27">
                  <c:v>Spanyolország</c:v>
                </c:pt>
                <c:pt idx="28">
                  <c:v>Svédország</c:v>
                </c:pt>
                <c:pt idx="29">
                  <c:v>Szlovákia</c:v>
                </c:pt>
                <c:pt idx="30">
                  <c:v>Szlovénia</c:v>
                </c:pt>
                <c:pt idx="31">
                  <c:v>Törökország</c:v>
                </c:pt>
                <c:pt idx="32">
                  <c:v>Új-Zéland</c:v>
                </c:pt>
                <c:pt idx="33">
                  <c:v>Vietnam</c:v>
                </c:pt>
              </c:strCache>
            </c:strRef>
          </c:cat>
          <c:val>
            <c:numRef>
              <c:f>Munka4!$B$4:$B$38</c:f>
              <c:numCache>
                <c:formatCode>General</c:formatCode>
                <c:ptCount val="34"/>
                <c:pt idx="0">
                  <c:v>22</c:v>
                </c:pt>
                <c:pt idx="1">
                  <c:v>2</c:v>
                </c:pt>
                <c:pt idx="2">
                  <c:v>13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16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19</c:v>
                </c:pt>
                <c:pt idx="23">
                  <c:v>7</c:v>
                </c:pt>
                <c:pt idx="24">
                  <c:v>2</c:v>
                </c:pt>
                <c:pt idx="25">
                  <c:v>3</c:v>
                </c:pt>
                <c:pt idx="26">
                  <c:v>8</c:v>
                </c:pt>
                <c:pt idx="27">
                  <c:v>13</c:v>
                </c:pt>
                <c:pt idx="28">
                  <c:v>1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2F-4031-AF12-6B5D47EAC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9498271"/>
        <c:axId val="245014383"/>
      </c:barChart>
      <c:catAx>
        <c:axId val="79949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5014383"/>
        <c:crosses val="autoZero"/>
        <c:auto val="1"/>
        <c:lblAlgn val="ctr"/>
        <c:lblOffset val="100"/>
        <c:noMultiLvlLbl val="0"/>
      </c:catAx>
      <c:valAx>
        <c:axId val="24501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99498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[CM_koltsegvetes_osztondijazas_vegso_20170125.xlsx]Munka7!Kimutatás4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Munka7!$B$3</c:f>
              <c:strCache>
                <c:ptCount val="1"/>
                <c:pt idx="0">
                  <c:v>Összeg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20-44DB-9DCA-25737B16B3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20-44DB-9DCA-25737B16B3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20-44DB-9DCA-25737B16B3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20-44DB-9DCA-25737B16B3C3}"/>
              </c:ext>
            </c:extLst>
          </c:dPt>
          <c:cat>
            <c:strRef>
              <c:f>Munka7!$A$4:$A$8</c:f>
              <c:strCache>
                <c:ptCount val="4"/>
                <c:pt idx="0">
                  <c:v>CM-SMP-KA103</c:v>
                </c:pt>
                <c:pt idx="1">
                  <c:v>CM-SMP-KA103SN</c:v>
                </c:pt>
                <c:pt idx="2">
                  <c:v>CM-SMP-KA107</c:v>
                </c:pt>
                <c:pt idx="3">
                  <c:v>CM-SMP-SH</c:v>
                </c:pt>
              </c:strCache>
            </c:strRef>
          </c:cat>
          <c:val>
            <c:numRef>
              <c:f>Munka7!$B$4:$B$8</c:f>
              <c:numCache>
                <c:formatCode>General</c:formatCode>
                <c:ptCount val="4"/>
                <c:pt idx="0">
                  <c:v>106</c:v>
                </c:pt>
                <c:pt idx="1">
                  <c:v>1</c:v>
                </c:pt>
                <c:pt idx="2">
                  <c:v>28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20-44DB-9DCA-25737B16B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Pályázók</a:t>
            </a:r>
            <a:endParaRPr lang="hu-H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Munka3!$A$4:$A$23</c:f>
              <c:strCache>
                <c:ptCount val="20"/>
                <c:pt idx="0">
                  <c:v>Állatorvostudományi Egyetem</c:v>
                </c:pt>
                <c:pt idx="1">
                  <c:v>Budapesti Corvinus Egyetem</c:v>
                </c:pt>
                <c:pt idx="2">
                  <c:v>Budapesti Műszaki és Gazdaságtudományi Egyetem/91658</c:v>
                </c:pt>
                <c:pt idx="3">
                  <c:v>Debreceni Egyetem/91684</c:v>
                </c:pt>
                <c:pt idx="4">
                  <c:v>Dunaújvárosi Egyetem/91686</c:v>
                </c:pt>
                <c:pt idx="5">
                  <c:v>Eötvös Loránd Tudományegyetem/91657</c:v>
                </c:pt>
                <c:pt idx="6">
                  <c:v>Eszterházy Károly Egyetem/91687</c:v>
                </c:pt>
                <c:pt idx="7">
                  <c:v>Kaposvári Egyetem/91692</c:v>
                </c:pt>
                <c:pt idx="8">
                  <c:v>Károli Gáspár Református Egyetem/91662</c:v>
                </c:pt>
                <c:pt idx="9">
                  <c:v>Liszt Ferenc Zeneművészeti Egyetem/91667</c:v>
                </c:pt>
                <c:pt idx="10">
                  <c:v>Magyar Táncművészeti Főiskola/91670</c:v>
                </c:pt>
                <c:pt idx="11">
                  <c:v>Miskolci Egyetem/91694</c:v>
                </c:pt>
                <c:pt idx="12">
                  <c:v>Moholy-Nagy Művészeti Egyetem</c:v>
                </c:pt>
                <c:pt idx="13">
                  <c:v>Pannon Egyetem/91705</c:v>
                </c:pt>
                <c:pt idx="14">
                  <c:v>Pázmány Péter Katolikus Egyetem/91663</c:v>
                </c:pt>
                <c:pt idx="15">
                  <c:v>Pécsi Tudományegyetem</c:v>
                </c:pt>
                <c:pt idx="16">
                  <c:v>Semmelweis Egyetem/91660</c:v>
                </c:pt>
                <c:pt idx="17">
                  <c:v>Széchenyi István Egyetem/91690</c:v>
                </c:pt>
                <c:pt idx="18">
                  <c:v>Szegedi Tudományegyetem/91700</c:v>
                </c:pt>
                <c:pt idx="19">
                  <c:v>Szent István Egyetem/91688</c:v>
                </c:pt>
              </c:strCache>
            </c:strRef>
          </c:cat>
          <c:val>
            <c:numRef>
              <c:f>Munka3!$B$4:$B$23</c:f>
              <c:numCache>
                <c:formatCode>General</c:formatCode>
                <c:ptCount val="20"/>
                <c:pt idx="0">
                  <c:v>3</c:v>
                </c:pt>
                <c:pt idx="1">
                  <c:v>3</c:v>
                </c:pt>
                <c:pt idx="2">
                  <c:v>9</c:v>
                </c:pt>
                <c:pt idx="3">
                  <c:v>41</c:v>
                </c:pt>
                <c:pt idx="4">
                  <c:v>1</c:v>
                </c:pt>
                <c:pt idx="5">
                  <c:v>19</c:v>
                </c:pt>
                <c:pt idx="6">
                  <c:v>8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  <c:pt idx="12">
                  <c:v>1</c:v>
                </c:pt>
                <c:pt idx="13">
                  <c:v>3</c:v>
                </c:pt>
                <c:pt idx="14">
                  <c:v>9</c:v>
                </c:pt>
                <c:pt idx="15">
                  <c:v>21</c:v>
                </c:pt>
                <c:pt idx="16">
                  <c:v>4</c:v>
                </c:pt>
                <c:pt idx="17">
                  <c:v>1</c:v>
                </c:pt>
                <c:pt idx="18">
                  <c:v>20</c:v>
                </c:pt>
                <c:pt idx="1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5-445D-8CF7-DA186F445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8989935"/>
        <c:axId val="928994511"/>
      </c:barChart>
      <c:catAx>
        <c:axId val="928989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8994511"/>
        <c:crosses val="autoZero"/>
        <c:auto val="1"/>
        <c:lblAlgn val="ctr"/>
        <c:lblOffset val="100"/>
        <c:noMultiLvlLbl val="0"/>
      </c:catAx>
      <c:valAx>
        <c:axId val="928994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898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06391948031823"/>
          <c:y val="2.513410855056256E-2"/>
          <c:w val="0.6843075293975851"/>
          <c:h val="0.921859729724672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Munka3!$A$36:$A$67</c:f>
              <c:strCache>
                <c:ptCount val="32"/>
                <c:pt idx="0">
                  <c:v>Amerikai Egyesült Államok</c:v>
                </c:pt>
                <c:pt idx="1">
                  <c:v>Arab Emírségek</c:v>
                </c:pt>
                <c:pt idx="2">
                  <c:v>Argentína</c:v>
                </c:pt>
                <c:pt idx="3">
                  <c:v>Ausztrália</c:v>
                </c:pt>
                <c:pt idx="4">
                  <c:v>Ausztria</c:v>
                </c:pt>
                <c:pt idx="5">
                  <c:v>Belgium</c:v>
                </c:pt>
                <c:pt idx="6">
                  <c:v>Dánia</c:v>
                </c:pt>
                <c:pt idx="7">
                  <c:v>Egyesült Királyság</c:v>
                </c:pt>
                <c:pt idx="8">
                  <c:v>Észtország</c:v>
                </c:pt>
                <c:pt idx="9">
                  <c:v>Finnország</c:v>
                </c:pt>
                <c:pt idx="10">
                  <c:v>Franciaország</c:v>
                </c:pt>
                <c:pt idx="11">
                  <c:v>Görögország</c:v>
                </c:pt>
                <c:pt idx="12">
                  <c:v>Hollandia</c:v>
                </c:pt>
                <c:pt idx="13">
                  <c:v>Horvátország</c:v>
                </c:pt>
                <c:pt idx="14">
                  <c:v>Izland</c:v>
                </c:pt>
                <c:pt idx="15">
                  <c:v>Izrael</c:v>
                </c:pt>
                <c:pt idx="16">
                  <c:v>Kanada</c:v>
                </c:pt>
                <c:pt idx="17">
                  <c:v>Lengyelország</c:v>
                </c:pt>
                <c:pt idx="18">
                  <c:v>Málta</c:v>
                </c:pt>
                <c:pt idx="19">
                  <c:v>Németország</c:v>
                </c:pt>
                <c:pt idx="20">
                  <c:v>Norvégia</c:v>
                </c:pt>
                <c:pt idx="21">
                  <c:v>Olaszország</c:v>
                </c:pt>
                <c:pt idx="22">
                  <c:v>Portugália</c:v>
                </c:pt>
                <c:pt idx="23">
                  <c:v>Románia</c:v>
                </c:pt>
                <c:pt idx="24">
                  <c:v>Spanyolország</c:v>
                </c:pt>
                <c:pt idx="25">
                  <c:v>Svájc</c:v>
                </c:pt>
                <c:pt idx="26">
                  <c:v>Svédország</c:v>
                </c:pt>
                <c:pt idx="27">
                  <c:v>Szerbia</c:v>
                </c:pt>
                <c:pt idx="28">
                  <c:v>Szlovénia</c:v>
                </c:pt>
                <c:pt idx="29">
                  <c:v>Tajvan</c:v>
                </c:pt>
                <c:pt idx="30">
                  <c:v>Vatikán</c:v>
                </c:pt>
                <c:pt idx="31">
                  <c:v>Vietnam</c:v>
                </c:pt>
              </c:strCache>
            </c:strRef>
          </c:cat>
          <c:val>
            <c:numRef>
              <c:f>Munka3!$B$36:$B$67</c:f>
              <c:numCache>
                <c:formatCode>General</c:formatCode>
                <c:ptCount val="32"/>
                <c:pt idx="0">
                  <c:v>26</c:v>
                </c:pt>
                <c:pt idx="1">
                  <c:v>7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  <c:pt idx="6">
                  <c:v>5</c:v>
                </c:pt>
                <c:pt idx="7">
                  <c:v>14</c:v>
                </c:pt>
                <c:pt idx="8">
                  <c:v>2</c:v>
                </c:pt>
                <c:pt idx="9">
                  <c:v>1</c:v>
                </c:pt>
                <c:pt idx="10">
                  <c:v>11</c:v>
                </c:pt>
                <c:pt idx="11">
                  <c:v>1</c:v>
                </c:pt>
                <c:pt idx="12">
                  <c:v>8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1</c:v>
                </c:pt>
                <c:pt idx="19">
                  <c:v>15</c:v>
                </c:pt>
                <c:pt idx="20">
                  <c:v>4</c:v>
                </c:pt>
                <c:pt idx="21">
                  <c:v>14</c:v>
                </c:pt>
                <c:pt idx="22">
                  <c:v>3</c:v>
                </c:pt>
                <c:pt idx="23">
                  <c:v>6</c:v>
                </c:pt>
                <c:pt idx="24">
                  <c:v>5</c:v>
                </c:pt>
                <c:pt idx="25">
                  <c:v>3</c:v>
                </c:pt>
                <c:pt idx="26">
                  <c:v>4</c:v>
                </c:pt>
                <c:pt idx="27">
                  <c:v>1</c:v>
                </c:pt>
                <c:pt idx="28">
                  <c:v>1</c:v>
                </c:pt>
                <c:pt idx="29">
                  <c:v>3</c:v>
                </c:pt>
                <c:pt idx="30">
                  <c:v>1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2-4F7E-834D-95F3370B4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08359791"/>
        <c:axId val="908353135"/>
      </c:barChart>
      <c:catAx>
        <c:axId val="908359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353135"/>
        <c:crosses val="autoZero"/>
        <c:auto val="1"/>
        <c:lblAlgn val="ctr"/>
        <c:lblOffset val="100"/>
        <c:noMultiLvlLbl val="0"/>
      </c:catAx>
      <c:valAx>
        <c:axId val="9083531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359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[SMrovid_2016oszi_eredmenyek_javasolt_statuszok.xls]Munka2!Kimutatás11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Munka2!$B$3:$B$4</c:f>
              <c:strCache>
                <c:ptCount val="1"/>
                <c:pt idx="0">
                  <c:v>Összeg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64-4AD6-8897-B7248494C7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64-4AD6-8897-B7248494C7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64-4AD6-8897-B7248494C754}"/>
              </c:ext>
            </c:extLst>
          </c:dPt>
          <c:cat>
            <c:strRef>
              <c:f>Munka2!$A$5:$A$8</c:f>
              <c:strCache>
                <c:ptCount val="3"/>
                <c:pt idx="0">
                  <c:v>doktori képzés (PhD/DLA)</c:v>
                </c:pt>
                <c:pt idx="1">
                  <c:v>mesterképzés (MA/MSc)</c:v>
                </c:pt>
                <c:pt idx="2">
                  <c:v>osztatlan képzés</c:v>
                </c:pt>
              </c:strCache>
            </c:strRef>
          </c:cat>
          <c:val>
            <c:numRef>
              <c:f>Munka2!$B$5:$B$8</c:f>
              <c:numCache>
                <c:formatCode>General</c:formatCode>
                <c:ptCount val="3"/>
                <c:pt idx="0">
                  <c:v>126</c:v>
                </c:pt>
                <c:pt idx="1">
                  <c:v>20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64-4AD6-8897-B7248494C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5284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599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5822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0991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942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0205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339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869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97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8107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003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415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565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432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446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302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707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0216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6198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60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4951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25367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929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104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85971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09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3325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37575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29017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17199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279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7319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01217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93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098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747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39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00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865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tka.hu/celcsoport/7123/hogyan-palyazz-campus-mundi-osztondijra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://www.tpf.hu/docs/palyazatok/cm_hallgatoi_leporello_2017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ka.hu/celcsoport/490/blogok/121/campus-mundi" TargetMode="External"/><Relationship Id="rId5" Type="http://schemas.openxmlformats.org/officeDocument/2006/relationships/hyperlink" Target="https://www.facebook.com/campusmundi" TargetMode="External"/><Relationship Id="rId10" Type="http://schemas.openxmlformats.org/officeDocument/2006/relationships/hyperlink" Target="https://www.youtube.com/watch?v=UNVYO9WK2Y8" TargetMode="External"/><Relationship Id="rId4" Type="http://schemas.openxmlformats.org/officeDocument/2006/relationships/hyperlink" Target="http://tka.hu/celcsoport/5087/campus-mundi" TargetMode="External"/><Relationship Id="rId9" Type="http://schemas.openxmlformats.org/officeDocument/2006/relationships/hyperlink" Target="http://tka.hu/celcsoport/6805/miert-jo-a-kulfoldi-szakmai-gyakorla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ka.hu/palyazatok/4889/campus-mundi-osztondij-rovid-kulfoldi-tanulmanyuthoz" TargetMode="External"/><Relationship Id="rId5" Type="http://schemas.openxmlformats.org/officeDocument/2006/relationships/hyperlink" Target="http://tka.hu/palyazatok/4890/campus-mundi-osztondij-kulfoldi-szakmai-gyakorlathoz" TargetMode="External"/><Relationship Id="rId4" Type="http://schemas.openxmlformats.org/officeDocument/2006/relationships/hyperlink" Target="http://tka.hu/palyazatok/4888/campus-mundi-osztondij-kulfoldi-reszkepzeshez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ka.hu/palyazatok/4832/tamogatott-palyazoknak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ditlap.hu/doc/ajanlas_kreditelismeres_3.7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ka.hu/palyazatok/4829/gyakori-kerdesek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ka.hu/docs/palyazatok/intezmenyi_lista_referensek_2017jan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holarship.h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Campus Mundi ösztöndíjprogram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Információs nap</a:t>
            </a: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Intézményi kapcsolattartók részére</a:t>
            </a: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2017. január 26.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Rövid tanulmányút, 2016. ősz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8064896" cy="4713387"/>
          </a:xfrm>
        </p:spPr>
        <p:txBody>
          <a:bodyPr>
            <a:normAutofit/>
          </a:bodyPr>
          <a:lstStyle/>
          <a:p>
            <a:pPr marL="914400" lvl="2" indent="-466725">
              <a:buNone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None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25174"/>
              </p:ext>
            </p:extLst>
          </p:nvPr>
        </p:nvGraphicFramePr>
        <p:xfrm>
          <a:off x="179512" y="980728"/>
          <a:ext cx="7554788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288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Rövid tanulmányút, 2016. ősz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8064896" cy="5126136"/>
          </a:xfrm>
        </p:spPr>
        <p:txBody>
          <a:bodyPr>
            <a:normAutofit/>
          </a:bodyPr>
          <a:lstStyle/>
          <a:p>
            <a:pPr marL="914400" lvl="2" indent="-466725">
              <a:buNone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None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652368"/>
              </p:ext>
            </p:extLst>
          </p:nvPr>
        </p:nvGraphicFramePr>
        <p:xfrm>
          <a:off x="-612576" y="987616"/>
          <a:ext cx="7571184" cy="555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449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Rövid tanulmányút, 2016. ősz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8064896" cy="5126136"/>
          </a:xfrm>
        </p:spPr>
        <p:txBody>
          <a:bodyPr>
            <a:normAutofit/>
          </a:bodyPr>
          <a:lstStyle/>
          <a:p>
            <a:pPr marL="914400" lvl="2" indent="-466725">
              <a:buNone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None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207860"/>
              </p:ext>
            </p:extLst>
          </p:nvPr>
        </p:nvGraphicFramePr>
        <p:xfrm>
          <a:off x="827584" y="1484784"/>
          <a:ext cx="68407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542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Fejlesztési lehetőségek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936" y="980728"/>
            <a:ext cx="8669528" cy="5400600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Kreditbeszámítás: ösztönző szabályozás</a:t>
            </a:r>
          </a:p>
          <a:p>
            <a:pPr lvl="2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Cél: a külföldön teljesített kurzusok teljeskörű beszámítása</a:t>
            </a:r>
          </a:p>
          <a:p>
            <a:pPr lvl="3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Kötelező és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köt.vál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kurzusokra nagyobb arányú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beszámítás (ne legyen kettős terhelés)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többi kurzust szabadon választható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kurzusként</a:t>
            </a:r>
          </a:p>
          <a:p>
            <a:pPr lvl="3"/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Kredittúlfutás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esetén mentesség a fizetési kötelezettség alól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Partneregyetemek: minőségi szelekció!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Alapkritérium: csak ha vannak megfelelő szakos kurzusok megfelelő mennyiségben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Európán túli partnerségek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fellendítése</a:t>
            </a:r>
            <a:r>
              <a:rPr lang="hu-HU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(SMS 10%, SMP 36%)</a:t>
            </a:r>
            <a:endParaRPr lang="hu-HU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Közös képzési programok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(ha nem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EMundus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(SZIE 3 fő, BGE 2 fő –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12 hónap)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Promócióra nagyobb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hangsúly</a:t>
            </a:r>
          </a:p>
          <a:p>
            <a:pPr marL="914400" lvl="2" indent="0">
              <a:buNone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1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Fejlesztési lehetőségek - promóció</a:t>
            </a:r>
            <a:endParaRPr lang="hu-H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2"/>
            <a:ext cx="8784976" cy="5832648"/>
          </a:xfrm>
        </p:spPr>
        <p:txBody>
          <a:bodyPr>
            <a:normAutofit lnSpcReduction="10000"/>
          </a:bodyPr>
          <a:lstStyle/>
          <a:p>
            <a:pPr marL="447675" lvl="2" indent="-265113">
              <a:buNone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SMS határidőt kitoltuk: március 30, szeptember 30,</a:t>
            </a:r>
          </a:p>
          <a:p>
            <a:pPr marL="447675" lvl="2" indent="-265113">
              <a:buNone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SMP: folyamatos pályázás (ha van fogadólevél)</a:t>
            </a:r>
          </a:p>
          <a:p>
            <a:pPr marL="447675" lvl="2" indent="-265113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Platformok, csatornák:</a:t>
            </a:r>
          </a:p>
          <a:p>
            <a:pPr marL="712788" lvl="3" indent="-265113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Intézményi / Erasmus / kari Facebook oldal(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712788" lvl="3" indent="-265113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Honlapok (intézményi, kari, nemzetközi) + nemzetközi rendezvénynaptár</a:t>
            </a:r>
          </a:p>
          <a:p>
            <a:pPr marL="712788" lvl="3" indent="-265113"/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Neptun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ETR üzenetek (1 hónappal és 2 héttel a beadási határidő előtt)</a:t>
            </a:r>
          </a:p>
          <a:p>
            <a:pPr marL="712788" lvl="3" indent="-265113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Fotópályázat (a jelenleg kint tartózkodó hallgatóktól,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Fb-on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megversenyeztetni, a legtöbb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Like-ot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kapó hallgató nyer)</a:t>
            </a:r>
          </a:p>
          <a:p>
            <a:pPr marL="712788" lvl="3" indent="-265113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Egyetemi / kari újságban cikkek, élménybeszámolók, portrék (nemzetközi fejezet beépítése)</a:t>
            </a:r>
          </a:p>
          <a:p>
            <a:pPr marL="712788" lvl="3" indent="-265113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Külügyi hírek (honlapon,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Fb-on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újságban, hírlevélben)</a:t>
            </a:r>
          </a:p>
          <a:p>
            <a:pPr marL="712788" lvl="3" indent="-265113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Blogok, beszámolók a honlapon,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Fb-on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(pl. nyári szakmai gyakorlat)</a:t>
            </a:r>
          </a:p>
          <a:p>
            <a:pPr marL="712788" lvl="3" indent="-265113"/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Youtube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csatorna (rövid videók: pályázati tanácsok, élménybeszámolók)</a:t>
            </a:r>
          </a:p>
          <a:p>
            <a:pPr marL="712788" lvl="3" indent="-265113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HÖK hírlevél, levelezőlista</a:t>
            </a:r>
          </a:p>
          <a:p>
            <a:pPr marL="712788" lvl="3" indent="-265113"/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Alumni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hallgatók elérhetősége honlapon</a:t>
            </a:r>
          </a:p>
          <a:p>
            <a:pPr marL="712788" lvl="3" indent="-265113"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TKA tartalmak megoszthatók, átvehetők!!!</a:t>
            </a:r>
          </a:p>
          <a:p>
            <a:pPr marL="712788" lvl="3" indent="-265113"/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/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/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None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11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Fejlesztési lehetőségek - promóció</a:t>
            </a:r>
            <a:endParaRPr lang="hu-H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792" y="836712"/>
            <a:ext cx="8601008" cy="5688632"/>
          </a:xfrm>
        </p:spPr>
        <p:txBody>
          <a:bodyPr>
            <a:normAutofit fontScale="77500" lnSpcReduction="20000"/>
          </a:bodyPr>
          <a:lstStyle/>
          <a:p>
            <a:pPr marL="539750" lvl="2" indent="-274638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Rendezvények, események:</a:t>
            </a:r>
          </a:p>
          <a:p>
            <a:pPr marL="895350" lvl="3" indent="-355600"/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kiállításon mobilitási infók (intézmény-, szakválasztási szempont)</a:t>
            </a:r>
          </a:p>
          <a:p>
            <a:pPr marL="895350" lvl="3" indent="-3556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Week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Europe Day (külföldi oktatók, koordinátorok és diákok, ESN bevonásával – pl. Erasmus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Staff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Week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programjába építve)</a:t>
            </a:r>
          </a:p>
          <a:p>
            <a:pPr marL="895350" lvl="3" indent="-3556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Intézményi tájékoztatók, előadások, információs napok, nyílt nap (szülői fórum a nemzetközi ösztöndíjakról), beszélgetés mentorokkal,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alumnuszokkal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5350" lvl="3" indent="-3556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Plakátkampány</a:t>
            </a:r>
          </a:p>
          <a:p>
            <a:pPr marL="895350" lvl="3" indent="-3556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Órákon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rövid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tájékoztató (koordinátor, E+ oktató)</a:t>
            </a:r>
          </a:p>
          <a:p>
            <a:pPr marL="895350" lvl="3" indent="-3556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Szakesten rövid tájékoztató, élménybeszámoló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95350" lvl="3" indent="-3556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Külügyi Börze + fotókiállítás</a:t>
            </a:r>
          </a:p>
          <a:p>
            <a:pPr marL="895350" lvl="3" indent="-3556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Mobility Café, Nemzetközi teadélután, Interkulturális est + fotókiállítás</a:t>
            </a:r>
          </a:p>
          <a:p>
            <a:pPr marL="895350" lvl="3" indent="-3556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HÖK, EHÖK csatornák, rendezvények</a:t>
            </a:r>
          </a:p>
          <a:p>
            <a:pPr marL="895350" lvl="3" indent="-3556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ESN rendezvények, események</a:t>
            </a:r>
          </a:p>
          <a:p>
            <a:pPr marL="895350" lvl="3" indent="-3556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Egyetemi napokon (Campus fesztivál) nemzetközi stand, szórólapok, tájékoztató</a:t>
            </a:r>
          </a:p>
          <a:p>
            <a:pPr marL="895350" lvl="3" indent="-3556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Szakmai gyakorlat fórum</a:t>
            </a:r>
          </a:p>
          <a:p>
            <a:pPr marL="895350" lvl="3" indent="-3556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Állásbörzén szakmai gyakorlat hirdetése (+ kiállító cégekkel kapcsolatépítés!)</a:t>
            </a:r>
          </a:p>
          <a:p>
            <a:pPr marL="895350" lvl="3" indent="-3556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Gólyatáborban, gólya héten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standolás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előadás, gólya kiadványba/mappába nemzetközi infó anyag</a:t>
            </a:r>
          </a:p>
          <a:p>
            <a:pPr marL="895350" lvl="3" indent="-355600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Első éves hallgatóknak tájékoztató</a:t>
            </a:r>
          </a:p>
          <a:p>
            <a:pPr marL="882650" lvl="3" indent="-342900"/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Alumni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hallgatók fogadóórái,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Alumni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est, programokba bevonásuk</a:t>
            </a:r>
          </a:p>
          <a:p>
            <a:pPr marL="882650" lvl="3" indent="-3429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Közös programok: sportnap, főzés (Global Cooking), kirándulás</a:t>
            </a:r>
          </a:p>
          <a:p>
            <a:pPr marL="882650" lvl="3" indent="-3429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időszakban tréningek: Hogy írjunk motivációs levelet?</a:t>
            </a:r>
          </a:p>
          <a:p>
            <a:pPr marL="539750" lvl="3" indent="0">
              <a:buNone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Interkulturális tréning, Angol/német nyelvi klub, stb.</a:t>
            </a:r>
          </a:p>
          <a:p>
            <a:pPr marL="895350" lvl="3" indent="-355600"/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/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None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3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9768" y="627683"/>
            <a:ext cx="7859216" cy="706090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Promócióhoz TKA tartalmak</a:t>
            </a:r>
            <a:b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(átlinkelhetők az intézményi oldalakra!)</a:t>
            </a:r>
            <a:br>
              <a:rPr lang="hu-HU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2200" i="1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</a:t>
            </a:r>
            <a:r>
              <a:rPr lang="hu-HU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tka.hu/celcsoport/5087/campus-mundi</a:t>
            </a:r>
            <a:r>
              <a:rPr lang="hu-HU" sz="27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sz="27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556792"/>
            <a:ext cx="8064896" cy="5112568"/>
          </a:xfrm>
        </p:spPr>
        <p:txBody>
          <a:bodyPr>
            <a:normAutofit fontScale="85000" lnSpcReduction="10000"/>
          </a:bodyPr>
          <a:lstStyle/>
          <a:p>
            <a:pPr marL="357188" lvl="2" indent="-174625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Campus Mundi Facebook oldal (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Like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!): őszi kampány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szakmai gyakorlatra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www.facebook.com/campusmundi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7188" lvl="2" indent="-174625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Blogverseny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http://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tka.hu/celcsoport/490/blogok/121/campus-mundi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7188" lvl="2" indent="-174625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Nyomtatott anyagok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brosúra: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http://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www.tpf.hu/docs/palyazatok/cm_hallgatoi_leporello_2017.pdf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, plakát, leporelló,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freecard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7188" lvl="2" indent="-174625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Hogyan pályázz Campus Mundi ösztöndíjra? c.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infografika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u-HU" u="sng" dirty="0">
                <a:hlinkClick r:id="rId8"/>
              </a:rPr>
              <a:t>http://</a:t>
            </a:r>
            <a:r>
              <a:rPr lang="hu-HU" u="sng" dirty="0" smtClean="0">
                <a:hlinkClick r:id="rId8"/>
              </a:rPr>
              <a:t>tka.hu/celcsoport/7123/hogyan-palyazz-campus-mundi-osztondijra</a:t>
            </a:r>
            <a:endParaRPr lang="hu-HU" u="sng" dirty="0" smtClean="0"/>
          </a:p>
          <a:p>
            <a:pPr marL="357188" lvl="2" indent="-174625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Miért jó a külföldi szakmai gyakorlat?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9"/>
              </a:rPr>
              <a:t>http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hlinkClick r:id="rId9"/>
              </a:rPr>
              <a:t>://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9"/>
              </a:rPr>
              <a:t>tka.hu/celcsoport/6805/miert-jo-a-kulfoldi-szakmai-gyakorlat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7188" lvl="2" indent="-174625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Kinyílik a világ! promóciós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kisfilm: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hlinkClick r:id="rId10"/>
              </a:rPr>
              <a:t>https://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10"/>
              </a:rPr>
              <a:t>www.youtube.com/watch?v=UNVYO9WK2Y8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7188" lvl="2" indent="-174625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Megjelenések: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intézményi börzék, </a:t>
            </a:r>
          </a:p>
          <a:p>
            <a:pPr marL="182563" lvl="2" indent="0">
              <a:buNone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Erasmus+ 30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(+CM) roadshow, fesztiválok (EFOTT, Sziget, stb.)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None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75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Hol tartunk most?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8064896" cy="4713387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felület fejlesztése ~kész:</a:t>
            </a:r>
          </a:p>
          <a:p>
            <a:pPr lvl="2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Aktív státusz lépés kész (during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mobility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</a:t>
            </a:r>
          </a:p>
          <a:p>
            <a:pPr lvl="2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Beszámoló lépés kész 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after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mobility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</a:t>
            </a:r>
          </a:p>
          <a:p>
            <a:pPr lvl="2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Egyenlegrendezés lépés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kész (utalások folyamatban)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-466725">
              <a:buNone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-466725">
              <a:buNone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Tavaszi pályázati forduló előkészítése: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Intézményi változások (karok, szakok)?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Partnerintézményi listák frissítése;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Bírálók frissítése;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Szakos átlagok frissítése</a:t>
            </a:r>
          </a:p>
          <a:p>
            <a:pPr marL="914400" lvl="2" indent="0">
              <a:buNone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Táblázatokat küldjük, </a:t>
            </a:r>
            <a:r>
              <a:rPr lang="hu-HU" dirty="0" smtClean="0">
                <a:solidFill>
                  <a:srgbClr val="C00000"/>
                </a:solidFill>
              </a:rPr>
              <a:t>határidő: február 8.</a:t>
            </a:r>
            <a:endParaRPr lang="hu-HU" dirty="0">
              <a:solidFill>
                <a:srgbClr val="C00000"/>
              </a:solidFill>
            </a:endParaRPr>
          </a:p>
          <a:p>
            <a:pPr marL="914400" lvl="2" indent="-466725">
              <a:buNone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None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59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848872" cy="850106"/>
          </a:xfrm>
        </p:spPr>
        <p:txBody>
          <a:bodyPr>
            <a:noAutofit/>
          </a:bodyPr>
          <a:lstStyle/>
          <a:p>
            <a:pPr algn="l"/>
            <a:r>
              <a:rPr lang="hu-H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2017. tavaszi forduló előkészítése</a:t>
            </a:r>
            <a:endParaRPr lang="hu-H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felhívások módosultak: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tka.hu/palyazatok/4888/campus-mundi-osztondij-kulfoldi-reszkepzeshez</a:t>
            </a:r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SMP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http://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tka.hu/palyazatok/4890/campus-mundi-osztondij-kulfoldi-szakmai-gyakorlathoz</a:t>
            </a:r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Rövid tanulmányút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http://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tka.hu/palyazatok/4889/campus-mundi-osztondij-rovid-kulfoldi-tanulmanyuthoz</a:t>
            </a:r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Kezdő dátumok: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SMP: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2017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június 1.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Rövid tanulmányút: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2017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szeptember 1.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Befejező dátum:</a:t>
            </a:r>
          </a:p>
          <a:p>
            <a:pPr marL="457200" lvl="1" indent="0">
              <a:buNone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2018. szeptember 30.</a:t>
            </a:r>
          </a:p>
          <a:p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3403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felhívások: mi változott?</a:t>
            </a:r>
            <a:endParaRPr lang="hu-H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>
            <a:normAutofit fontScale="77500" lnSpcReduction="20000"/>
          </a:bodyPr>
          <a:lstStyle/>
          <a:p>
            <a:r>
              <a:rPr lang="hu-HU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adatlap: az adatok a pályázati rendszerből kerülnek bele, kézzel kiegészíteni nem lehet – formai hiba!</a:t>
            </a:r>
          </a:p>
          <a:p>
            <a:r>
              <a:rPr lang="hu-HU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Tartósan beteg, fogyatékossággal élők támogatása: </a:t>
            </a:r>
          </a:p>
          <a:p>
            <a:pPr lvl="2"/>
            <a:r>
              <a:rPr lang="hu-HU" dirty="0">
                <a:solidFill>
                  <a:srgbClr val="FF0000"/>
                </a:solidFill>
              </a:rPr>
              <a:t>Indokolt esetben a maximális összeg felett is adható támogatás (pl. kísérő személy költségei</a:t>
            </a:r>
            <a:r>
              <a:rPr lang="hu-HU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hu-HU" dirty="0" smtClean="0">
                <a:solidFill>
                  <a:srgbClr val="FF0000"/>
                </a:solidFill>
              </a:rPr>
              <a:t>CM – E+ SN pályázat tartalma és a mellékletek ugyanazok legyenek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SMS: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 hónapra ösztöndíj, ha közös képzés vagy diploma megszerzése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(MA/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MSc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SMP: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Folyamatos pályázási lehetőség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Fogadó levél nem pótolható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Benyújtási határidő: javasolt a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szgy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kezdő napja előtt 3 hónappal</a:t>
            </a:r>
          </a:p>
          <a:p>
            <a:pPr lvl="1"/>
            <a:r>
              <a:rPr lang="hu-HU" dirty="0" smtClean="0">
                <a:solidFill>
                  <a:srgbClr val="C00000"/>
                </a:solidFill>
              </a:rPr>
              <a:t>Technikai határidő: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2017. február 28. 23:00 – az eddig nem véglegesített pályázatok elvesznek!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2017. március 1-től indul a tavaszi pályázati forduló</a:t>
            </a:r>
          </a:p>
        </p:txBody>
      </p:sp>
    </p:spTree>
    <p:extLst>
      <p:ext uri="{BB962C8B-B14F-4D97-AF65-F5344CB8AC3E}">
        <p14:creationId xmlns:p14="http://schemas.microsoft.com/office/powerpoint/2010/main" val="226027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764704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hu-HU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2016. tavaszi és őszi pályázati forduló</a:t>
            </a:r>
            <a:endParaRPr lang="hu-H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15808"/>
              </p:ext>
            </p:extLst>
          </p:nvPr>
        </p:nvGraphicFramePr>
        <p:xfrm>
          <a:off x="323528" y="1916113"/>
          <a:ext cx="8496944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56405282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7164217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78104951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69434363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1397620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397299358"/>
                    </a:ext>
                  </a:extLst>
                </a:gridCol>
                <a:gridCol w="1131411">
                  <a:extLst>
                    <a:ext uri="{9D8B030D-6E8A-4147-A177-3AD203B41FA5}">
                      <a16:colId xmlns:a16="http://schemas.microsoft.com/office/drawing/2014/main" val="2861275048"/>
                    </a:ext>
                  </a:extLst>
                </a:gridCol>
                <a:gridCol w="1316861">
                  <a:extLst>
                    <a:ext uri="{9D8B030D-6E8A-4147-A177-3AD203B41FA5}">
                      <a16:colId xmlns:a16="http://schemas.microsoft.com/office/drawing/2014/main" val="1796388475"/>
                    </a:ext>
                  </a:extLst>
                </a:gridCol>
              </a:tblGrid>
              <a:tr h="59436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Ösztöndíj kategória</a:t>
                      </a:r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Tervezett létszám</a:t>
                      </a:r>
                      <a:endParaRPr lang="hu-HU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Ösztöndíjas</a:t>
                      </a:r>
                      <a:r>
                        <a:rPr lang="hu-HU" baseline="0" dirty="0" smtClean="0"/>
                        <a:t> létszám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Különbség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08847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tavasz</a:t>
                      </a:r>
                      <a:endParaRPr lang="hu-HU" sz="18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ősz</a:t>
                      </a:r>
                      <a:endParaRPr lang="hu-HU" sz="18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összesen</a:t>
                      </a:r>
                      <a:endParaRPr lang="hu-HU" sz="18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tavasz</a:t>
                      </a:r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ősz</a:t>
                      </a:r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összesen</a:t>
                      </a:r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15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Részképzés</a:t>
                      </a:r>
                      <a:endParaRPr lang="hu-H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390</a:t>
                      </a:r>
                      <a:endParaRPr lang="hu-HU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390</a:t>
                      </a:r>
                      <a:endParaRPr lang="hu-HU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780</a:t>
                      </a:r>
                      <a:endParaRPr lang="hu-HU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338</a:t>
                      </a:r>
                      <a:endParaRPr lang="hu-H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120</a:t>
                      </a:r>
                      <a:endParaRPr lang="hu-H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458</a:t>
                      </a:r>
                      <a:endParaRPr lang="hu-H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322 (-)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66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Szakmai </a:t>
                      </a:r>
                      <a:r>
                        <a:rPr lang="hu-HU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gy</a:t>
                      </a:r>
                      <a:r>
                        <a:rPr lang="hu-H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  <a:endParaRPr lang="hu-H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362</a:t>
                      </a:r>
                      <a:endParaRPr lang="hu-HU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362</a:t>
                      </a:r>
                      <a:endParaRPr lang="hu-HU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724</a:t>
                      </a:r>
                      <a:endParaRPr lang="hu-HU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71</a:t>
                      </a:r>
                      <a:endParaRPr lang="hu-H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57 (+)</a:t>
                      </a:r>
                      <a:endParaRPr lang="hu-H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128 (+)</a:t>
                      </a:r>
                      <a:endParaRPr lang="hu-H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596 (-)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71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Rövid tan.</a:t>
                      </a:r>
                      <a:endParaRPr lang="hu-H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109</a:t>
                      </a:r>
                      <a:endParaRPr lang="hu-HU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109</a:t>
                      </a:r>
                      <a:endParaRPr lang="hu-HU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218</a:t>
                      </a:r>
                      <a:endParaRPr lang="hu-HU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86</a:t>
                      </a:r>
                      <a:endParaRPr lang="hu-H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(99)</a:t>
                      </a:r>
                      <a:endParaRPr lang="hu-HU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(185)</a:t>
                      </a:r>
                      <a:endParaRPr lang="hu-H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(33) 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55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összesen</a:t>
                      </a:r>
                      <a:endParaRPr lang="hu-H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861</a:t>
                      </a:r>
                      <a:endParaRPr lang="hu-HU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861</a:t>
                      </a:r>
                      <a:endParaRPr lang="hu-HU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1 722</a:t>
                      </a:r>
                      <a:endParaRPr lang="hu-HU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495</a:t>
                      </a:r>
                      <a:endParaRPr lang="hu-H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177 (+)</a:t>
                      </a:r>
                      <a:endParaRPr lang="hu-H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672 (+)</a:t>
                      </a:r>
                      <a:endParaRPr lang="hu-H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951 (-)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045764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323528" y="501317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Szakmai gyakorlat: folyamatos pályázási lehetőség</a:t>
            </a: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Rövid tanulmányút: az őszi forduló eredménye febr. 8-án várható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82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felhívások: mi változott?</a:t>
            </a:r>
            <a:endParaRPr lang="hu-H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Bírálati szempontok: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Kiemelkedő tudományos, művészeti vagy sporttevékenység:</a:t>
            </a:r>
          </a:p>
          <a:p>
            <a:pPr lvl="2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 magyarországi vagy magyar nyelvű: 10 pont</a:t>
            </a:r>
          </a:p>
          <a:p>
            <a:pPr lvl="2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 nemzetközi vagy idegen nyelvű: 20 pont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Promóciós tevékenység: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 CM promóciót vállal: 2 pont</a:t>
            </a:r>
          </a:p>
          <a:p>
            <a:pPr marL="357188" lvl="2" indent="-265113"/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Értékelés, pontozás:</a:t>
            </a:r>
          </a:p>
          <a:p>
            <a:pPr marL="814388" lvl="3" indent="-265113"/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Köztes pontszám ne legyen</a:t>
            </a: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7188" lvl="2" indent="-265113"/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70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35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Pályázati felhívások: mi változott?</a:t>
            </a:r>
            <a:endParaRPr lang="hu-H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733256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Rövid tanulmányút:</a:t>
            </a:r>
          </a:p>
          <a:p>
            <a:pPr lvl="1"/>
            <a:r>
              <a:rPr lang="hu-HU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Céltevékenység:</a:t>
            </a:r>
          </a:p>
          <a:p>
            <a:pPr lvl="2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kutatási vagy művészeti tevékenység</a:t>
            </a:r>
          </a:p>
          <a:p>
            <a:pPr lvl="2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nemzetközi szakmai versenyen való részvétel</a:t>
            </a:r>
          </a:p>
          <a:p>
            <a:pPr lvl="2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nemzetközi tudományos konferencia-előadás</a:t>
            </a:r>
          </a:p>
          <a:p>
            <a:pPr lvl="1"/>
            <a:endParaRPr lang="hu-H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Kik pályázhatnak: 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mesterképzéses hallgatók(legalább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lezárt aktív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félév)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osztatlan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képzéses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hallgatók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(legalább 7 lezárt aktív félév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2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oktori képzéses hallgatók (legalább 1 lezárt félév)</a:t>
            </a:r>
          </a:p>
          <a:p>
            <a:pPr lvl="2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oktori képzésen abszolvált hallgatók, akik még nem jelentkeztek be fokozatszerzésre 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doktorjelöltek</a:t>
            </a:r>
          </a:p>
          <a:p>
            <a:pPr lvl="2"/>
            <a:endParaRPr lang="hu-H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hu-HU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Aktív hallgatói jogviszony/doktorjelölti jogviszony</a:t>
            </a:r>
          </a:p>
          <a:p>
            <a:pPr lvl="1"/>
            <a:r>
              <a:rPr lang="hu-H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Időtartam: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2-30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nap pályázható </a:t>
            </a:r>
            <a:r>
              <a:rPr lang="hu-H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(utazási napok hozzáadása nélkül)</a:t>
            </a:r>
          </a:p>
          <a:p>
            <a:pPr lvl="1"/>
            <a:r>
              <a:rPr lang="hu-HU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Útiköltség-támogatás</a:t>
            </a:r>
            <a:r>
              <a:rPr lang="hu-H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2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1000 km távolságnál messzebb utazó hallgatók </a:t>
            </a:r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legfeljebb 160 000 Ft lehet 4000 km-t </a:t>
            </a:r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None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meghaladó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távolság 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esetén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None/>
            </a:pPr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4318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352" y="460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felhívások: mi változott?</a:t>
            </a:r>
            <a:endParaRPr lang="hu-H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733256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Rövid tanulmányút: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dokumentumok:</a:t>
            </a:r>
          </a:p>
          <a:p>
            <a:pPr lvl="2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Szaktanári ajánlás (intézményi jóváhagyásra nincs szükség)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Fogadólevél/Konferencia-előadás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esetében absztrakt és visszaigazolás 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Nyelvtudás igazolása: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nyelvvizsga-bizonyítvány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nyelvvizsga-bizonyítvánnyal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egyenértékű okirat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Összesített korrigált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kreditindex</a:t>
            </a:r>
          </a:p>
          <a:p>
            <a:pPr lvl="2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csak mester- és osztatlan képzésben </a:t>
            </a:r>
          </a:p>
          <a:p>
            <a:pPr marL="914400" lvl="2" indent="0">
              <a:buNone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részt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vevő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hallgatóknál </a:t>
            </a:r>
          </a:p>
          <a:p>
            <a:pPr lvl="1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Szempontrendszer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változásai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Munkaterv (40 pont)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Szakos tanulmányokhoz kapcsolódó tevékenység </a:t>
            </a:r>
          </a:p>
          <a:p>
            <a:pPr marL="914400" lvl="2" indent="0">
              <a:buNone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(15 pont)</a:t>
            </a:r>
          </a:p>
          <a:p>
            <a:pPr lvl="1"/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None/>
            </a:pPr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694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Tavaszi pályázati forduló előkészítése</a:t>
            </a:r>
            <a:endParaRPr lang="hu-H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rendszer megnyitása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frissítések, módosítások után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~ Február 10.</a:t>
            </a: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 határidő: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SMS: 2017. március 30.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Rövid tanulmányút: 2017. április 10.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SMP: folyamatos </a:t>
            </a:r>
            <a:r>
              <a:rPr lang="hu-HU" dirty="0" smtClean="0">
                <a:solidFill>
                  <a:srgbClr val="C00000"/>
                </a:solidFill>
              </a:rPr>
              <a:t>(február 28!)</a:t>
            </a: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Bírálati határidő: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SMS: 2017. április 30.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Rövid tanulmányút: június vége</a:t>
            </a:r>
          </a:p>
          <a:p>
            <a:pPr marL="457200" lvl="1" indent="0">
              <a:buNone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Kuratóriumi ülések: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május 17, június 14, július 12.)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03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pPr algn="l"/>
            <a:r>
              <a:rPr lang="hu-HU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Pályázati</a:t>
            </a:r>
            <a:r>
              <a:rPr lang="hu-HU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dokumentumok (mellékletek)</a:t>
            </a:r>
            <a:endParaRPr lang="hu-HU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0772" y="1340768"/>
            <a:ext cx="8523716" cy="4708525"/>
          </a:xfrm>
        </p:spPr>
        <p:txBody>
          <a:bodyPr/>
          <a:lstStyle/>
          <a:p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Aláírás: csak eredeti, nem képként beillesztett!</a:t>
            </a:r>
          </a:p>
          <a:p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Szaktanári ajánlás, intézményi jóváhagyás: Húzzák alá a megfelelőt!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(ajánlom – nem ajánlom; beszámítjuk – nem számítjuk be a tanulmányokat,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stb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…)</a:t>
            </a:r>
          </a:p>
          <a:p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Motivációs levél: konkrét szakmai célokat, teljesítendő kurzusokat / tevékenységeket tartalmazzon</a:t>
            </a:r>
          </a:p>
          <a:p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Nyelvvizsga: a tanulmányok nyelvéből legyen (A + B vagy C típusú) = LA </a:t>
            </a:r>
            <a:r>
              <a:rPr lang="hu-H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competences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pPr marL="0" indent="0">
              <a:buNone/>
            </a:pPr>
            <a:endParaRPr lang="hu-HU" sz="28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4040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2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Praktikus információk - tapasztalatok</a:t>
            </a:r>
            <a:endParaRPr lang="hu-H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Bírálat: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Pontosan, a szempontoknak és ponthatároknak mindenben megfelelően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Nyelvtudás: minimum a komplex B2 (ha ez nincs: formai hiba!); komplex felsőfokra plusz pont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Szociális kiegészítő igénylések bírálata! (keresztfinanszírozás nem lehetséges!)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SN kiegészítő pályázatok bírálata: TKA</a:t>
            </a:r>
          </a:p>
          <a:p>
            <a:pPr lvl="1"/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Köztes pontszámok ne legyenek!</a:t>
            </a:r>
          </a:p>
        </p:txBody>
      </p:sp>
    </p:spTree>
    <p:extLst>
      <p:ext uri="{BB962C8B-B14F-4D97-AF65-F5344CB8AC3E}">
        <p14:creationId xmlns:p14="http://schemas.microsoft.com/office/powerpoint/2010/main" val="630401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Praktikus információk - tapasztalatok</a:t>
            </a:r>
            <a:endParaRPr lang="hu-H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4286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Kiutazás előtt</a:t>
            </a:r>
          </a:p>
          <a:p>
            <a:pPr marL="0" indent="0">
              <a:buNone/>
            </a:pPr>
            <a:endParaRPr lang="hu-HU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Erasmus+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zero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KA103-as SMS, SMP kiutazások esetén kötelező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E+ státusz követelményeinek mindenben meg kell felelniük a CM ösztöndíjas hallgatóknak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E+ </a:t>
            </a:r>
            <a:r>
              <a:rPr lang="hu-HU" dirty="0" err="1" smtClean="0">
                <a:solidFill>
                  <a:srgbClr val="FF0000"/>
                </a:solidFill>
              </a:rPr>
              <a:t>zero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grant</a:t>
            </a:r>
            <a:r>
              <a:rPr lang="hu-HU" dirty="0" smtClean="0">
                <a:solidFill>
                  <a:srgbClr val="FF0000"/>
                </a:solidFill>
              </a:rPr>
              <a:t> támogatási szerződés, 2.3, 3.1 cikk, időtartam és támogatási összeg: 0 napra 0 euró E+ ösztöndíj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Beszámoló fájlban jelezni, hogy </a:t>
            </a:r>
            <a:r>
              <a:rPr lang="hu-HU" dirty="0" err="1" smtClean="0">
                <a:solidFill>
                  <a:srgbClr val="FF0000"/>
                </a:solidFill>
              </a:rPr>
              <a:t>CM-es</a:t>
            </a:r>
            <a:r>
              <a:rPr lang="hu-HU" dirty="0" smtClean="0">
                <a:solidFill>
                  <a:srgbClr val="FF0000"/>
                </a:solidFill>
              </a:rPr>
              <a:t> hallgató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Keresztfinanszírozás nem lehetséges! (</a:t>
            </a:r>
            <a:r>
              <a:rPr lang="hu-HU" dirty="0" err="1" smtClean="0">
                <a:solidFill>
                  <a:srgbClr val="FF0000"/>
                </a:solidFill>
              </a:rPr>
              <a:t>szoc</a:t>
            </a:r>
            <a:r>
              <a:rPr lang="hu-HU" dirty="0" smtClean="0">
                <a:solidFill>
                  <a:srgbClr val="FF0000"/>
                </a:solidFill>
              </a:rPr>
              <a:t>. </a:t>
            </a:r>
            <a:r>
              <a:rPr lang="hu-HU" dirty="0" err="1">
                <a:solidFill>
                  <a:srgbClr val="FF0000"/>
                </a:solidFill>
              </a:rPr>
              <a:t>k</a:t>
            </a:r>
            <a:r>
              <a:rPr lang="hu-HU" dirty="0" err="1" smtClean="0">
                <a:solidFill>
                  <a:srgbClr val="FF0000"/>
                </a:solidFill>
              </a:rPr>
              <a:t>ieg</a:t>
            </a:r>
            <a:r>
              <a:rPr lang="hu-HU" dirty="0" smtClean="0">
                <a:solidFill>
                  <a:srgbClr val="FF0000"/>
                </a:solidFill>
              </a:rPr>
              <a:t>, SN csak  ösztöndíjas hallgatónak fizethető!)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Kombinált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finanszírozás: </a:t>
            </a:r>
          </a:p>
          <a:p>
            <a:pPr lvl="2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SMS: min. 90 nap CM és min. 90 nap E+ időszak</a:t>
            </a:r>
          </a:p>
          <a:p>
            <a:pPr lvl="2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SMP: min. 60 nap CM és min. 60 nap E+ időszak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legyen kézzel javított, átírt szerződés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63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Praktikus információk, tapasztalatok</a:t>
            </a:r>
            <a:endParaRPr lang="hu-H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>
            <a:normAutofit fontScale="85000" lnSpcReduction="20000"/>
          </a:bodyPr>
          <a:lstStyle/>
          <a:p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Learning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agreement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CM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verzió!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hu-HU" u="sng" dirty="0">
                <a:hlinkClick r:id="rId4"/>
              </a:rPr>
              <a:t>http://www.tka.hu/palyazatok/4832/tamogatott-palyazoknak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LA, kurzusok: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 táblázat: kurzus neve + kreditszáma (a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szab.váll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akkor is!)</a:t>
            </a: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LA, nyelvi kompetenciák:</a:t>
            </a:r>
          </a:p>
          <a:p>
            <a:pPr marL="742950" lvl="2" indent="-3429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KA103: OLS teszt eredménye alapján (OLS kötelező)</a:t>
            </a:r>
          </a:p>
          <a:p>
            <a:pPr marL="742950" lvl="2" indent="-3429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KA107, SH: nyelvvizsga szint alapján (OLS-be nem kerülnek be!)</a:t>
            </a:r>
          </a:p>
          <a:p>
            <a:pPr marL="742950" lvl="2" indent="-3429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Tanulmányok / munka nyelve: amit a pályázatban igazolt a hallgató!</a:t>
            </a: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Intenzív nyelvi kurzusok a szemeszter előtt: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 támogatható, ha van OLS támogatás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ösztöndíjas időszakba beszámítható, ha: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nincs OLS támogatás a tanulmányok nyelvéből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félév a nyelvi kurzus teljesítéséhez kötött</a:t>
            </a: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71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Praktikus információk, tapasztalatok</a:t>
            </a:r>
            <a:endParaRPr lang="hu-H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Egyéni v. kivételes tanulmányi rend</a:t>
            </a: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Beszámítás: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SMS: min. 20 ECTS teljesítése (+), ennek beszámítása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Kötelező, kötelezően választható vagy szabadon választható kurzusként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itthoni kurzus kreditszámával</a:t>
            </a:r>
          </a:p>
          <a:p>
            <a:pPr lvl="2"/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Kredittúlfutás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esetén fizetési kötelezettség alóli felmentés (nem számít felvett kreditnek, ha utólagos a beszámítás)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 nem ECTS: kérjük a linket a helyi kreditrendszer leírásáról  az LA-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SMP: min. heti 30 munkaóra teljesítése, ennek </a:t>
            </a:r>
          </a:p>
          <a:p>
            <a:pPr marL="457200" lvl="1" indent="0">
              <a:buNone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beszámítása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Kredittel: szakmai gyakorlatként vagy annak részeként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Diplomamellékletben jelenjen meg</a:t>
            </a:r>
          </a:p>
          <a:p>
            <a:pPr marL="914400" lvl="2" indent="-914400">
              <a:buNone/>
            </a:pPr>
            <a:endParaRPr lang="hu-HU" sz="1100" dirty="0" smtClean="0">
              <a:solidFill>
                <a:schemeClr val="tx1">
                  <a:lumMod val="75000"/>
                  <a:lumOff val="25000"/>
                </a:schemeClr>
              </a:solidFill>
              <a:hlinkClick r:id="rId4"/>
            </a:endParaRPr>
          </a:p>
          <a:p>
            <a:pPr marL="914400" lvl="2" indent="-914400">
              <a:buNone/>
            </a:pPr>
            <a:r>
              <a:rPr lang="hu-H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Kreditbeszámítás, OKT ajánlása:</a:t>
            </a:r>
            <a:endParaRPr lang="hu-HU" sz="2900" dirty="0">
              <a:solidFill>
                <a:schemeClr val="tx1">
                  <a:lumMod val="75000"/>
                  <a:lumOff val="25000"/>
                </a:schemeClr>
              </a:solidFill>
              <a:hlinkClick r:id="rId4"/>
            </a:endParaRPr>
          </a:p>
          <a:p>
            <a:pPr marL="914400" lvl="2" indent="-914400">
              <a:buNone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://www.kreditlap.hu/doc/ajanlas_kreditelismeres_3.7.pdf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-914400">
              <a:buNone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Aktív hallgatói jogviszony:</a:t>
            </a:r>
          </a:p>
          <a:p>
            <a:pPr marL="715963" lvl="2" indent="-354013">
              <a:tabLst>
                <a:tab pos="1168400" algn="l"/>
              </a:tabLs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Hazaérkezés után kérjük az ösztöndíjas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időszakra</a:t>
            </a:r>
          </a:p>
          <a:p>
            <a:pPr marL="361950" lvl="2" indent="0">
              <a:buNone/>
              <a:tabLst>
                <a:tab pos="1168400" algn="l"/>
              </a:tabLs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(visszamenőleg)</a:t>
            </a: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8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Praktikus információk, tapasztalatok</a:t>
            </a:r>
            <a:endParaRPr lang="hu-H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87626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Biztosítás: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KA103-as kiutazásoknál: 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min. EU biztosítási kártya másolata, 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SMP: kötelező felelősségbiztosítás</a:t>
            </a:r>
          </a:p>
          <a:p>
            <a:pPr lvl="3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LA-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rögzíteni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hogy ki biztosítja; </a:t>
            </a:r>
          </a:p>
          <a:p>
            <a:pPr lvl="3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küldő FOI-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nak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az E+ szerződés mellékleteként kell kezelnie, CM felületre nem kell feltölteni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KA107-es és SH kiutazásoknál: 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min. a sürgősségi ellátásra vonatkozó biztosítási kötvény</a:t>
            </a:r>
          </a:p>
          <a:p>
            <a:pPr marL="914400" lvl="2" indent="-914400">
              <a:buNone/>
            </a:pPr>
            <a:endParaRPr lang="hu-HU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-914400">
              <a:buNone/>
            </a:pPr>
            <a:r>
              <a:rPr lang="hu-H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(E+ hallgatókra vannak speciális konstrukciók)</a:t>
            </a:r>
            <a:endParaRPr lang="hu-H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5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Küldő intézmények - SMS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993786"/>
              </p:ext>
            </p:extLst>
          </p:nvPr>
        </p:nvGraphicFramePr>
        <p:xfrm>
          <a:off x="251520" y="692696"/>
          <a:ext cx="640871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2625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Praktikus információk, tapasztalatok</a:t>
            </a:r>
            <a:endParaRPr lang="hu-H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Kezdő és befejező dátumok: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E+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zero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támogatási szerződésben</a:t>
            </a:r>
          </a:p>
          <a:p>
            <a:pPr lvl="1"/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agreement-ben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 támogatási szerződésben egyeznie kell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biztosítás a teljes időtartamra érvényes legyen</a:t>
            </a: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Aláírások: 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eredeti, pecséttel, nem képként beillesztett</a:t>
            </a: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ESZA kérdőívek - kötelező:</a:t>
            </a:r>
          </a:p>
          <a:p>
            <a:pPr marL="742950" lvl="2" indent="-3429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Projektbe belépéskor</a:t>
            </a:r>
          </a:p>
          <a:p>
            <a:pPr marL="742950" lvl="2" indent="-34290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Projektből kilépéskor</a:t>
            </a:r>
          </a:p>
          <a:p>
            <a:pPr lvl="2"/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59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Leggyakoribb hallgatói kérdések</a:t>
            </a:r>
            <a:endParaRPr lang="hu-H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LA-t csak a félév megkezdése után írja alá a fogadó egyetem – nem veszítem el az ösztöndíjat?</a:t>
            </a:r>
          </a:p>
          <a:p>
            <a:pPr lvl="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véglegesítés után nem látom a pályázatomat (Szerződéses adatok megadása), az baj?</a:t>
            </a:r>
          </a:p>
          <a:p>
            <a:pPr lvl="0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Mikor, hogyan jutok hozzá a támogatási szerződéshez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lvl="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Mennyi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idő múlva kapom meg az ösztöndíjamat, miután kitöltöttem a szerződéses adatokat?</a:t>
            </a:r>
          </a:p>
          <a:p>
            <a:pPr lvl="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vállalt promóciós feladatok teljesítése</a:t>
            </a:r>
          </a:p>
          <a:p>
            <a:pPr lvl="0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tudom megnyitni a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limesurvey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-t  - (beszámoló, ESZA kérdőívek)</a:t>
            </a:r>
          </a:p>
          <a:p>
            <a:pPr lvl="0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nyáron vagy ősszel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akarom kezdeni a szakgyakorlatot, mikor érdemes pályáznom?</a:t>
            </a: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Csak magyarországi forint számlát nyithatok?</a:t>
            </a: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Hogyan kell leadni a külföldi igazolásokat?</a:t>
            </a: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Milyen módon kell beszámolni?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Erasmus+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zero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státusszal: </a:t>
            </a:r>
          </a:p>
          <a:p>
            <a:pPr lvl="2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E+  beszámoló és rövidített CM beszámoló (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Limesurvey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KA107, SH: teljes CM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beszámoló 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Limesurvey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57200" lvl="1" indent="0">
              <a:buNone/>
            </a:pPr>
            <a:endParaRPr lang="hu-HU" sz="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GYIK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://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www.tka.hu/palyazatok/4829/gyakori-kerdesek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hu-H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36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7772400" cy="2448272"/>
          </a:xfrm>
        </p:spPr>
        <p:txBody>
          <a:bodyPr>
            <a:noAutofit/>
          </a:bodyPr>
          <a:lstStyle/>
          <a:p>
            <a:r>
              <a:rPr lang="hu-HU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Köszönjük a figyelmet!</a:t>
            </a:r>
          </a:p>
          <a:p>
            <a:endParaRPr lang="hu-H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tka.hu/docs/palyazatok/intezmenyi_lista_referensek_2017jan.pdf</a:t>
            </a:r>
            <a:endParaRPr lang="hu-H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80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7772400" cy="4320480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Campus Mundi felhívás</a:t>
            </a:r>
            <a:b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államközi egyezmények keretében megvalósuló külföldi részképzésre, Stipendium Hungaricum partnerek irányába</a:t>
            </a:r>
            <a:b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hu-H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2017-2018</a:t>
            </a:r>
            <a:r>
              <a:rPr lang="hu-HU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hu-HU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75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lehet pályázni?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Autofit/>
          </a:bodyPr>
          <a:lstStyle/>
          <a:p>
            <a:pPr algn="just"/>
            <a:r>
              <a:rPr lang="hu-HU" sz="2400" b="1" i="1" dirty="0"/>
              <a:t>Ösztöndíj típusa: </a:t>
            </a:r>
            <a:r>
              <a:rPr lang="hu-HU" sz="2400" dirty="0"/>
              <a:t>államközi egyezmények keretében</a:t>
            </a:r>
            <a:r>
              <a:rPr lang="hu-HU" sz="2400" b="1" i="1" dirty="0"/>
              <a:t> </a:t>
            </a:r>
            <a:r>
              <a:rPr lang="hu-HU" sz="2400" dirty="0"/>
              <a:t>megvalósuló részképzés </a:t>
            </a:r>
          </a:p>
          <a:p>
            <a:pPr lvl="1" algn="just"/>
            <a:r>
              <a:rPr lang="hu-HU" sz="2400" dirty="0"/>
              <a:t>A korábbi tanévekben az Államközi Ösztöndíjprogram  keretében került meghirdetésre a lehetőség.</a:t>
            </a:r>
          </a:p>
          <a:p>
            <a:pPr lvl="1" algn="just"/>
            <a:r>
              <a:rPr lang="hu-HU" sz="2400" dirty="0"/>
              <a:t>A többi CM hallgatói pályázati típustól legjobban eltérő ösztöndíjtípus, mert a más a pályáztatás logikája.</a:t>
            </a:r>
          </a:p>
          <a:p>
            <a:pPr algn="just"/>
            <a:r>
              <a:rPr lang="hu-HU" sz="2400" b="1" i="1" dirty="0"/>
              <a:t>Államközi egyezmények: </a:t>
            </a:r>
            <a:r>
              <a:rPr lang="hu-HU" sz="2400" dirty="0"/>
              <a:t>kétoldalú nemzetközi – kormányközi vagy tárcaközi – oktatási, tudományos és kulturális együttműködési megállapodások, melyek meghatározzák  a pályázható tudományterületeket, képzési szinteket, keretszámokat, </a:t>
            </a:r>
            <a:r>
              <a:rPr lang="hu-HU" sz="2400" dirty="0" err="1"/>
              <a:t>stb</a:t>
            </a:r>
            <a:r>
              <a:rPr lang="hu-HU" sz="2400" dirty="0"/>
              <a:t> – ezeket a felhívás 1. sz. melléklete tartalmazza</a:t>
            </a:r>
          </a:p>
        </p:txBody>
      </p:sp>
    </p:spTree>
    <p:extLst>
      <p:ext uri="{BB962C8B-B14F-4D97-AF65-F5344CB8AC3E}">
        <p14:creationId xmlns:p14="http://schemas.microsoft.com/office/powerpoint/2010/main" val="2395084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lehet pályázni?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Autofit/>
          </a:bodyPr>
          <a:lstStyle/>
          <a:p>
            <a:pPr algn="just"/>
            <a:r>
              <a:rPr lang="hu-HU" sz="2400" b="1" i="1" dirty="0"/>
              <a:t>Képzési szintek: </a:t>
            </a:r>
            <a:r>
              <a:rPr lang="hu-HU" sz="2400" dirty="0"/>
              <a:t>alap-, mester- vagy doktori képzés (az államközi egyezmények függvényében)</a:t>
            </a:r>
          </a:p>
          <a:p>
            <a:pPr algn="just"/>
            <a:r>
              <a:rPr lang="hu-HU" sz="2400" b="1" i="1" dirty="0"/>
              <a:t>Időtartam: </a:t>
            </a:r>
            <a:r>
              <a:rPr lang="hu-HU" sz="2400" dirty="0"/>
              <a:t>3-tól 10 és fél hónap  a 2017-2018-as tanévben (az államközi egyezmények függvényében)</a:t>
            </a:r>
          </a:p>
          <a:p>
            <a:pPr algn="just"/>
            <a:r>
              <a:rPr lang="hu-HU" sz="2400" b="1" i="1" dirty="0"/>
              <a:t>Elnyerhető támogatás összege: </a:t>
            </a:r>
            <a:r>
              <a:rPr lang="hu-HU" sz="2400" dirty="0"/>
              <a:t>kiegészítő ösztöndíj összege 277 200 Ft/hó + útiköltség támogatás</a:t>
            </a:r>
          </a:p>
          <a:p>
            <a:pPr lvl="1" algn="just"/>
            <a:r>
              <a:rPr lang="hu-HU" sz="2400" dirty="0"/>
              <a:t>„kiegészítő támogatás”, mert lehetőség a külföldi partnerek által biztosított ösztöndíj (pl. tandíjmentesség) kiegészítésére</a:t>
            </a:r>
          </a:p>
        </p:txBody>
      </p:sp>
    </p:spTree>
    <p:extLst>
      <p:ext uri="{BB962C8B-B14F-4D97-AF65-F5344CB8AC3E}">
        <p14:creationId xmlns:p14="http://schemas.microsoft.com/office/powerpoint/2010/main" val="293442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 országok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Stipendium Hungaricum Program partnerországai/területei, ahol elérhető a részképzés és a KKM által utazásra javasolt térség</a:t>
            </a:r>
          </a:p>
          <a:p>
            <a:pPr lvl="1" algn="just"/>
            <a:r>
              <a:rPr lang="hu-HU" sz="2400" dirty="0" smtClean="0"/>
              <a:t>nem </a:t>
            </a:r>
            <a:r>
              <a:rPr lang="hu-HU" sz="2400" dirty="0"/>
              <a:t>szükséges, hogy a fogadó intézmény partnerintézménye legyen a magyarországi küldő </a:t>
            </a:r>
            <a:r>
              <a:rPr lang="hu-HU" sz="2400" dirty="0" smtClean="0"/>
              <a:t>intézménynek;</a:t>
            </a:r>
            <a:endParaRPr lang="hu-HU" sz="2400" dirty="0"/>
          </a:p>
          <a:p>
            <a:pPr lvl="1" algn="just"/>
            <a:r>
              <a:rPr lang="hu-HU" sz="2400" dirty="0" smtClean="0"/>
              <a:t>pályázható </a:t>
            </a:r>
            <a:r>
              <a:rPr lang="hu-HU" sz="2400" dirty="0"/>
              <a:t>országok: Albánia, Algéria, Egyiptom, Fehéroroszország, India, Indonézia, Irán, Jordánia, Kína, Libanon, Macedónia, Marokkó, Mongólia, Oroszország, Pakisztán, Palesztina, Tunézia, Türkmenisztán, Ukrajna, Vietnám</a:t>
            </a:r>
          </a:p>
        </p:txBody>
      </p:sp>
    </p:spTree>
    <p:extLst>
      <p:ext uri="{BB962C8B-B14F-4D97-AF65-F5344CB8AC3E}">
        <p14:creationId xmlns:p14="http://schemas.microsoft.com/office/powerpoint/2010/main" val="59224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Kik  pályázhatnak?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államilag elismert magyarországi felsőoktatási intézmény magyarországi képzési helyén beiratkozott, nappali tagozatú képzésben részvevő hallgatói,</a:t>
            </a:r>
          </a:p>
          <a:p>
            <a:pPr algn="just"/>
            <a:r>
              <a:rPr lang="hu-HU" sz="2400" dirty="0"/>
              <a:t>akik a pályázott tevékenység megvalósításakor (azaz az ösztöndíjas időszak teljes időtartama alatt) a magyarországi küldő felsőoktatási intézményében aktív hallgatói jogviszonnyal rendelkezik (doktorjelöltekre ez nem vonatkozik)</a:t>
            </a:r>
          </a:p>
          <a:p>
            <a:pPr algn="just"/>
            <a:r>
              <a:rPr lang="hu-HU" sz="2400" dirty="0"/>
              <a:t>és akik pályázáskor minimum 1 lezárt félévvel rendelkeznek, kiutazáskor pedig (csak alapképzés esetén) legalább 2 lezárt félévvel rendelkeznek.</a:t>
            </a:r>
          </a:p>
        </p:txBody>
      </p:sp>
    </p:spTree>
    <p:extLst>
      <p:ext uri="{BB962C8B-B14F-4D97-AF65-F5344CB8AC3E}">
        <p14:creationId xmlns:p14="http://schemas.microsoft.com/office/powerpoint/2010/main" val="578627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hu-HU" dirty="0" smtClean="0"/>
              <a:t>2016. évi pályázati eredmény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36400"/>
              </p:ext>
            </p:extLst>
          </p:nvPr>
        </p:nvGraphicFramePr>
        <p:xfrm>
          <a:off x="1475656" y="1988840"/>
          <a:ext cx="4536504" cy="3384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6610">
                  <a:extLst>
                    <a:ext uri="{9D8B030D-6E8A-4147-A177-3AD203B41FA5}">
                      <a16:colId xmlns:a16="http://schemas.microsoft.com/office/drawing/2014/main" val="3148163806"/>
                    </a:ext>
                  </a:extLst>
                </a:gridCol>
                <a:gridCol w="1929894">
                  <a:extLst>
                    <a:ext uri="{9D8B030D-6E8A-4147-A177-3AD203B41FA5}">
                      <a16:colId xmlns:a16="http://schemas.microsoft.com/office/drawing/2014/main" val="2953790274"/>
                    </a:ext>
                  </a:extLst>
                </a:gridCol>
              </a:tblGrid>
              <a:tr h="483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Ország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Jelölt pályázó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983065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Fehéroroszország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8985230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Kína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24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79195770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Marokkó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6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48430699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Oroszország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19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45392934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Tunézia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08462189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Vietnám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2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78636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53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 smtClean="0"/>
              <a:t>2017/2018 - hogyan </a:t>
            </a:r>
            <a:r>
              <a:rPr lang="hu-HU" sz="4000" dirty="0"/>
              <a:t>pályázhatnak?</a:t>
            </a:r>
          </a:p>
        </p:txBody>
      </p:sp>
      <p:sp>
        <p:nvSpPr>
          <p:cNvPr id="3" name="Szöveg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Autofit/>
          </a:bodyPr>
          <a:lstStyle/>
          <a:p>
            <a:r>
              <a:rPr lang="hu-HU" sz="2400" b="1" i="1" dirty="0"/>
              <a:t>Pályázati határidő: </a:t>
            </a:r>
            <a:r>
              <a:rPr lang="hu-HU" sz="2400" dirty="0"/>
              <a:t>2017. február 15. (Kína esetében előrehozott, 2017. január 25-ei határidő)</a:t>
            </a:r>
          </a:p>
          <a:p>
            <a:r>
              <a:rPr lang="hu-HU" sz="2400" b="1" i="1" dirty="0"/>
              <a:t>Pályázati felület:</a:t>
            </a:r>
            <a:r>
              <a:rPr lang="hu-HU" sz="2400" dirty="0"/>
              <a:t> </a:t>
            </a:r>
            <a:r>
              <a:rPr lang="hu-HU" sz="2400" dirty="0">
                <a:hlinkClick r:id="rId4"/>
              </a:rPr>
              <a:t>www.scholarship.hu</a:t>
            </a:r>
            <a:r>
              <a:rPr lang="hu-HU" sz="2400" dirty="0"/>
              <a:t> online felület</a:t>
            </a:r>
          </a:p>
          <a:p>
            <a:r>
              <a:rPr lang="hu-HU" sz="2400" b="1" i="1" dirty="0"/>
              <a:t>Jelölési rendszer: </a:t>
            </a:r>
            <a:r>
              <a:rPr lang="hu-HU" sz="2400" dirty="0"/>
              <a:t>a Tempus Közalapítvány mellett a legtöbb célország esetében a külföldi partnerhez is be kell nyújtani a jelentkezést, és a partnerek dolgozhatnak külön beadási határidőkkel és más pályázati dokumentumokkal (ezt a TKA kéri be az arra érdemesnek ítélt, ún. jelölt hallgatóktól)</a:t>
            </a:r>
          </a:p>
          <a:p>
            <a:r>
              <a:rPr lang="hu-HU" sz="2400" b="1" i="1" dirty="0"/>
              <a:t>Kiutazás feltétele: </a:t>
            </a:r>
            <a:endParaRPr lang="hu-HU" sz="2400" b="1" i="1" dirty="0" smtClean="0"/>
          </a:p>
          <a:p>
            <a:pPr lvl="1"/>
            <a:r>
              <a:rPr lang="hu-HU" sz="2000" dirty="0" smtClean="0"/>
              <a:t>a külföldi </a:t>
            </a:r>
            <a:r>
              <a:rPr lang="hu-HU" sz="2000" dirty="0"/>
              <a:t>partner visszaigazolja a jelölt pályázó </a:t>
            </a:r>
            <a:r>
              <a:rPr lang="hu-HU" sz="2000" dirty="0" smtClean="0"/>
              <a:t>fogadását</a:t>
            </a:r>
          </a:p>
          <a:p>
            <a:pPr lvl="1"/>
            <a:r>
              <a:rPr lang="hu-HU" sz="2000" dirty="0" smtClean="0"/>
              <a:t>sokszor </a:t>
            </a:r>
            <a:r>
              <a:rPr lang="hu-HU" sz="2000" dirty="0"/>
              <a:t>a konkrét fogadó intézmény is ezen a ponton derül </a:t>
            </a:r>
            <a:r>
              <a:rPr lang="hu-HU" sz="2000" dirty="0" smtClean="0"/>
              <a:t>ki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5503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Célországok - SMS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701928"/>
              </p:ext>
            </p:extLst>
          </p:nvPr>
        </p:nvGraphicFramePr>
        <p:xfrm>
          <a:off x="179512" y="980728"/>
          <a:ext cx="878497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8911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Intézményi támogatás</a:t>
            </a:r>
          </a:p>
        </p:txBody>
      </p:sp>
      <p:sp>
        <p:nvSpPr>
          <p:cNvPr id="3" name="Szöveg helye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281339"/>
          </a:xfrm>
        </p:spPr>
        <p:txBody>
          <a:bodyPr>
            <a:noAutofit/>
          </a:bodyPr>
          <a:lstStyle/>
          <a:p>
            <a:r>
              <a:rPr lang="hu-HU" sz="2400" dirty="0"/>
              <a:t>A többi CM kiírással ellentétben nem a küldő intézmény bírálja a pályázatokat, hanem a Tempus Közalapítvány</a:t>
            </a:r>
          </a:p>
          <a:p>
            <a:r>
              <a:rPr lang="hu-HU" sz="2400" dirty="0"/>
              <a:t>Így az intézmények támogatását az információáramoltatásban, illetve a pályázók támogatásában (pl. ajánlólevelek biztosítása) várjuk</a:t>
            </a:r>
          </a:p>
        </p:txBody>
      </p:sp>
    </p:spTree>
    <p:extLst>
      <p:ext uri="{BB962C8B-B14F-4D97-AF65-F5344CB8AC3E}">
        <p14:creationId xmlns:p14="http://schemas.microsoft.com/office/powerpoint/2010/main" val="2711645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2813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6000" dirty="0" smtClean="0"/>
              <a:t>Köszönjük a figyelmet!</a:t>
            </a:r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2800" i="1" dirty="0" smtClean="0"/>
              <a:t>Stipendium Hungaricum csoport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209388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79912" y="326952"/>
            <a:ext cx="3960440" cy="1307552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Célországok - SMS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167792"/>
              </p:ext>
            </p:extLst>
          </p:nvPr>
        </p:nvGraphicFramePr>
        <p:xfrm>
          <a:off x="395536" y="116632"/>
          <a:ext cx="2250791" cy="6624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4367">
                  <a:extLst>
                    <a:ext uri="{9D8B030D-6E8A-4147-A177-3AD203B41FA5}">
                      <a16:colId xmlns:a16="http://schemas.microsoft.com/office/drawing/2014/main" val="427907023"/>
                    </a:ext>
                  </a:extLst>
                </a:gridCol>
                <a:gridCol w="596424">
                  <a:extLst>
                    <a:ext uri="{9D8B030D-6E8A-4147-A177-3AD203B41FA5}">
                      <a16:colId xmlns:a16="http://schemas.microsoft.com/office/drawing/2014/main" val="1542338815"/>
                    </a:ext>
                  </a:extLst>
                </a:gridCol>
              </a:tblGrid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Németország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92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18861388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Olaszország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47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30692295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Hollandia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39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7194187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Franciaország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38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5113061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Spanyolország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28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60505698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Egyesült Királyság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26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0364203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Finnország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24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2481648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Portugália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24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4757750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Belgium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16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0170221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Ausztria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15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876180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Csehország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14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2005355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Svédország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14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3927588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Lengyelország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13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7088667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Amerikai Egyesült Államok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4170344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Dánia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9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8265816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Írország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7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0264264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Észtország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6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9843631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Norvégia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6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50571074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Románia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5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9393772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Szlovénia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5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8076204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Ausztrália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0488881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solidFill>
                            <a:srgbClr val="FF0000"/>
                          </a:solidFill>
                          <a:effectLst/>
                        </a:rPr>
                        <a:t>Kanada</a:t>
                      </a:r>
                      <a:endParaRPr lang="hu-HU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9117434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solidFill>
                            <a:srgbClr val="FF0000"/>
                          </a:solidFill>
                          <a:effectLst/>
                        </a:rPr>
                        <a:t>Koreai Köztársaság</a:t>
                      </a:r>
                      <a:endParaRPr lang="hu-HU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4963983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Görögország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3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9555447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Kína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4748260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Svájc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4381263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Bulgária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2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0624306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Horvátország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2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9341602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Oroszország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7185227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solidFill>
                            <a:srgbClr val="FF0000"/>
                          </a:solidFill>
                          <a:effectLst/>
                        </a:rPr>
                        <a:t>Szingapúr</a:t>
                      </a:r>
                      <a:endParaRPr lang="hu-HU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06735026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solidFill>
                            <a:srgbClr val="FF0000"/>
                          </a:solidFill>
                          <a:effectLst/>
                        </a:rPr>
                        <a:t>Tajvan</a:t>
                      </a:r>
                      <a:endParaRPr lang="hu-HU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0833419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solidFill>
                            <a:srgbClr val="FF0000"/>
                          </a:solidFill>
                          <a:effectLst/>
                        </a:rPr>
                        <a:t>Brazília</a:t>
                      </a:r>
                      <a:endParaRPr lang="hu-HU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63708768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solidFill>
                            <a:srgbClr val="FF0000"/>
                          </a:solidFill>
                          <a:effectLst/>
                        </a:rPr>
                        <a:t>Chile</a:t>
                      </a:r>
                      <a:endParaRPr lang="hu-HU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1694202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solidFill>
                            <a:srgbClr val="FF0000"/>
                          </a:solidFill>
                          <a:effectLst/>
                        </a:rPr>
                        <a:t>Ecuador</a:t>
                      </a:r>
                      <a:endParaRPr lang="hu-HU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4130020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solidFill>
                            <a:srgbClr val="FF0000"/>
                          </a:solidFill>
                          <a:effectLst/>
                        </a:rPr>
                        <a:t>Grúzia</a:t>
                      </a:r>
                      <a:endParaRPr lang="hu-HU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9804089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solidFill>
                            <a:srgbClr val="FF0000"/>
                          </a:solidFill>
                          <a:effectLst/>
                        </a:rPr>
                        <a:t>Hongkong</a:t>
                      </a:r>
                      <a:endParaRPr lang="hu-HU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0165951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Izland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1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4950679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Lettország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1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61651693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Litvánia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1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6546096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Mexikó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2606053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Törökország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1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8813582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Új-Zéland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7587684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solidFill>
                            <a:srgbClr val="FF0000"/>
                          </a:solidFill>
                          <a:effectLst/>
                        </a:rPr>
                        <a:t>Uruguay</a:t>
                      </a:r>
                      <a:endParaRPr lang="hu-HU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7963580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93525"/>
              </p:ext>
            </p:extLst>
          </p:nvPr>
        </p:nvGraphicFramePr>
        <p:xfrm>
          <a:off x="3140968" y="1556792"/>
          <a:ext cx="56795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171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Küldő intézmények - SMP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049196"/>
              </p:ext>
            </p:extLst>
          </p:nvPr>
        </p:nvGraphicFramePr>
        <p:xfrm>
          <a:off x="251520" y="836712"/>
          <a:ext cx="698477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296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Célországok - SMP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064641"/>
              </p:ext>
            </p:extLst>
          </p:nvPr>
        </p:nvGraphicFramePr>
        <p:xfrm>
          <a:off x="79375" y="981075"/>
          <a:ext cx="8669338" cy="432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447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35896" y="692696"/>
            <a:ext cx="4402832" cy="72008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Célországok - SMP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610161"/>
              </p:ext>
            </p:extLst>
          </p:nvPr>
        </p:nvGraphicFramePr>
        <p:xfrm>
          <a:off x="395536" y="116648"/>
          <a:ext cx="2902417" cy="6624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4803">
                  <a:extLst>
                    <a:ext uri="{9D8B030D-6E8A-4147-A177-3AD203B41FA5}">
                      <a16:colId xmlns:a16="http://schemas.microsoft.com/office/drawing/2014/main" val="1093330156"/>
                    </a:ext>
                  </a:extLst>
                </a:gridCol>
                <a:gridCol w="707614">
                  <a:extLst>
                    <a:ext uri="{9D8B030D-6E8A-4147-A177-3AD203B41FA5}">
                      <a16:colId xmlns:a16="http://schemas.microsoft.com/office/drawing/2014/main" val="2320499328"/>
                    </a:ext>
                  </a:extLst>
                </a:gridCol>
              </a:tblGrid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Amerikai Egyesült Államok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1228229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Németország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19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0339411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Egyesült Királyság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16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1991475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Ausztria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3945607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Spanyolország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4280418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Románia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8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364144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Olaszország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7692325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Belgium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4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3946788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Dánia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4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3472875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Franciaország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3295955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Hollandia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2435130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Portugália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23089474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Ausztrália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8719201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solidFill>
                            <a:srgbClr val="FF0000"/>
                          </a:solidFill>
                          <a:effectLst/>
                        </a:rPr>
                        <a:t>Indonézia</a:t>
                      </a:r>
                      <a:endParaRPr lang="hu-HU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1659481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Írország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6621740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Japán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6643089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Kanada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81402598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Oroszország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5075188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Szlovákia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4610354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Szlovénia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5324414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Törökország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4452866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Bulgária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385592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Costa Rica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2267422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Csehország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15337097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Ecuador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2817792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Észtország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4312435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Finnország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2822566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Izland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2530521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Izrael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2454376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Jordánia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571008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Mexikó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2140008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Svédország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9160384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Új-Zéland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47362466"/>
                  </a:ext>
                </a:extLst>
              </a:tr>
              <a:tr h="19484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solidFill>
                            <a:srgbClr val="FF0000"/>
                          </a:solidFill>
                          <a:effectLst/>
                        </a:rPr>
                        <a:t>Vietnam</a:t>
                      </a:r>
                      <a:endParaRPr lang="hu-HU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5318699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936170"/>
              </p:ext>
            </p:extLst>
          </p:nvPr>
        </p:nvGraphicFramePr>
        <p:xfrm>
          <a:off x="3923928" y="1988840"/>
          <a:ext cx="50405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091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55019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Rövid tanulmányút, 2016. tavasz</a:t>
            </a:r>
            <a:endParaRPr lang="hu-H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8064896" cy="4713387"/>
          </a:xfrm>
        </p:spPr>
        <p:txBody>
          <a:bodyPr>
            <a:normAutofit/>
          </a:bodyPr>
          <a:lstStyle/>
          <a:p>
            <a:pPr marL="914400" lvl="2" indent="-466725">
              <a:buNone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None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56" y="566113"/>
            <a:ext cx="4273666" cy="626113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858" y="599643"/>
            <a:ext cx="4285859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66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</TotalTime>
  <Words>2426</Words>
  <Application>Microsoft Office PowerPoint</Application>
  <PresentationFormat>Diavetítés a képernyőre (4:3 oldalarány)</PresentationFormat>
  <Paragraphs>570</Paragraphs>
  <Slides>41</Slides>
  <Notes>41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Office-téma</vt:lpstr>
      <vt:lpstr>Campus Mundi ösztöndíjprogram</vt:lpstr>
      <vt:lpstr>2016. tavaszi és őszi pályázati forduló</vt:lpstr>
      <vt:lpstr>Küldő intézmények - SMS</vt:lpstr>
      <vt:lpstr>Célországok - SMS</vt:lpstr>
      <vt:lpstr>Célországok - SMS</vt:lpstr>
      <vt:lpstr>Küldő intézmények - SMP</vt:lpstr>
      <vt:lpstr>Célországok - SMP</vt:lpstr>
      <vt:lpstr>Célországok - SMP</vt:lpstr>
      <vt:lpstr>Rövid tanulmányút, 2016. tavasz</vt:lpstr>
      <vt:lpstr>Rövid tanulmányút, 2016. ősz</vt:lpstr>
      <vt:lpstr>Rövid tanulmányút, 2016. ősz</vt:lpstr>
      <vt:lpstr>Rövid tanulmányút, 2016. ősz</vt:lpstr>
      <vt:lpstr>Fejlesztési lehetőségek</vt:lpstr>
      <vt:lpstr>Fejlesztési lehetőségek - promóció</vt:lpstr>
      <vt:lpstr>Fejlesztési lehetőségek - promóció</vt:lpstr>
      <vt:lpstr>Promócióhoz TKA tartalmak (átlinkelhetők az intézményi oldalakra!) http://tka.hu/celcsoport/5087/campus-mundi </vt:lpstr>
      <vt:lpstr>Hol tartunk most?</vt:lpstr>
      <vt:lpstr>2017. tavaszi forduló előkészítése</vt:lpstr>
      <vt:lpstr>Pályázati felhívások: mi változott?</vt:lpstr>
      <vt:lpstr>Pályázati felhívások: mi változott?</vt:lpstr>
      <vt:lpstr>Pályázati felhívások: mi változott?</vt:lpstr>
      <vt:lpstr>Pályázati felhívások: mi változott?</vt:lpstr>
      <vt:lpstr>Tavaszi pályázati forduló előkészítése</vt:lpstr>
      <vt:lpstr>Pályázati dokumentumok (mellékletek)</vt:lpstr>
      <vt:lpstr>Praktikus információk - tapasztalatok</vt:lpstr>
      <vt:lpstr>Praktikus információk - tapasztalatok</vt:lpstr>
      <vt:lpstr>Praktikus információk, tapasztalatok</vt:lpstr>
      <vt:lpstr>Praktikus információk, tapasztalatok</vt:lpstr>
      <vt:lpstr>Praktikus információk, tapasztalatok</vt:lpstr>
      <vt:lpstr>Praktikus információk, tapasztalatok</vt:lpstr>
      <vt:lpstr>Leggyakoribb hallgatói kérdések</vt:lpstr>
      <vt:lpstr>PowerPoint-bemutató</vt:lpstr>
      <vt:lpstr>PowerPoint-bemutató</vt:lpstr>
      <vt:lpstr>Mire lehet pályázni?</vt:lpstr>
      <vt:lpstr>Mire lehet pályázni?</vt:lpstr>
      <vt:lpstr>Fogadó országok</vt:lpstr>
      <vt:lpstr>Kik  pályázhatnak?</vt:lpstr>
      <vt:lpstr>2016. évi pályázati eredmény</vt:lpstr>
      <vt:lpstr>2017/2018 - hogyan pályázhatnak?</vt:lpstr>
      <vt:lpstr>Intézményi támogatás</vt:lpstr>
      <vt:lpstr>PowerPoint-bemutató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Szikszai Anna</cp:lastModifiedBy>
  <cp:revision>262</cp:revision>
  <dcterms:created xsi:type="dcterms:W3CDTF">2014-03-03T11:13:53Z</dcterms:created>
  <dcterms:modified xsi:type="dcterms:W3CDTF">2017-01-26T08:41:57Z</dcterms:modified>
</cp:coreProperties>
</file>