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0" r:id="rId3"/>
    <p:sldId id="259" r:id="rId4"/>
    <p:sldId id="263" r:id="rId5"/>
    <p:sldId id="262" r:id="rId6"/>
    <p:sldId id="273" r:id="rId7"/>
    <p:sldId id="274" r:id="rId8"/>
    <p:sldId id="275" r:id="rId9"/>
    <p:sldId id="278" r:id="rId10"/>
    <p:sldId id="270" r:id="rId11"/>
    <p:sldId id="271" r:id="rId12"/>
    <p:sldId id="282" r:id="rId13"/>
    <p:sldId id="280" r:id="rId14"/>
    <p:sldId id="269" r:id="rId15"/>
    <p:sldId id="283" r:id="rId16"/>
    <p:sldId id="266" r:id="rId17"/>
    <p:sldId id="261" r:id="rId18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3" autoAdjust="0"/>
    <p:restoredTop sz="89419" autoAdjust="0"/>
  </p:normalViewPr>
  <p:slideViewPr>
    <p:cSldViewPr snapToGrid="0">
      <p:cViewPr varScale="1">
        <p:scale>
          <a:sx n="103" d="100"/>
          <a:sy n="103" d="100"/>
        </p:scale>
        <p:origin x="7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EBE43-529D-4989-B733-E001E8A03A18}" type="doc">
      <dgm:prSet loTypeId="urn:microsoft.com/office/officeart/2005/8/layout/vList3" loCatId="pictur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CF3E713B-8BE4-4B43-A98F-9C0744300F99}">
      <dgm:prSet phldrT="[Szöveg]" custT="1"/>
      <dgm:spPr/>
      <dgm:t>
        <a:bodyPr/>
        <a:lstStyle/>
        <a:p>
          <a:pPr algn="ctr"/>
          <a:r>
            <a:rPr lang="hu-HU" sz="1400" b="1" dirty="0" smtClean="0">
              <a:solidFill>
                <a:schemeClr val="tx1"/>
              </a:solidFill>
            </a:rPr>
            <a:t>30  </a:t>
          </a:r>
          <a:r>
            <a:rPr lang="hu-HU" sz="1400" b="1" dirty="0">
              <a:solidFill>
                <a:schemeClr val="tx1"/>
              </a:solidFill>
            </a:rPr>
            <a:t>Intézmény</a:t>
          </a:r>
        </a:p>
      </dgm:t>
    </dgm:pt>
    <dgm:pt modelId="{22EAF20A-5EA4-4FB3-B1A6-7C2960D0F8BA}" type="parTrans" cxnId="{7CF0F780-03DA-4B88-8452-14687F4B71C0}">
      <dgm:prSet/>
      <dgm:spPr/>
      <dgm:t>
        <a:bodyPr/>
        <a:lstStyle/>
        <a:p>
          <a:pPr algn="ctr"/>
          <a:endParaRPr lang="hu-HU"/>
        </a:p>
      </dgm:t>
    </dgm:pt>
    <dgm:pt modelId="{982BBDFF-E8E4-406E-9470-0BDB19D3A0C4}" type="sibTrans" cxnId="{7CF0F780-03DA-4B88-8452-14687F4B71C0}">
      <dgm:prSet/>
      <dgm:spPr/>
      <dgm:t>
        <a:bodyPr/>
        <a:lstStyle/>
        <a:p>
          <a:pPr algn="ctr"/>
          <a:endParaRPr lang="hu-HU"/>
        </a:p>
      </dgm:t>
    </dgm:pt>
    <dgm:pt modelId="{4048A72B-6BA9-4870-9C79-6AED373611A7}">
      <dgm:prSet phldrT="[Szöveg]" custT="1"/>
      <dgm:spPr/>
      <dgm:t>
        <a:bodyPr/>
        <a:lstStyle/>
        <a:p>
          <a:pPr algn="ctr"/>
          <a:r>
            <a:rPr lang="hu-HU" sz="1400" b="1" dirty="0">
              <a:solidFill>
                <a:schemeClr val="tx1"/>
              </a:solidFill>
            </a:rPr>
            <a:t>20  Település</a:t>
          </a:r>
        </a:p>
      </dgm:t>
    </dgm:pt>
    <dgm:pt modelId="{E6CFC2DE-1B87-40D8-A059-E85B11B1B37D}" type="parTrans" cxnId="{AD4B2811-ADDE-4521-9208-5F4ABAF2F2CD}">
      <dgm:prSet/>
      <dgm:spPr/>
      <dgm:t>
        <a:bodyPr/>
        <a:lstStyle/>
        <a:p>
          <a:pPr algn="ctr"/>
          <a:endParaRPr lang="hu-HU"/>
        </a:p>
      </dgm:t>
    </dgm:pt>
    <dgm:pt modelId="{9ECE16A3-220E-48DB-B830-3D15F7CC92B5}" type="sibTrans" cxnId="{AD4B2811-ADDE-4521-9208-5F4ABAF2F2CD}">
      <dgm:prSet/>
      <dgm:spPr/>
      <dgm:t>
        <a:bodyPr/>
        <a:lstStyle/>
        <a:p>
          <a:pPr algn="ctr"/>
          <a:endParaRPr lang="hu-HU"/>
        </a:p>
      </dgm:t>
    </dgm:pt>
    <dgm:pt modelId="{3BF29CD6-4DA5-4E47-B8B7-EB60E9B20C73}">
      <dgm:prSet phldrT="[Szöveg]" custT="1"/>
      <dgm:spPr/>
      <dgm:t>
        <a:bodyPr/>
        <a:lstStyle/>
        <a:p>
          <a:pPr algn="ctr"/>
          <a:r>
            <a:rPr lang="hu-HU" sz="1400" b="1" dirty="0"/>
            <a:t>~ </a:t>
          </a:r>
          <a:r>
            <a:rPr lang="hu-HU" sz="1400" b="1" dirty="0" smtClean="0">
              <a:solidFill>
                <a:schemeClr val="tx1"/>
              </a:solidFill>
            </a:rPr>
            <a:t>16,4 </a:t>
          </a:r>
          <a:r>
            <a:rPr lang="hu-HU" sz="1400" b="1" dirty="0">
              <a:solidFill>
                <a:schemeClr val="tx1"/>
              </a:solidFill>
            </a:rPr>
            <a:t>ezer Tanuló</a:t>
          </a:r>
        </a:p>
      </dgm:t>
    </dgm:pt>
    <dgm:pt modelId="{0B52E3D5-B2E8-4B19-A938-F0C46531E172}" type="parTrans" cxnId="{290AF656-954D-4BDE-A002-EFA503923EAB}">
      <dgm:prSet/>
      <dgm:spPr/>
      <dgm:t>
        <a:bodyPr/>
        <a:lstStyle/>
        <a:p>
          <a:pPr algn="ctr"/>
          <a:endParaRPr lang="hu-HU"/>
        </a:p>
      </dgm:t>
    </dgm:pt>
    <dgm:pt modelId="{CD3B0325-9B66-4374-9144-92EF86259CFA}" type="sibTrans" cxnId="{290AF656-954D-4BDE-A002-EFA503923EAB}">
      <dgm:prSet/>
      <dgm:spPr/>
      <dgm:t>
        <a:bodyPr/>
        <a:lstStyle/>
        <a:p>
          <a:pPr algn="ctr"/>
          <a:endParaRPr lang="hu-HU"/>
        </a:p>
      </dgm:t>
    </dgm:pt>
    <dgm:pt modelId="{E751AD0B-C95A-4B2D-B87C-A278C95EB254}">
      <dgm:prSet custT="1"/>
      <dgm:spPr/>
      <dgm:t>
        <a:bodyPr/>
        <a:lstStyle/>
        <a:p>
          <a:pPr algn="ctr"/>
          <a:r>
            <a:rPr lang="hu-HU" sz="1400" b="1" dirty="0"/>
            <a:t>~ </a:t>
          </a:r>
          <a:r>
            <a:rPr lang="hu-HU" sz="1400" b="1" dirty="0" smtClean="0">
              <a:solidFill>
                <a:schemeClr val="tx1"/>
              </a:solidFill>
            </a:rPr>
            <a:t>1.300 </a:t>
          </a:r>
          <a:r>
            <a:rPr lang="hu-HU" sz="1400" b="1" dirty="0">
              <a:solidFill>
                <a:schemeClr val="tx1"/>
              </a:solidFill>
            </a:rPr>
            <a:t>Pedagógus</a:t>
          </a:r>
        </a:p>
      </dgm:t>
    </dgm:pt>
    <dgm:pt modelId="{8DBAA815-C60A-4923-9856-FE9D205E0D2F}" type="parTrans" cxnId="{0E681A8E-5116-4298-95CD-594043BE8F1D}">
      <dgm:prSet/>
      <dgm:spPr/>
      <dgm:t>
        <a:bodyPr/>
        <a:lstStyle/>
        <a:p>
          <a:pPr algn="ctr"/>
          <a:endParaRPr lang="hu-HU"/>
        </a:p>
      </dgm:t>
    </dgm:pt>
    <dgm:pt modelId="{5D1B6EE9-2733-4D81-8FC6-4DAED07D6588}" type="sibTrans" cxnId="{0E681A8E-5116-4298-95CD-594043BE8F1D}">
      <dgm:prSet/>
      <dgm:spPr/>
      <dgm:t>
        <a:bodyPr/>
        <a:lstStyle/>
        <a:p>
          <a:pPr algn="ctr"/>
          <a:endParaRPr lang="hu-HU"/>
        </a:p>
      </dgm:t>
    </dgm:pt>
    <dgm:pt modelId="{C5486B7E-51E4-4577-B2B5-62ABDB0F681E}" type="pres">
      <dgm:prSet presAssocID="{8FFEBE43-529D-4989-B733-E001E8A03A1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02DF638-16FD-4064-8A4A-75EEF7F58645}" type="pres">
      <dgm:prSet presAssocID="{4048A72B-6BA9-4870-9C79-6AED373611A7}" presName="composite" presStyleCnt="0"/>
      <dgm:spPr/>
      <dgm:t>
        <a:bodyPr/>
        <a:lstStyle/>
        <a:p>
          <a:endParaRPr lang="hu-HU"/>
        </a:p>
      </dgm:t>
    </dgm:pt>
    <dgm:pt modelId="{5C46E85D-BD48-4D95-885E-8BC7A07072C7}" type="pres">
      <dgm:prSet presAssocID="{4048A72B-6BA9-4870-9C79-6AED373611A7}" presName="imgShp" presStyleLbl="fgImgPlace1" presStyleIdx="0" presStyleCnt="4" custScaleX="14039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hu-HU"/>
        </a:p>
      </dgm:t>
    </dgm:pt>
    <dgm:pt modelId="{4CF35EDA-8032-4CD9-AB98-C6F896C1EE6D}" type="pres">
      <dgm:prSet presAssocID="{4048A72B-6BA9-4870-9C79-6AED373611A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4FD8E2-B10B-45AB-B20E-61C58D2EB6CB}" type="pres">
      <dgm:prSet presAssocID="{9ECE16A3-220E-48DB-B830-3D15F7CC92B5}" presName="spacing" presStyleCnt="0"/>
      <dgm:spPr/>
      <dgm:t>
        <a:bodyPr/>
        <a:lstStyle/>
        <a:p>
          <a:endParaRPr lang="hu-HU"/>
        </a:p>
      </dgm:t>
    </dgm:pt>
    <dgm:pt modelId="{4B1BB5D3-5E3B-4E75-B6BD-49A9F85C7C7C}" type="pres">
      <dgm:prSet presAssocID="{CF3E713B-8BE4-4B43-A98F-9C0744300F99}" presName="composite" presStyleCnt="0"/>
      <dgm:spPr/>
      <dgm:t>
        <a:bodyPr/>
        <a:lstStyle/>
        <a:p>
          <a:endParaRPr lang="hu-HU"/>
        </a:p>
      </dgm:t>
    </dgm:pt>
    <dgm:pt modelId="{25F8B5A2-299A-4A78-8508-6B4F283F11EA}" type="pres">
      <dgm:prSet presAssocID="{CF3E713B-8BE4-4B43-A98F-9C0744300F99}" presName="imgShp" presStyleLbl="fgImgPlace1" presStyleIdx="1" presStyleCnt="4" custScaleX="14039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hu-HU"/>
        </a:p>
      </dgm:t>
    </dgm:pt>
    <dgm:pt modelId="{BA80A11B-3A13-478C-8D37-0704E028D9F2}" type="pres">
      <dgm:prSet presAssocID="{CF3E713B-8BE4-4B43-A98F-9C0744300F99}" presName="txShp" presStyleLbl="node1" presStyleIdx="1" presStyleCnt="4" custLinFactNeighborX="2681" custLinFactNeighborY="18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57144A-4DB1-49D1-973E-974DE9B1F2CA}" type="pres">
      <dgm:prSet presAssocID="{982BBDFF-E8E4-406E-9470-0BDB19D3A0C4}" presName="spacing" presStyleCnt="0"/>
      <dgm:spPr/>
      <dgm:t>
        <a:bodyPr/>
        <a:lstStyle/>
        <a:p>
          <a:endParaRPr lang="hu-HU"/>
        </a:p>
      </dgm:t>
    </dgm:pt>
    <dgm:pt modelId="{A9650A62-AE3D-497D-B474-B1F7B0A4E71A}" type="pres">
      <dgm:prSet presAssocID="{3BF29CD6-4DA5-4E47-B8B7-EB60E9B20C73}" presName="composite" presStyleCnt="0"/>
      <dgm:spPr/>
      <dgm:t>
        <a:bodyPr/>
        <a:lstStyle/>
        <a:p>
          <a:endParaRPr lang="hu-HU"/>
        </a:p>
      </dgm:t>
    </dgm:pt>
    <dgm:pt modelId="{D0F16856-6EEC-4B74-931F-4A5B3E5EBEFD}" type="pres">
      <dgm:prSet presAssocID="{3BF29CD6-4DA5-4E47-B8B7-EB60E9B20C73}" presName="imgShp" presStyleLbl="fgImgPlace1" presStyleIdx="2" presStyleCnt="4" custScaleX="14039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hu-HU"/>
        </a:p>
      </dgm:t>
    </dgm:pt>
    <dgm:pt modelId="{03CF5918-05F7-4B59-8BA5-CFD5342FD970}" type="pres">
      <dgm:prSet presAssocID="{3BF29CD6-4DA5-4E47-B8B7-EB60E9B20C73}" presName="txShp" presStyleLbl="node1" presStyleIdx="2" presStyleCnt="4" custLinFactNeighborX="1597" custLinFactNeighborY="18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B7D83E-7544-4EAE-9430-502263B417E5}" type="pres">
      <dgm:prSet presAssocID="{CD3B0325-9B66-4374-9144-92EF86259CFA}" presName="spacing" presStyleCnt="0"/>
      <dgm:spPr/>
      <dgm:t>
        <a:bodyPr/>
        <a:lstStyle/>
        <a:p>
          <a:endParaRPr lang="hu-HU"/>
        </a:p>
      </dgm:t>
    </dgm:pt>
    <dgm:pt modelId="{D49BDF6E-1D02-417F-A561-570413801EBF}" type="pres">
      <dgm:prSet presAssocID="{E751AD0B-C95A-4B2D-B87C-A278C95EB254}" presName="composite" presStyleCnt="0"/>
      <dgm:spPr/>
      <dgm:t>
        <a:bodyPr/>
        <a:lstStyle/>
        <a:p>
          <a:endParaRPr lang="hu-HU"/>
        </a:p>
      </dgm:t>
    </dgm:pt>
    <dgm:pt modelId="{7B410DFE-1F54-4610-86C7-E5A0DFD71FE8}" type="pres">
      <dgm:prSet presAssocID="{E751AD0B-C95A-4B2D-B87C-A278C95EB254}" presName="imgShp" presStyleLbl="fgImgPlace1" presStyleIdx="3" presStyleCnt="4" custScaleX="14039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hu-HU"/>
        </a:p>
      </dgm:t>
    </dgm:pt>
    <dgm:pt modelId="{59384166-5FE0-44B1-950E-1B937E4F0AC9}" type="pres">
      <dgm:prSet presAssocID="{E751AD0B-C95A-4B2D-B87C-A278C95EB254}" presName="txShp" presStyleLbl="node1" presStyleIdx="3" presStyleCnt="4" custLinFactNeighborX="1597" custLinFactNeighborY="18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02B9F37-BC5B-4D11-A539-8C5297C38314}" type="presOf" srcId="{E751AD0B-C95A-4B2D-B87C-A278C95EB254}" destId="{59384166-5FE0-44B1-950E-1B937E4F0AC9}" srcOrd="0" destOrd="0" presId="urn:microsoft.com/office/officeart/2005/8/layout/vList3"/>
    <dgm:cxn modelId="{0E681A8E-5116-4298-95CD-594043BE8F1D}" srcId="{8FFEBE43-529D-4989-B733-E001E8A03A18}" destId="{E751AD0B-C95A-4B2D-B87C-A278C95EB254}" srcOrd="3" destOrd="0" parTransId="{8DBAA815-C60A-4923-9856-FE9D205E0D2F}" sibTransId="{5D1B6EE9-2733-4D81-8FC6-4DAED07D6588}"/>
    <dgm:cxn modelId="{57683EF1-9CE5-4926-B7CE-549A933E7F09}" type="presOf" srcId="{4048A72B-6BA9-4870-9C79-6AED373611A7}" destId="{4CF35EDA-8032-4CD9-AB98-C6F896C1EE6D}" srcOrd="0" destOrd="0" presId="urn:microsoft.com/office/officeart/2005/8/layout/vList3"/>
    <dgm:cxn modelId="{AD4B2811-ADDE-4521-9208-5F4ABAF2F2CD}" srcId="{8FFEBE43-529D-4989-B733-E001E8A03A18}" destId="{4048A72B-6BA9-4870-9C79-6AED373611A7}" srcOrd="0" destOrd="0" parTransId="{E6CFC2DE-1B87-40D8-A059-E85B11B1B37D}" sibTransId="{9ECE16A3-220E-48DB-B830-3D15F7CC92B5}"/>
    <dgm:cxn modelId="{D753829F-4557-4C26-B99F-96AAEF16A697}" type="presOf" srcId="{8FFEBE43-529D-4989-B733-E001E8A03A18}" destId="{C5486B7E-51E4-4577-B2B5-62ABDB0F681E}" srcOrd="0" destOrd="0" presId="urn:microsoft.com/office/officeart/2005/8/layout/vList3"/>
    <dgm:cxn modelId="{351D439E-089C-4CDE-A69B-7213C305E08F}" type="presOf" srcId="{3BF29CD6-4DA5-4E47-B8B7-EB60E9B20C73}" destId="{03CF5918-05F7-4B59-8BA5-CFD5342FD970}" srcOrd="0" destOrd="0" presId="urn:microsoft.com/office/officeart/2005/8/layout/vList3"/>
    <dgm:cxn modelId="{7CF0F780-03DA-4B88-8452-14687F4B71C0}" srcId="{8FFEBE43-529D-4989-B733-E001E8A03A18}" destId="{CF3E713B-8BE4-4B43-A98F-9C0744300F99}" srcOrd="1" destOrd="0" parTransId="{22EAF20A-5EA4-4FB3-B1A6-7C2960D0F8BA}" sibTransId="{982BBDFF-E8E4-406E-9470-0BDB19D3A0C4}"/>
    <dgm:cxn modelId="{77FDC7F4-DC9B-4BB2-B14C-315716478AA9}" type="presOf" srcId="{CF3E713B-8BE4-4B43-A98F-9C0744300F99}" destId="{BA80A11B-3A13-478C-8D37-0704E028D9F2}" srcOrd="0" destOrd="0" presId="urn:microsoft.com/office/officeart/2005/8/layout/vList3"/>
    <dgm:cxn modelId="{290AF656-954D-4BDE-A002-EFA503923EAB}" srcId="{8FFEBE43-529D-4989-B733-E001E8A03A18}" destId="{3BF29CD6-4DA5-4E47-B8B7-EB60E9B20C73}" srcOrd="2" destOrd="0" parTransId="{0B52E3D5-B2E8-4B19-A938-F0C46531E172}" sibTransId="{CD3B0325-9B66-4374-9144-92EF86259CFA}"/>
    <dgm:cxn modelId="{3EE5269F-01C2-47C9-8F72-A52AF73138F8}" type="presParOf" srcId="{C5486B7E-51E4-4577-B2B5-62ABDB0F681E}" destId="{202DF638-16FD-4064-8A4A-75EEF7F58645}" srcOrd="0" destOrd="0" presId="urn:microsoft.com/office/officeart/2005/8/layout/vList3"/>
    <dgm:cxn modelId="{1023773D-3B55-43C0-9EA9-EA7ABE92B510}" type="presParOf" srcId="{202DF638-16FD-4064-8A4A-75EEF7F58645}" destId="{5C46E85D-BD48-4D95-885E-8BC7A07072C7}" srcOrd="0" destOrd="0" presId="urn:microsoft.com/office/officeart/2005/8/layout/vList3"/>
    <dgm:cxn modelId="{8A0909E7-6EF2-4A43-8EC8-66EAADCD3EE8}" type="presParOf" srcId="{202DF638-16FD-4064-8A4A-75EEF7F58645}" destId="{4CF35EDA-8032-4CD9-AB98-C6F896C1EE6D}" srcOrd="1" destOrd="0" presId="urn:microsoft.com/office/officeart/2005/8/layout/vList3"/>
    <dgm:cxn modelId="{C813D4D4-6FFA-432C-AA95-99CB528DD86A}" type="presParOf" srcId="{C5486B7E-51E4-4577-B2B5-62ABDB0F681E}" destId="{6D4FD8E2-B10B-45AB-B20E-61C58D2EB6CB}" srcOrd="1" destOrd="0" presId="urn:microsoft.com/office/officeart/2005/8/layout/vList3"/>
    <dgm:cxn modelId="{3F8D464E-4FDD-410A-8A6C-A980033A377A}" type="presParOf" srcId="{C5486B7E-51E4-4577-B2B5-62ABDB0F681E}" destId="{4B1BB5D3-5E3B-4E75-B6BD-49A9F85C7C7C}" srcOrd="2" destOrd="0" presId="urn:microsoft.com/office/officeart/2005/8/layout/vList3"/>
    <dgm:cxn modelId="{C6668068-7FFA-499A-8D50-574D25354595}" type="presParOf" srcId="{4B1BB5D3-5E3B-4E75-B6BD-49A9F85C7C7C}" destId="{25F8B5A2-299A-4A78-8508-6B4F283F11EA}" srcOrd="0" destOrd="0" presId="urn:microsoft.com/office/officeart/2005/8/layout/vList3"/>
    <dgm:cxn modelId="{A541A562-5768-4C13-818A-CDFBDF06C907}" type="presParOf" srcId="{4B1BB5D3-5E3B-4E75-B6BD-49A9F85C7C7C}" destId="{BA80A11B-3A13-478C-8D37-0704E028D9F2}" srcOrd="1" destOrd="0" presId="urn:microsoft.com/office/officeart/2005/8/layout/vList3"/>
    <dgm:cxn modelId="{73F2448D-355A-4825-ABA3-192D2D2578C4}" type="presParOf" srcId="{C5486B7E-51E4-4577-B2B5-62ABDB0F681E}" destId="{2557144A-4DB1-49D1-973E-974DE9B1F2CA}" srcOrd="3" destOrd="0" presId="urn:microsoft.com/office/officeart/2005/8/layout/vList3"/>
    <dgm:cxn modelId="{4FD57A14-26B9-4957-A9FE-C454CA1DC795}" type="presParOf" srcId="{C5486B7E-51E4-4577-B2B5-62ABDB0F681E}" destId="{A9650A62-AE3D-497D-B474-B1F7B0A4E71A}" srcOrd="4" destOrd="0" presId="urn:microsoft.com/office/officeart/2005/8/layout/vList3"/>
    <dgm:cxn modelId="{EE09A818-AE71-4B5E-B6BA-9EE726E46435}" type="presParOf" srcId="{A9650A62-AE3D-497D-B474-B1F7B0A4E71A}" destId="{D0F16856-6EEC-4B74-931F-4A5B3E5EBEFD}" srcOrd="0" destOrd="0" presId="urn:microsoft.com/office/officeart/2005/8/layout/vList3"/>
    <dgm:cxn modelId="{FE0AF80B-B587-4C0D-A727-867B3C340F39}" type="presParOf" srcId="{A9650A62-AE3D-497D-B474-B1F7B0A4E71A}" destId="{03CF5918-05F7-4B59-8BA5-CFD5342FD970}" srcOrd="1" destOrd="0" presId="urn:microsoft.com/office/officeart/2005/8/layout/vList3"/>
    <dgm:cxn modelId="{879B942A-8D5C-4632-8C6B-288213368C22}" type="presParOf" srcId="{C5486B7E-51E4-4577-B2B5-62ABDB0F681E}" destId="{EEB7D83E-7544-4EAE-9430-502263B417E5}" srcOrd="5" destOrd="0" presId="urn:microsoft.com/office/officeart/2005/8/layout/vList3"/>
    <dgm:cxn modelId="{EAC84E8F-F615-4174-81B6-C044EE6216F6}" type="presParOf" srcId="{C5486B7E-51E4-4577-B2B5-62ABDB0F681E}" destId="{D49BDF6E-1D02-417F-A561-570413801EBF}" srcOrd="6" destOrd="0" presId="urn:microsoft.com/office/officeart/2005/8/layout/vList3"/>
    <dgm:cxn modelId="{32B2698D-79B0-4E40-AF54-7F584C40CE65}" type="presParOf" srcId="{D49BDF6E-1D02-417F-A561-570413801EBF}" destId="{7B410DFE-1F54-4610-86C7-E5A0DFD71FE8}" srcOrd="0" destOrd="0" presId="urn:microsoft.com/office/officeart/2005/8/layout/vList3"/>
    <dgm:cxn modelId="{39D13B55-CA81-41B1-8181-CF884CD49FFC}" type="presParOf" srcId="{D49BDF6E-1D02-417F-A561-570413801EBF}" destId="{59384166-5FE0-44B1-950E-1B937E4F0A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35EDA-8032-4CD9-AB98-C6F896C1EE6D}">
      <dsp:nvSpPr>
        <dsp:cNvPr id="0" name=""/>
        <dsp:cNvSpPr/>
      </dsp:nvSpPr>
      <dsp:spPr>
        <a:xfrm rot="10800000">
          <a:off x="965624" y="2100"/>
          <a:ext cx="2704591" cy="8102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731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chemeClr val="tx1"/>
              </a:solidFill>
            </a:rPr>
            <a:t>20  Település</a:t>
          </a:r>
        </a:p>
      </dsp:txBody>
      <dsp:txXfrm rot="10800000">
        <a:off x="1168197" y="2100"/>
        <a:ext cx="2502018" cy="810293"/>
      </dsp:txXfrm>
    </dsp:sp>
    <dsp:sp modelId="{5C46E85D-BD48-4D95-885E-8BC7A07072C7}">
      <dsp:nvSpPr>
        <dsp:cNvPr id="0" name=""/>
        <dsp:cNvSpPr/>
      </dsp:nvSpPr>
      <dsp:spPr>
        <a:xfrm>
          <a:off x="396839" y="2100"/>
          <a:ext cx="1137570" cy="8102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80A11B-3A13-478C-8D37-0704E028D9F2}">
      <dsp:nvSpPr>
        <dsp:cNvPr id="0" name=""/>
        <dsp:cNvSpPr/>
      </dsp:nvSpPr>
      <dsp:spPr>
        <a:xfrm rot="10800000">
          <a:off x="1038134" y="1055787"/>
          <a:ext cx="2704591" cy="8102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731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30  </a:t>
          </a:r>
          <a:r>
            <a:rPr lang="hu-HU" sz="1400" b="1" kern="1200" dirty="0">
              <a:solidFill>
                <a:schemeClr val="tx1"/>
              </a:solidFill>
            </a:rPr>
            <a:t>Intézmény</a:t>
          </a:r>
        </a:p>
      </dsp:txBody>
      <dsp:txXfrm rot="10800000">
        <a:off x="1240707" y="1055787"/>
        <a:ext cx="2502018" cy="810293"/>
      </dsp:txXfrm>
    </dsp:sp>
    <dsp:sp modelId="{25F8B5A2-299A-4A78-8508-6B4F283F11EA}">
      <dsp:nvSpPr>
        <dsp:cNvPr id="0" name=""/>
        <dsp:cNvSpPr/>
      </dsp:nvSpPr>
      <dsp:spPr>
        <a:xfrm>
          <a:off x="396839" y="1054272"/>
          <a:ext cx="1137570" cy="81029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CF5918-05F7-4B59-8BA5-CFD5342FD970}">
      <dsp:nvSpPr>
        <dsp:cNvPr id="0" name=""/>
        <dsp:cNvSpPr/>
      </dsp:nvSpPr>
      <dsp:spPr>
        <a:xfrm rot="10800000">
          <a:off x="1008816" y="2107959"/>
          <a:ext cx="2704591" cy="8102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731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~ </a:t>
          </a:r>
          <a:r>
            <a:rPr lang="hu-HU" sz="1400" b="1" kern="1200" dirty="0" smtClean="0">
              <a:solidFill>
                <a:schemeClr val="tx1"/>
              </a:solidFill>
            </a:rPr>
            <a:t>16,4 </a:t>
          </a:r>
          <a:r>
            <a:rPr lang="hu-HU" sz="1400" b="1" kern="1200" dirty="0">
              <a:solidFill>
                <a:schemeClr val="tx1"/>
              </a:solidFill>
            </a:rPr>
            <a:t>ezer Tanuló</a:t>
          </a:r>
        </a:p>
      </dsp:txBody>
      <dsp:txXfrm rot="10800000">
        <a:off x="1211389" y="2107959"/>
        <a:ext cx="2502018" cy="810293"/>
      </dsp:txXfrm>
    </dsp:sp>
    <dsp:sp modelId="{D0F16856-6EEC-4B74-931F-4A5B3E5EBEFD}">
      <dsp:nvSpPr>
        <dsp:cNvPr id="0" name=""/>
        <dsp:cNvSpPr/>
      </dsp:nvSpPr>
      <dsp:spPr>
        <a:xfrm>
          <a:off x="396839" y="2106444"/>
          <a:ext cx="1137570" cy="81029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384166-5FE0-44B1-950E-1B937E4F0AC9}">
      <dsp:nvSpPr>
        <dsp:cNvPr id="0" name=""/>
        <dsp:cNvSpPr/>
      </dsp:nvSpPr>
      <dsp:spPr>
        <a:xfrm rot="10800000">
          <a:off x="1008816" y="3160131"/>
          <a:ext cx="2704591" cy="8102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731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~ </a:t>
          </a:r>
          <a:r>
            <a:rPr lang="hu-HU" sz="1400" b="1" kern="1200" dirty="0" smtClean="0">
              <a:solidFill>
                <a:schemeClr val="tx1"/>
              </a:solidFill>
            </a:rPr>
            <a:t>1.300 </a:t>
          </a:r>
          <a:r>
            <a:rPr lang="hu-HU" sz="1400" b="1" kern="1200" dirty="0">
              <a:solidFill>
                <a:schemeClr val="tx1"/>
              </a:solidFill>
            </a:rPr>
            <a:t>Pedagógus</a:t>
          </a:r>
        </a:p>
      </dsp:txBody>
      <dsp:txXfrm rot="10800000">
        <a:off x="1211389" y="3160131"/>
        <a:ext cx="2502018" cy="810293"/>
      </dsp:txXfrm>
    </dsp:sp>
    <dsp:sp modelId="{7B410DFE-1F54-4610-86C7-E5A0DFD71FE8}">
      <dsp:nvSpPr>
        <dsp:cNvPr id="0" name=""/>
        <dsp:cNvSpPr/>
      </dsp:nvSpPr>
      <dsp:spPr>
        <a:xfrm>
          <a:off x="396839" y="3158616"/>
          <a:ext cx="1137570" cy="81029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AEB6F-1CE6-426A-B419-613A912DC11F}" type="datetimeFigureOut">
              <a:rPr lang="hu-HU" smtClean="0"/>
              <a:t>2019.12.12.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25BE2-439F-4F8E-88E1-0065C61A89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2193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DCA38-F942-4E4E-8BAE-DB920E248673}" type="datetimeFigureOut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E9BCA-C4C8-4FD2-8693-5DF46356EE0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86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BCA-C4C8-4FD2-8693-5DF46356EE02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0346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BCA-C4C8-4FD2-8693-5DF46356EE0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8202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BCA-C4C8-4FD2-8693-5DF46356EE02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388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BCA-C4C8-4FD2-8693-5DF46356EE0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3823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BCA-C4C8-4FD2-8693-5DF46356EE02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54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BCA-C4C8-4FD2-8693-5DF46356EE02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8284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BCA-C4C8-4FD2-8693-5DF46356EE02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1879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BCA-C4C8-4FD2-8693-5DF46356EE02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1566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BCA-C4C8-4FD2-8693-5DF46356EE02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41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BCA-C4C8-4FD2-8693-5DF46356EE0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64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BCA-C4C8-4FD2-8693-5DF46356EE0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483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BCA-C4C8-4FD2-8693-5DF46356EE0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14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BCA-C4C8-4FD2-8693-5DF46356EE02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0237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BCA-C4C8-4FD2-8693-5DF46356EE02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489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BCA-C4C8-4FD2-8693-5DF46356EE02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3756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BCA-C4C8-4FD2-8693-5DF46356EE0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754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9BCA-C4C8-4FD2-8693-5DF46356EE0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706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D4A4-1410-4B31-9089-AC76D91573AD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97" y="116002"/>
            <a:ext cx="3133333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4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1A9E-4FDD-4E6A-B657-8C3E65321F36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1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CFD4-FAC8-4BFF-A434-ACB6395D0996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917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3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D060-317C-41B0-B449-CC9BFBE36A8E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68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B9C4-9FB4-47A0-85B8-D4E5E869E240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73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AE3D-88C5-4E38-BDAE-263F7E550B58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8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611D-3EA6-44F6-B32F-32D428510FEA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918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38F8-0995-4A31-B87E-49AA0979CFA8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597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7249-6730-4C31-94CB-A9A814C8B9D3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430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81DF-CF4A-4503-8018-A27EFB45459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524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1455" y="135932"/>
            <a:ext cx="11778776" cy="16000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207433"/>
            <a:ext cx="10515600" cy="438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			Arculat bemutatása 2017. 03. 02.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AFC5-E385-4F80-9A97-9D35A4132812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23BF-EB27-4DA7-9311-B4431B798881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1455" y="135932"/>
            <a:ext cx="3133333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ka.hu/palyazatok/535/palyazati-dokumentumok#12660" TargetMode="Externa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ita.balazs@kk.gov.h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mailto:orsolya.takacs-koczka@kk.gov.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1</a:t>
            </a:fld>
            <a:endParaRPr lang="hu-HU"/>
          </a:p>
        </p:txBody>
      </p:sp>
      <p:pic>
        <p:nvPicPr>
          <p:cNvPr id="6" name="Kép 5" descr="Képtalálat a következőre: „erasmus kép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205571"/>
            <a:ext cx="3075755" cy="8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éptalálatok a következőre: https://tka.hu logó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87923"/>
            <a:ext cx="1858108" cy="9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1036715" y="2021306"/>
            <a:ext cx="10515600" cy="178576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A Szigetszentmiklósi Tankerületi Központ </a:t>
            </a:r>
            <a:br>
              <a:rPr lang="hu-HU" dirty="0" smtClean="0"/>
            </a:br>
            <a:r>
              <a:rPr lang="hu-HU" dirty="0" smtClean="0"/>
              <a:t>„jó gyakorlatának” bemutatása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10</a:t>
            </a:fld>
            <a:endParaRPr lang="hu-HU" dirty="0"/>
          </a:p>
        </p:txBody>
      </p:sp>
      <p:pic>
        <p:nvPicPr>
          <p:cNvPr id="6" name="Kép 5" descr="Képtalálat a következőre: „erasmus kép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205571"/>
            <a:ext cx="3075755" cy="8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éptalálatok a következőre: https://tka.hu logó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87923"/>
            <a:ext cx="1858108" cy="9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302588" y="1855154"/>
            <a:ext cx="9479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 smtClean="0"/>
              <a:t>Ötlettől a pályázatig</a:t>
            </a:r>
            <a:endParaRPr lang="hu-HU" sz="2600" b="1" dirty="0" smtClean="0">
              <a:solidFill>
                <a:srgbClr val="FF0000"/>
              </a:solidFill>
            </a:endParaRP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841507" y="1221159"/>
            <a:ext cx="688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ERASMUS+ </a:t>
            </a:r>
            <a:r>
              <a:rPr lang="hu-HU" sz="2800" dirty="0" smtClean="0"/>
              <a:t>Pályázati szakasz-</a:t>
            </a:r>
            <a:r>
              <a:rPr lang="hu-HU" sz="2800" b="1" dirty="0" smtClean="0"/>
              <a:t>”</a:t>
            </a:r>
            <a:r>
              <a:rPr lang="hu-HU" sz="2800" b="1" dirty="0"/>
              <a:t>a jó gyakorlat"</a:t>
            </a:r>
          </a:p>
        </p:txBody>
      </p:sp>
      <p:sp>
        <p:nvSpPr>
          <p:cNvPr id="10" name="Ellipszis 9"/>
          <p:cNvSpPr/>
          <p:nvPr/>
        </p:nvSpPr>
        <p:spPr>
          <a:xfrm>
            <a:off x="7536581" y="2434275"/>
            <a:ext cx="4144702" cy="171331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 flipH="1">
            <a:off x="8890518" y="3276772"/>
            <a:ext cx="218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Pályázati referensek</a:t>
            </a:r>
            <a:endParaRPr lang="hu-HU" dirty="0"/>
          </a:p>
        </p:txBody>
      </p:sp>
      <p:sp>
        <p:nvSpPr>
          <p:cNvPr id="19" name="Ellipszis 18"/>
          <p:cNvSpPr/>
          <p:nvPr/>
        </p:nvSpPr>
        <p:spPr>
          <a:xfrm>
            <a:off x="7779254" y="6114983"/>
            <a:ext cx="1662691" cy="54286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Intézmény 2.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620018" y="4394189"/>
            <a:ext cx="2347117" cy="808264"/>
          </a:xfrm>
          <a:prstGeom prst="ellipse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Pályázatíró szeminárium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110581" y="2550940"/>
            <a:ext cx="3953948" cy="1696126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Tempus </a:t>
            </a:r>
            <a:r>
              <a:rPr lang="hu-HU" dirty="0" smtClean="0"/>
              <a:t>Közalapítvány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7679385" y="2805612"/>
            <a:ext cx="378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Szigetszentmiklósi Tankerületi </a:t>
            </a:r>
            <a:r>
              <a:rPr lang="hu-HU" dirty="0" smtClean="0">
                <a:solidFill>
                  <a:schemeClr val="bg1"/>
                </a:solidFill>
              </a:rPr>
              <a:t>Központ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5" name="Ellipszis 24"/>
          <p:cNvSpPr/>
          <p:nvPr/>
        </p:nvSpPr>
        <p:spPr>
          <a:xfrm>
            <a:off x="8435373" y="4346019"/>
            <a:ext cx="2347117" cy="808264"/>
          </a:xfrm>
          <a:prstGeom prst="ellips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Erasmus információs nap(ok)</a:t>
            </a:r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2967136" y="3646104"/>
            <a:ext cx="4569445" cy="1016830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 flipH="1" flipV="1">
            <a:off x="2524751" y="5127968"/>
            <a:ext cx="1852726" cy="1099968"/>
          </a:xfrm>
          <a:prstGeom prst="straightConnector1">
            <a:avLst/>
          </a:prstGeom>
          <a:ln w="158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flipV="1">
            <a:off x="6475315" y="5019924"/>
            <a:ext cx="2187864" cy="1031433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zis 45"/>
          <p:cNvSpPr/>
          <p:nvPr/>
        </p:nvSpPr>
        <p:spPr>
          <a:xfrm>
            <a:off x="4355164" y="5913211"/>
            <a:ext cx="2261937" cy="8082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Intézmény 1.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8" name="Ellipszis 47"/>
          <p:cNvSpPr/>
          <p:nvPr/>
        </p:nvSpPr>
        <p:spPr>
          <a:xfrm>
            <a:off x="10222029" y="5578151"/>
            <a:ext cx="1819709" cy="64978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Intézmény 3.</a:t>
            </a:r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49" name="Egyenes összekötő nyíllal 48"/>
          <p:cNvCxnSpPr>
            <a:endCxn id="25" idx="5"/>
          </p:cNvCxnSpPr>
          <p:nvPr/>
        </p:nvCxnSpPr>
        <p:spPr>
          <a:xfrm flipH="1" flipV="1">
            <a:off x="10438763" y="5035915"/>
            <a:ext cx="915037" cy="542238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/>
          <p:nvPr/>
        </p:nvCxnSpPr>
        <p:spPr>
          <a:xfrm flipV="1">
            <a:off x="9057373" y="5197257"/>
            <a:ext cx="294547" cy="907038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Jobbra nyíl 1033"/>
          <p:cNvSpPr/>
          <p:nvPr/>
        </p:nvSpPr>
        <p:spPr>
          <a:xfrm>
            <a:off x="4020146" y="4634429"/>
            <a:ext cx="3965831" cy="283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4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11</a:t>
            </a:fld>
            <a:endParaRPr lang="hu-HU" dirty="0"/>
          </a:p>
        </p:txBody>
      </p:sp>
      <p:pic>
        <p:nvPicPr>
          <p:cNvPr id="6" name="Kép 5" descr="Képtalálat a következőre: „erasmus kép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205571"/>
            <a:ext cx="3075755" cy="8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éptalálatok a következőre: https://tka.hu logó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87923"/>
            <a:ext cx="1858108" cy="9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838200" y="2039574"/>
            <a:ext cx="947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u="sng" dirty="0" smtClean="0"/>
              <a:t>ERASMUS+ információs nap(ok)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67147" y="2543248"/>
            <a:ext cx="10259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Pályázati hírlevél (tájékoztatás megjelent felhívásokról, pályázati határidőről, pályázatíró szeminárium)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Információs napok: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hu-HU" dirty="0"/>
              <a:t>M</a:t>
            </a:r>
            <a:r>
              <a:rPr lang="hu-HU" dirty="0" smtClean="0"/>
              <a:t>eghívottak: intézményvezetők, érintett tanárok, meghívott előadók (futó ERASMUS pályázatokban résztvevő tanárok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hu-HU" dirty="0" smtClean="0"/>
              <a:t>Téma: a TEMPUS KA által megtartott pályázatíró szemináriumok tematikájára épülve</a:t>
            </a:r>
          </a:p>
          <a:p>
            <a:pPr lvl="3"/>
            <a:r>
              <a:rPr lang="hu-HU" dirty="0" smtClean="0"/>
              <a:t>	 </a:t>
            </a:r>
            <a:r>
              <a:rPr lang="hu-HU" dirty="0" smtClean="0"/>
              <a:t>1, partnerkeresés (</a:t>
            </a:r>
            <a:r>
              <a:rPr lang="hu-HU" dirty="0" err="1" smtClean="0"/>
              <a:t>eTwinning</a:t>
            </a:r>
            <a:r>
              <a:rPr lang="hu-HU" dirty="0" smtClean="0"/>
              <a:t> regisztráció, felület használata TK által készített segédlet alapján, tka.hu oldalán elérhető partnerkereső)</a:t>
            </a:r>
          </a:p>
          <a:p>
            <a:pPr lvl="3"/>
            <a:r>
              <a:rPr lang="hu-HU" dirty="0" smtClean="0"/>
              <a:t>	2</a:t>
            </a:r>
            <a:r>
              <a:rPr lang="hu-HU" dirty="0" smtClean="0"/>
              <a:t>, </a:t>
            </a:r>
            <a:r>
              <a:rPr lang="hu-HU" dirty="0" err="1" smtClean="0"/>
              <a:t>mobility</a:t>
            </a:r>
            <a:r>
              <a:rPr lang="hu-HU" dirty="0" smtClean="0"/>
              <a:t> </a:t>
            </a:r>
            <a:r>
              <a:rPr lang="hu-HU" dirty="0" err="1" smtClean="0"/>
              <a:t>tool</a:t>
            </a:r>
            <a:r>
              <a:rPr lang="hu-HU" dirty="0" smtClean="0"/>
              <a:t> (pályázatkezelő felület, melyre a tankerület nem lát rá -&gt; párhuzamos elszámolás)</a:t>
            </a:r>
          </a:p>
          <a:p>
            <a:pPr lvl="3"/>
            <a:r>
              <a:rPr lang="hu-HU" dirty="0" smtClean="0"/>
              <a:t>	3</a:t>
            </a:r>
            <a:r>
              <a:rPr lang="hu-HU" dirty="0" smtClean="0"/>
              <a:t>, projekt „pénzmozgásai”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hu-HU" u="sng" dirty="0" smtClean="0"/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hu-HU" u="sng" dirty="0"/>
          </a:p>
        </p:txBody>
      </p:sp>
      <p:pic>
        <p:nvPicPr>
          <p:cNvPr id="3076" name="Picture 4" descr="https://tka.hu/tinymce/plugins/image/uploads/23_eTwinning-Logo_CMYK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34" y="5404991"/>
            <a:ext cx="1284417" cy="87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éptalálat a következőre: „teachers erasmus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68" y="5404991"/>
            <a:ext cx="2008264" cy="11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Képtalálat a következőre: „successful project”"/>
          <p:cNvSpPr>
            <a:spLocks noChangeAspect="1" noChangeArrowheads="1"/>
          </p:cNvSpPr>
          <p:nvPr/>
        </p:nvSpPr>
        <p:spPr bwMode="auto">
          <a:xfrm>
            <a:off x="155575" y="-144463"/>
            <a:ext cx="1085396" cy="108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6" descr="Képtalálat a következőre: „successful project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4" name="Picture 10" descr="Képtalálat a következőre: „successful project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59" y="5318127"/>
            <a:ext cx="2306920" cy="10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éptalálat a következőre: „successful project”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082" y="5342596"/>
            <a:ext cx="1313727" cy="102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4935942" y="1231900"/>
            <a:ext cx="688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ERASMUS+ </a:t>
            </a:r>
            <a:r>
              <a:rPr lang="hu-HU" sz="2800" dirty="0" smtClean="0"/>
              <a:t>Pályázati szakasz-</a:t>
            </a:r>
            <a:r>
              <a:rPr lang="hu-HU" sz="2800" b="1" dirty="0" smtClean="0"/>
              <a:t>”</a:t>
            </a:r>
            <a:r>
              <a:rPr lang="hu-HU" sz="2800" b="1" dirty="0"/>
              <a:t>a jó gyakorlat"</a:t>
            </a:r>
          </a:p>
        </p:txBody>
      </p:sp>
    </p:spTree>
    <p:extLst>
      <p:ext uri="{BB962C8B-B14F-4D97-AF65-F5344CB8AC3E}">
        <p14:creationId xmlns:p14="http://schemas.microsoft.com/office/powerpoint/2010/main" val="26047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12</a:t>
            </a:fld>
            <a:endParaRPr lang="hu-HU" dirty="0"/>
          </a:p>
        </p:txBody>
      </p:sp>
      <p:pic>
        <p:nvPicPr>
          <p:cNvPr id="6" name="Kép 5" descr="Képtalálat a következőre: „erasmus kép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205571"/>
            <a:ext cx="3075755" cy="8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éptalálatok a következőre: https://tka.hu logó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87923"/>
            <a:ext cx="1858108" cy="9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23511" y="2906829"/>
            <a:ext cx="103461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TKA ERASMUS+ dokumentumok: </a:t>
            </a:r>
            <a:r>
              <a:rPr lang="hu-HU" sz="2000" dirty="0">
                <a:hlinkClick r:id="rId5"/>
              </a:rPr>
              <a:t>https://tka.hu/palyazatok/535/palyazati-dokumentumok#12660</a:t>
            </a:r>
            <a:endParaRPr lang="hu-HU" sz="2000" dirty="0" smtClean="0"/>
          </a:p>
          <a:p>
            <a:r>
              <a:rPr lang="hu-HU" sz="2400" dirty="0"/>
              <a:t>ERASMUS+ pályázati felhívás</a:t>
            </a:r>
          </a:p>
          <a:p>
            <a:r>
              <a:rPr lang="hu-HU" sz="2400" dirty="0"/>
              <a:t>ERASMUS+ pályázati </a:t>
            </a:r>
            <a:r>
              <a:rPr lang="hu-HU" sz="2400" dirty="0" smtClean="0"/>
              <a:t>útmutató</a:t>
            </a:r>
          </a:p>
          <a:p>
            <a:r>
              <a:rPr lang="hu-HU" sz="2400" dirty="0" smtClean="0"/>
              <a:t>Projektmenedzsment kézikönyv (2019.évben nyertesek számára már elérhető)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993692" y="1229224"/>
            <a:ext cx="688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ERASMUS+ </a:t>
            </a:r>
            <a:r>
              <a:rPr lang="hu-HU" sz="2800" dirty="0" smtClean="0"/>
              <a:t>Pályázati szakasz-</a:t>
            </a:r>
            <a:r>
              <a:rPr lang="hu-HU" sz="2800" b="1" dirty="0" smtClean="0"/>
              <a:t>”</a:t>
            </a:r>
            <a:r>
              <a:rPr lang="hu-HU" sz="2800" b="1" dirty="0"/>
              <a:t>a jó gyakorlat"</a:t>
            </a:r>
          </a:p>
        </p:txBody>
      </p:sp>
    </p:spTree>
    <p:extLst>
      <p:ext uri="{BB962C8B-B14F-4D97-AF65-F5344CB8AC3E}">
        <p14:creationId xmlns:p14="http://schemas.microsoft.com/office/powerpoint/2010/main" val="26580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13</a:t>
            </a:fld>
            <a:endParaRPr lang="hu-HU" dirty="0"/>
          </a:p>
        </p:txBody>
      </p:sp>
      <p:pic>
        <p:nvPicPr>
          <p:cNvPr id="6" name="Kép 5" descr="Képtalálat a következőre: „erasmus kép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205571"/>
            <a:ext cx="3075755" cy="8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éptalálatok a következőre: https://tka.hu logó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87923"/>
            <a:ext cx="1858108" cy="9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838200" y="2011581"/>
            <a:ext cx="947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u="sng" dirty="0" smtClean="0"/>
              <a:t>ERASMUS+ információs nap</a:t>
            </a:r>
            <a:endParaRPr lang="hu-HU" dirty="0"/>
          </a:p>
        </p:txBody>
      </p:sp>
      <p:sp>
        <p:nvSpPr>
          <p:cNvPr id="7" name="AutoShape 4" descr="Képtalálat a következőre: „successful project”"/>
          <p:cNvSpPr>
            <a:spLocks noChangeAspect="1" noChangeArrowheads="1"/>
          </p:cNvSpPr>
          <p:nvPr/>
        </p:nvSpPr>
        <p:spPr bwMode="auto">
          <a:xfrm>
            <a:off x="155575" y="-144463"/>
            <a:ext cx="1085396" cy="108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6" descr="Képtalálat a következőre: „successful project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699796" y="2659224"/>
            <a:ext cx="10880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Disszemináció</a:t>
            </a:r>
            <a:r>
              <a:rPr lang="hu-HU" dirty="0" smtClean="0"/>
              <a:t>: </a:t>
            </a:r>
          </a:p>
          <a:p>
            <a:r>
              <a:rPr lang="hu-HU" dirty="0" smtClean="0"/>
              <a:t>Az információs rendezvénysorozat egyik napján a meghívott oktatási intézmények a futó projektjeiket mutatják be.</a:t>
            </a:r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099571" y="1148821"/>
            <a:ext cx="688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ERASMUS+ </a:t>
            </a:r>
            <a:r>
              <a:rPr lang="hu-HU" sz="2800" dirty="0" smtClean="0"/>
              <a:t>Pályázati szakasz-</a:t>
            </a:r>
            <a:r>
              <a:rPr lang="hu-HU" sz="2800" b="1" dirty="0" smtClean="0"/>
              <a:t>”</a:t>
            </a:r>
            <a:r>
              <a:rPr lang="hu-HU" sz="2800" b="1" dirty="0"/>
              <a:t>a jó gyakorlat"</a:t>
            </a:r>
          </a:p>
        </p:txBody>
      </p:sp>
      <p:pic>
        <p:nvPicPr>
          <p:cNvPr id="13" name="Kép 12" descr="fénykép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451557"/>
            <a:ext cx="2553481" cy="1703152"/>
          </a:xfrm>
          <a:prstGeom prst="rect">
            <a:avLst/>
          </a:prstGeom>
        </p:spPr>
      </p:pic>
      <p:pic>
        <p:nvPicPr>
          <p:cNvPr id="2051" name="Picture 3" descr="0fd56738-bb74-43e4-8f09-1bf08deb9952@internal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595863"/>
            <a:ext cx="1278733" cy="170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a74b4545-aba9-4056-b428-ec5e5fa901e6@internal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93" y="4869161"/>
            <a:ext cx="2469753" cy="185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74" y="3364448"/>
            <a:ext cx="2641952" cy="198146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81" y="4591190"/>
            <a:ext cx="2753361" cy="206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14</a:t>
            </a:fld>
            <a:endParaRPr lang="hu-HU"/>
          </a:p>
        </p:txBody>
      </p:sp>
      <p:pic>
        <p:nvPicPr>
          <p:cNvPr id="6" name="Kép 5" descr="Képtalálat a következőre: „erasmus kép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205571"/>
            <a:ext cx="3075755" cy="8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éptalálatok a következőre: https://tka.hu logó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87923"/>
            <a:ext cx="1858108" cy="9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zis 9"/>
          <p:cNvSpPr/>
          <p:nvPr/>
        </p:nvSpPr>
        <p:spPr>
          <a:xfrm>
            <a:off x="3858848" y="3719732"/>
            <a:ext cx="4751752" cy="300174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 flipH="1">
            <a:off x="5304651" y="4615335"/>
            <a:ext cx="218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Pályázati referensek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246944" y="5110429"/>
            <a:ext cx="223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Adatvédelmi felelős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472308" y="5731286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Jogász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056097" y="5193623"/>
            <a:ext cx="174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Pénzügyi Osztály</a:t>
            </a:r>
          </a:p>
        </p:txBody>
      </p:sp>
      <p:sp>
        <p:nvSpPr>
          <p:cNvPr id="19" name="Ellipszis 18"/>
          <p:cNvSpPr/>
          <p:nvPr/>
        </p:nvSpPr>
        <p:spPr>
          <a:xfrm>
            <a:off x="770021" y="2983832"/>
            <a:ext cx="2261937" cy="8082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Intézmény 1.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770020" y="4385360"/>
            <a:ext cx="2261937" cy="8082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Intézmény 2.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2" name="Ellipszis 21"/>
          <p:cNvSpPr/>
          <p:nvPr/>
        </p:nvSpPr>
        <p:spPr>
          <a:xfrm>
            <a:off x="9641962" y="4732045"/>
            <a:ext cx="2261937" cy="8082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Intézmény 3.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8368678" y="2722770"/>
            <a:ext cx="2261937" cy="808264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Tempus </a:t>
            </a:r>
            <a:r>
              <a:rPr lang="hu-HU" dirty="0" smtClean="0"/>
              <a:t>Közalapítvány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380626" y="4142834"/>
            <a:ext cx="378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Szigetszentmiklósi Tankerületi </a:t>
            </a:r>
            <a:r>
              <a:rPr lang="hu-HU" dirty="0" smtClean="0">
                <a:solidFill>
                  <a:schemeClr val="bg1"/>
                </a:solidFill>
              </a:rPr>
              <a:t>Központ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>
            <a:off x="3031957" y="3531034"/>
            <a:ext cx="1482291" cy="611800"/>
          </a:xfrm>
          <a:prstGeom prst="straightConnector1">
            <a:avLst/>
          </a:prstGeom>
          <a:ln w="158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2769564" y="4548008"/>
            <a:ext cx="1293755" cy="67327"/>
          </a:xfrm>
          <a:prstGeom prst="straightConnector1">
            <a:avLst/>
          </a:prstGeom>
          <a:ln w="158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>
            <a:endCxn id="22" idx="2"/>
          </p:cNvCxnSpPr>
          <p:nvPr/>
        </p:nvCxnSpPr>
        <p:spPr>
          <a:xfrm>
            <a:off x="8266496" y="4435748"/>
            <a:ext cx="1375466" cy="700429"/>
          </a:xfrm>
          <a:prstGeom prst="straightConnector1">
            <a:avLst/>
          </a:prstGeom>
          <a:ln w="158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24" idx="4"/>
          </p:cNvCxnSpPr>
          <p:nvPr/>
        </p:nvCxnSpPr>
        <p:spPr>
          <a:xfrm>
            <a:off x="9499647" y="3531034"/>
            <a:ext cx="763867" cy="1226626"/>
          </a:xfrm>
          <a:prstGeom prst="straightConnector1">
            <a:avLst/>
          </a:prstGeom>
          <a:ln w="158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>
            <a:stCxn id="24" idx="2"/>
          </p:cNvCxnSpPr>
          <p:nvPr/>
        </p:nvCxnSpPr>
        <p:spPr>
          <a:xfrm flipH="1">
            <a:off x="3069529" y="3126902"/>
            <a:ext cx="5299149" cy="209181"/>
          </a:xfrm>
          <a:prstGeom prst="straightConnector1">
            <a:avLst/>
          </a:prstGeom>
          <a:ln w="158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 flipV="1">
            <a:off x="2147563" y="3231492"/>
            <a:ext cx="6262351" cy="1139862"/>
          </a:xfrm>
          <a:prstGeom prst="straightConnector1">
            <a:avLst/>
          </a:prstGeom>
          <a:ln w="158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H="1">
            <a:off x="7747126" y="3414415"/>
            <a:ext cx="917241" cy="617201"/>
          </a:xfrm>
          <a:prstGeom prst="straightConnector1">
            <a:avLst/>
          </a:prstGeom>
          <a:ln w="158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lcím 2"/>
          <p:cNvSpPr txBox="1">
            <a:spLocks/>
          </p:cNvSpPr>
          <p:nvPr/>
        </p:nvSpPr>
        <p:spPr>
          <a:xfrm>
            <a:off x="2194710" y="1882814"/>
            <a:ext cx="7798245" cy="713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dirty="0" smtClean="0"/>
              <a:t>ERASMUS+ KA2 Iskolai, óvodai stratégiai partnerségek intézményi háttere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514248" y="1224242"/>
            <a:ext cx="758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ERASMUS</a:t>
            </a:r>
            <a:r>
              <a:rPr lang="hu-HU" sz="2800" dirty="0"/>
              <a:t>+ </a:t>
            </a:r>
            <a:r>
              <a:rPr lang="hu-HU" sz="2800" dirty="0" smtClean="0"/>
              <a:t>Projektmegvalósítás-</a:t>
            </a:r>
            <a:r>
              <a:rPr lang="hu-HU" sz="2800" b="1" dirty="0"/>
              <a:t>”a jó gyakorlat"</a:t>
            </a:r>
          </a:p>
        </p:txBody>
      </p:sp>
    </p:spTree>
    <p:extLst>
      <p:ext uri="{BB962C8B-B14F-4D97-AF65-F5344CB8AC3E}">
        <p14:creationId xmlns:p14="http://schemas.microsoft.com/office/powerpoint/2010/main" val="12314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15</a:t>
            </a:fld>
            <a:endParaRPr lang="hu-HU"/>
          </a:p>
        </p:txBody>
      </p:sp>
      <p:pic>
        <p:nvPicPr>
          <p:cNvPr id="6" name="Kép 5" descr="Képtalálat a következőre: „erasmus kép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205571"/>
            <a:ext cx="3075755" cy="8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éptalálatok a következőre: https://tka.hu logó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87923"/>
            <a:ext cx="1858108" cy="9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152122" y="1229641"/>
            <a:ext cx="758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ERASMUS</a:t>
            </a:r>
            <a:r>
              <a:rPr lang="hu-HU" sz="2800" dirty="0"/>
              <a:t>+ </a:t>
            </a:r>
            <a:r>
              <a:rPr lang="hu-HU" sz="2800" dirty="0" smtClean="0"/>
              <a:t>Projektmegvalósítás-</a:t>
            </a:r>
            <a:r>
              <a:rPr lang="hu-HU" sz="2800" b="1" dirty="0"/>
              <a:t>”a jó gyakorlat"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55464" y="2346445"/>
            <a:ext cx="11416395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/>
              <a:t>Megállapodás minták: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000" u="sng" dirty="0" smtClean="0"/>
              <a:t>Intézményi megállapodás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tartalma: a pályázati anyag és a projekt megismerése, a projektdokumentációnak/igazoló</a:t>
            </a:r>
          </a:p>
          <a:p>
            <a:r>
              <a:rPr lang="hu-HU" sz="2000" dirty="0" smtClean="0"/>
              <a:t>	dokumentumoknak a záróbeszámoló benyújtását </a:t>
            </a:r>
            <a:r>
              <a:rPr lang="hu-HU" sz="2000" dirty="0"/>
              <a:t>követő 3 évig terjedő megőrzésére. </a:t>
            </a:r>
            <a:endParaRPr lang="hu-HU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000" u="sng" dirty="0"/>
              <a:t>Kapcsolattartó tanár </a:t>
            </a:r>
            <a:r>
              <a:rPr lang="hu-HU" sz="2000" u="sng" dirty="0" smtClean="0"/>
              <a:t>megállapodás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tartalma: a mobilitás főbb adatai (időtartam, úti cél, utazás célja); finanszírozás főbb adatai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annak rögzítése, hogy a kapcsolattartó tanár kezeli a pénzt az utazás előkészítése és az utazás során</a:t>
            </a:r>
            <a:endParaRPr lang="hu-HU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000" u="sng" dirty="0" smtClean="0"/>
              <a:t>Kísérő tanár megállapodás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tartalma: a kísérőtanár kötelezettségei az utazás során, a részére kifizetett juttatás részletezése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000" u="sng" dirty="0" smtClean="0"/>
              <a:t>Tanuló megállapodás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tartalma: a tanuló jogai és kötelezettségei az utazás során, </a:t>
            </a:r>
            <a:r>
              <a:rPr lang="hu-HU" sz="2000" dirty="0"/>
              <a:t>a részére kifizetett juttatás </a:t>
            </a:r>
            <a:r>
              <a:rPr lang="hu-HU" sz="2000" dirty="0" smtClean="0"/>
              <a:t>részletezése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66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24530" y="1224228"/>
            <a:ext cx="7122107" cy="424665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 smtClean="0"/>
              <a:t>A KA229-es siker számokban</a:t>
            </a:r>
            <a:endParaRPr lang="hu-HU" sz="2800" b="1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16</a:t>
            </a:fld>
            <a:endParaRPr lang="hu-HU"/>
          </a:p>
        </p:txBody>
      </p:sp>
      <p:pic>
        <p:nvPicPr>
          <p:cNvPr id="6" name="Kép 5" descr="Képtalálat a következőre: „erasmus kép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205571"/>
            <a:ext cx="3075755" cy="8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éptalálatok a következőre: https://tka.hu logó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87923"/>
            <a:ext cx="1858108" cy="9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artalom hely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71" y="1785580"/>
            <a:ext cx="5274193" cy="4935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73" y="5633477"/>
            <a:ext cx="430538" cy="45216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637" y="5743510"/>
            <a:ext cx="454648" cy="47748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41" y="5939692"/>
            <a:ext cx="396731" cy="41665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23" y="5329167"/>
            <a:ext cx="394526" cy="41434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71" y="4734432"/>
            <a:ext cx="394526" cy="41434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2" y="5148775"/>
            <a:ext cx="394526" cy="41434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65" y="4815576"/>
            <a:ext cx="394526" cy="41434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66" y="4033693"/>
            <a:ext cx="418640" cy="43966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93" y="3477650"/>
            <a:ext cx="498600" cy="52364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24" y="3790532"/>
            <a:ext cx="463062" cy="486321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558" y="4001086"/>
            <a:ext cx="436409" cy="458329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61" y="4473361"/>
            <a:ext cx="384401" cy="403709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396" y="3987401"/>
            <a:ext cx="436409" cy="458329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080" y="3641232"/>
            <a:ext cx="436409" cy="45832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168" y="3458017"/>
            <a:ext cx="436409" cy="458329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396" y="3065898"/>
            <a:ext cx="436409" cy="45832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264" y="2700853"/>
            <a:ext cx="436409" cy="458329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58" y="4153486"/>
            <a:ext cx="436409" cy="458329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370" r="94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58" y="4305886"/>
            <a:ext cx="436409" cy="458329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923859" y="1703567"/>
            <a:ext cx="4226056" cy="441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b="1" dirty="0"/>
              <a:t>Támogatott </a:t>
            </a:r>
            <a:r>
              <a:rPr lang="hu-HU" sz="1700" b="1" dirty="0" smtClean="0"/>
              <a:t>Intézmények</a:t>
            </a:r>
            <a:r>
              <a:rPr lang="hu-HU" sz="1600" b="1" dirty="0" smtClean="0"/>
              <a:t>:</a:t>
            </a:r>
          </a:p>
          <a:p>
            <a:pPr marL="285750" indent="-28575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hu-HU" sz="1600" dirty="0" smtClean="0"/>
              <a:t>Dunavarsányi </a:t>
            </a:r>
            <a:r>
              <a:rPr lang="hu-HU" sz="1600" dirty="0"/>
              <a:t>Árpád Fejedelem Általános </a:t>
            </a:r>
            <a:r>
              <a:rPr lang="hu-HU" sz="1600" dirty="0" smtClean="0"/>
              <a:t>Iskola</a:t>
            </a:r>
            <a:endParaRPr lang="hu-HU" sz="1600" dirty="0"/>
          </a:p>
          <a:p>
            <a:pPr marL="285750" indent="-28575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hu-HU" sz="1600" dirty="0" smtClean="0"/>
              <a:t>Halásztelki </a:t>
            </a:r>
            <a:r>
              <a:rPr lang="hu-HU" sz="1600" dirty="0"/>
              <a:t>Hunyadi Mátyás Általános Iskola, Gimnázium és Alapfokú Művészeti </a:t>
            </a:r>
            <a:r>
              <a:rPr lang="hu-HU" sz="1600" dirty="0" smtClean="0"/>
              <a:t>Iskola</a:t>
            </a:r>
          </a:p>
          <a:p>
            <a:pPr marL="285750" indent="-28575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hu-HU" sz="1600" dirty="0"/>
              <a:t>Szigethalmi Szent István </a:t>
            </a:r>
            <a:br>
              <a:rPr lang="hu-HU" sz="1600" dirty="0"/>
            </a:br>
            <a:r>
              <a:rPr lang="hu-HU" sz="1600" dirty="0"/>
              <a:t>Általános Iskola</a:t>
            </a:r>
          </a:p>
          <a:p>
            <a:pPr marL="285750" indent="-28575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hu-HU" sz="1600" dirty="0" smtClean="0"/>
              <a:t>Ráckevei Árpád Fejedelem Általános Iskola</a:t>
            </a:r>
          </a:p>
          <a:p>
            <a:pPr marL="285750" indent="-28575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hu-HU" sz="1600" dirty="0" err="1"/>
              <a:t>Baktay</a:t>
            </a:r>
            <a:r>
              <a:rPr lang="hu-HU" sz="1600" dirty="0"/>
              <a:t> Ervin Gimnázium</a:t>
            </a:r>
          </a:p>
          <a:p>
            <a:pPr marL="285750" indent="-28575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hu-HU" sz="1600" dirty="0"/>
              <a:t>Délegyházi Hunyadi János Általános </a:t>
            </a:r>
            <a:r>
              <a:rPr lang="hu-HU" sz="1600" dirty="0" smtClean="0"/>
              <a:t>Iskola</a:t>
            </a:r>
            <a:endParaRPr lang="hu-HU" sz="1600" dirty="0"/>
          </a:p>
          <a:p>
            <a:pPr marL="285750" indent="-28575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hu-HU" sz="1600" dirty="0" smtClean="0"/>
              <a:t>Kardos </a:t>
            </a:r>
            <a:r>
              <a:rPr lang="hu-HU" sz="1600" dirty="0"/>
              <a:t>István Általános </a:t>
            </a:r>
            <a:r>
              <a:rPr lang="hu-HU" sz="1600" dirty="0" smtClean="0"/>
              <a:t>Iskola, Gimnázium és Szakgimnázium</a:t>
            </a:r>
            <a:endParaRPr lang="hu-HU" sz="1100" b="1" dirty="0" smtClean="0"/>
          </a:p>
          <a:p>
            <a:r>
              <a:rPr lang="hu-HU" sz="1700" b="1" dirty="0" smtClean="0"/>
              <a:t>Elnyert </a:t>
            </a:r>
            <a:r>
              <a:rPr lang="hu-HU" sz="1700" b="1" dirty="0"/>
              <a:t>támogatási </a:t>
            </a:r>
            <a:r>
              <a:rPr lang="hu-HU" sz="1700" b="1" dirty="0" smtClean="0"/>
              <a:t>összeg: </a:t>
            </a:r>
            <a:r>
              <a:rPr lang="hu-HU" b="1" dirty="0" smtClean="0"/>
              <a:t>	</a:t>
            </a:r>
          </a:p>
          <a:p>
            <a:r>
              <a:rPr lang="hu-HU" dirty="0" smtClean="0"/>
              <a:t>	</a:t>
            </a:r>
            <a:r>
              <a:rPr lang="hu-HU" dirty="0" smtClean="0">
                <a:solidFill>
                  <a:srgbClr val="FF0000"/>
                </a:solidFill>
              </a:rPr>
              <a:t>271.677 EUR</a:t>
            </a:r>
          </a:p>
          <a:p>
            <a:endParaRPr lang="hu-HU" sz="1100" b="1" dirty="0" smtClean="0"/>
          </a:p>
          <a:p>
            <a:r>
              <a:rPr lang="hu-HU" sz="1700" b="1" dirty="0" smtClean="0"/>
              <a:t>Projektidőszak: </a:t>
            </a:r>
          </a:p>
          <a:p>
            <a:r>
              <a:rPr lang="hu-HU" b="1" dirty="0"/>
              <a:t>	</a:t>
            </a:r>
            <a:r>
              <a:rPr lang="hu-HU" dirty="0" smtClean="0"/>
              <a:t>átlagosan 2 év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533599" y="1845074"/>
            <a:ext cx="3355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18 úti cél-partnerország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40095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968856"/>
            <a:ext cx="10215465" cy="288330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Köszönjük a figyelmet!</a:t>
            </a:r>
            <a:br>
              <a:rPr lang="hu-HU" sz="3200" b="1" dirty="0" smtClean="0"/>
            </a:b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/>
              <a:t>e</a:t>
            </a:r>
            <a:r>
              <a:rPr lang="hu-HU" sz="3200" b="1" dirty="0" smtClean="0"/>
              <a:t>lérhetőségek:</a:t>
            </a:r>
            <a:br>
              <a:rPr lang="hu-HU" sz="3200" b="1" dirty="0" smtClean="0"/>
            </a:br>
            <a:r>
              <a:rPr lang="hu-HU" sz="3200" b="1" dirty="0" smtClean="0"/>
              <a:t>Balázs Anita: </a:t>
            </a:r>
            <a:r>
              <a:rPr lang="hu-HU" sz="3200" b="1" dirty="0" smtClean="0">
                <a:hlinkClick r:id="rId3"/>
              </a:rPr>
              <a:t>anita.balazs@kk.gov.hu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 smtClean="0"/>
              <a:t>Takács-Koczka Orsolya: </a:t>
            </a:r>
            <a:r>
              <a:rPr lang="hu-HU" sz="3200" b="1" dirty="0" smtClean="0">
                <a:hlinkClick r:id="rId4"/>
              </a:rPr>
              <a:t>orsolya.takacs-koczka@kk.gov.hu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endParaRPr lang="hu-HU" sz="3200" b="1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17</a:t>
            </a:fld>
            <a:endParaRPr lang="hu-HU"/>
          </a:p>
        </p:txBody>
      </p:sp>
      <p:pic>
        <p:nvPicPr>
          <p:cNvPr id="6" name="Kép 5" descr="Képtalálat a következőre: „erasmus kép”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205571"/>
            <a:ext cx="3075755" cy="8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éptalálatok a következőre: https://tka.hu logó&quot;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87923"/>
            <a:ext cx="1858108" cy="9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0807" y="1822895"/>
            <a:ext cx="10515600" cy="647743"/>
          </a:xfrm>
        </p:spPr>
        <p:txBody>
          <a:bodyPr>
            <a:noAutofit/>
          </a:bodyPr>
          <a:lstStyle/>
          <a:p>
            <a:r>
              <a:rPr lang="hu-HU" sz="2800" dirty="0" smtClean="0"/>
              <a:t>Szigetszentmiklósi Tankerületi Központ:</a:t>
            </a:r>
            <a:endParaRPr lang="hu-HU" sz="2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6" name="Kép 5" descr="Képtalálat a következőre: „erasmus kép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205571"/>
            <a:ext cx="3075755" cy="8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éptalálatok a következőre: https://tka.hu logó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87923"/>
            <a:ext cx="1858108" cy="9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134208" y="2734408"/>
            <a:ext cx="82735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4" indent="-457200" algn="just">
              <a:buFont typeface="Arial" panose="020B0604020202020204" pitchFamily="34" charset="0"/>
              <a:buChar char="•"/>
            </a:pPr>
            <a:r>
              <a:rPr lang="hu-HU" sz="3000" b="1" dirty="0"/>
              <a:t>Szigetszentmiklósi járás</a:t>
            </a:r>
          </a:p>
          <a:p>
            <a:pPr marL="2286000" lvl="4" indent="-457200" algn="just">
              <a:buFont typeface="Arial" panose="020B0604020202020204" pitchFamily="34" charset="0"/>
              <a:buChar char="•"/>
            </a:pPr>
            <a:r>
              <a:rPr lang="hu-HU" sz="3000" b="1" dirty="0"/>
              <a:t>Ráckevei járás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70" y="2648820"/>
            <a:ext cx="2190476" cy="295238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112500"/>
          </a:effectLst>
        </p:spPr>
      </p:pic>
      <p:pic>
        <p:nvPicPr>
          <p:cNvPr id="9" name="Tartalom helye 5" descr="\\fs132\Common\Tankerületi_Központ\4_SZAKMAI_FŐOSZT\PÁLYÁZAT\3-2018. év\ERASMUS\magyarorszag_teljes_2016jpg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6" y="3767260"/>
            <a:ext cx="5205046" cy="2954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Egyenes összekötő nyíllal 9"/>
          <p:cNvCxnSpPr/>
          <p:nvPr/>
        </p:nvCxnSpPr>
        <p:spPr>
          <a:xfrm flipH="1">
            <a:off x="5196255" y="4205252"/>
            <a:ext cx="3279530" cy="8679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6419461" y="1315616"/>
            <a:ext cx="495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Szigetszentmiklósi Tankerületi Központ bemutatása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05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6" name="Kép 5" descr="Képtalálat a következőre: „erasmus kép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205571"/>
            <a:ext cx="3075755" cy="8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éptalálatok a következőre: https://tka.hu logó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87923"/>
            <a:ext cx="1858108" cy="9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46238"/>
            <a:ext cx="6453554" cy="5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6419461" y="1315616"/>
            <a:ext cx="495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Szigetszentmiklósi Tankerületi Központ bemutatása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81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6" name="Kép 5" descr="Képtalálat a következőre: „erasmus kép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205571"/>
            <a:ext cx="3075755" cy="8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éptalálatok a következőre: https://tka.hu logó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87923"/>
            <a:ext cx="1858108" cy="9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215666"/>
              </p:ext>
            </p:extLst>
          </p:nvPr>
        </p:nvGraphicFramePr>
        <p:xfrm>
          <a:off x="1274883" y="2171700"/>
          <a:ext cx="4067055" cy="3971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églalap 10"/>
          <p:cNvSpPr/>
          <p:nvPr/>
        </p:nvSpPr>
        <p:spPr>
          <a:xfrm>
            <a:off x="6453808" y="2065076"/>
            <a:ext cx="35283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 </a:t>
            </a:r>
            <a:r>
              <a:rPr lang="hu-HU" sz="2000" dirty="0" smtClean="0"/>
              <a:t>Szigetszentmiklósi Tankerületi </a:t>
            </a:r>
            <a:r>
              <a:rPr lang="hu-HU" sz="2000" dirty="0"/>
              <a:t>Központhoz 20 település </a:t>
            </a:r>
            <a:r>
              <a:rPr lang="hu-HU" sz="2000" dirty="0" smtClean="0"/>
              <a:t>tartozik.</a:t>
            </a:r>
          </a:p>
          <a:p>
            <a:endParaRPr lang="hu-HU" sz="2000" dirty="0" smtClean="0"/>
          </a:p>
          <a:p>
            <a:r>
              <a:rPr lang="hu-HU" sz="2000" b="1" dirty="0" smtClean="0"/>
              <a:t>Települések</a:t>
            </a:r>
            <a:r>
              <a:rPr lang="hu-HU" sz="2000" b="1" dirty="0"/>
              <a:t>: </a:t>
            </a:r>
            <a:r>
              <a:rPr lang="hu-HU" sz="2000" dirty="0" smtClean="0"/>
              <a:t>  </a:t>
            </a:r>
          </a:p>
          <a:p>
            <a:r>
              <a:rPr lang="hu-HU" sz="2000" dirty="0" smtClean="0"/>
              <a:t>Délegyháza</a:t>
            </a:r>
            <a:r>
              <a:rPr lang="hu-HU" sz="2000" dirty="0"/>
              <a:t>, Dunaharaszti, Dunavarsány, Majosháza, Halásztelek, Szigethalom, Szigetszentmiklós, Taksony, Tököl, Szigetcsép, Szigetszentmárton, Szigetújfalu, Ráckeve, Szigetbecse, Makád, Lórév, Kiskunlacháza, Áporka, Dömsöd, </a:t>
            </a:r>
            <a:r>
              <a:rPr lang="hu-HU" sz="2000" dirty="0" smtClean="0"/>
              <a:t>Apaj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6419461" y="1315616"/>
            <a:ext cx="495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Szigetszentmiklósi Tankerületi Központ bemutatása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78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6" name="Kép 5" descr="Képtalálat a következőre: „erasmus kép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205571"/>
            <a:ext cx="3075755" cy="8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éptalálatok a következőre: https://tka.hu logó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87923"/>
            <a:ext cx="1858108" cy="9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6820677" y="1268474"/>
            <a:ext cx="495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Szigetszentmiklósi Tankerületi Központ bemutatása</a:t>
            </a:r>
            <a:endParaRPr lang="hu-HU" dirty="0"/>
          </a:p>
        </p:txBody>
      </p:sp>
      <p:pic>
        <p:nvPicPr>
          <p:cNvPr id="2050" name="Picture 2" descr="Kapcsolódó ké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49" y="2023186"/>
            <a:ext cx="4852092" cy="38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724677" y="2418289"/>
            <a:ext cx="48736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■ </a:t>
            </a:r>
            <a:r>
              <a:rPr lang="hu-HU" dirty="0" smtClean="0"/>
              <a:t>Kevésbé </a:t>
            </a:r>
            <a:r>
              <a:rPr lang="hu-HU" dirty="0"/>
              <a:t>fejlett régiók (a GDP/fő kevesebb mint 75%-a az EU-27 átlagának) </a:t>
            </a:r>
            <a:endParaRPr lang="hu-HU" dirty="0" smtClean="0"/>
          </a:p>
          <a:p>
            <a:r>
              <a:rPr lang="hu-HU" dirty="0" smtClean="0"/>
              <a:t>■ </a:t>
            </a:r>
            <a:r>
              <a:rPr lang="hu-HU" dirty="0"/>
              <a:t>Átmeneti régiók (a GDP/fő 75–90%-a az EU-27 átlagának) </a:t>
            </a:r>
            <a:endParaRPr lang="hu-HU" dirty="0" smtClean="0"/>
          </a:p>
          <a:p>
            <a:r>
              <a:rPr lang="hu-HU" dirty="0" smtClean="0"/>
              <a:t>■ </a:t>
            </a:r>
            <a:r>
              <a:rPr lang="hu-HU" dirty="0"/>
              <a:t>Fejlettebb régiók (a GDP/fő több mint 90%-a az EU-27 átlagának) </a:t>
            </a:r>
          </a:p>
        </p:txBody>
      </p:sp>
    </p:spTree>
    <p:extLst>
      <p:ext uri="{BB962C8B-B14F-4D97-AF65-F5344CB8AC3E}">
        <p14:creationId xmlns:p14="http://schemas.microsoft.com/office/powerpoint/2010/main" val="27085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6" name="Kép 5" descr="Képtalálat a következőre: „erasmus kép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205571"/>
            <a:ext cx="3075755" cy="8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éptalálatok a következőre: https://tka.hu logó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87923"/>
            <a:ext cx="1858108" cy="9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138336" y="2573037"/>
            <a:ext cx="100770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 smtClean="0"/>
              <a:t>Előzmények: </a:t>
            </a:r>
          </a:p>
          <a:p>
            <a:endParaRPr lang="hu-HU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2014-2016 között </a:t>
            </a:r>
            <a:r>
              <a:rPr lang="hu-HU" sz="2400" dirty="0" smtClean="0"/>
              <a:t>kiemelt erőfeszítések az ERASMUS+ pályázatok „terjesztésére”, a tankerület egyik kiemelt célja a stratégiai partnerségek számának növelése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Iskolák tapasztalata: Comenius </a:t>
            </a:r>
            <a:r>
              <a:rPr lang="hu-HU" sz="2400" dirty="0" smtClean="0"/>
              <a:t>projektek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2014. Klebelsberg Intézményfenntartó Központ és a Tempus Közalapítvány által összeállított ösztöndíjmegállapodások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021494" y="1221159"/>
            <a:ext cx="770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ERASMUS+ Projektmegvalósítás-”tanulási időszak”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8349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6" name="Kép 5" descr="Képtalálat a következőre: „erasmus kép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205571"/>
            <a:ext cx="3075755" cy="8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éptalálatok a következőre: https://tka.hu logó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87923"/>
            <a:ext cx="1858108" cy="9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3928188" y="1221159"/>
            <a:ext cx="7800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ERASMUS+ Projektmegvalósítás-”tanulási időszak”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17036" y="2536475"/>
            <a:ext cx="110611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1, Szerződéskötés – szembesülés azzal, hogy a tankerülettel itt is együtt kell majd működni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2, Adatszolgáltatás – egy újabb muszáj, aminek a teljesítése rajtunk kívül álló okok miatt nem mindig zökkenőmentes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3, Pénzigények:– projektmenedzsment – forintigény</a:t>
            </a:r>
          </a:p>
          <a:p>
            <a:r>
              <a:rPr lang="hu-HU" dirty="0"/>
              <a:t>	 </a:t>
            </a:r>
            <a:r>
              <a:rPr lang="hu-HU" dirty="0" smtClean="0"/>
              <a:t>         – mobilitás – devizaigény vagy forintigény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4, Ösztöndíjmegállapodások</a:t>
            </a:r>
          </a:p>
        </p:txBody>
      </p:sp>
      <p:pic>
        <p:nvPicPr>
          <p:cNvPr id="10" name="Picture 2" descr="Képtalálatok a következőre: unpleasant surprises porejct&quot;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589" y="2536475"/>
            <a:ext cx="1196314" cy="83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éptalálat a következőre: „adatszolgáltatás”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01" y="3639868"/>
            <a:ext cx="1702867" cy="63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éptalálat a következőre: „money”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824" y="4456741"/>
            <a:ext cx="1381844" cy="100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6" name="Kép 5" descr="Képtalálat a következőre: „erasmus kép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205571"/>
            <a:ext cx="3075755" cy="8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éptalálatok a következőre: https://tka.hu logó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87923"/>
            <a:ext cx="1858108" cy="9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éptalálatok a következőre: unpleasant surprises porejct&quot;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60" y="-1785154"/>
            <a:ext cx="1196314" cy="83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4152122" y="1229641"/>
            <a:ext cx="758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ERASMUS</a:t>
            </a:r>
            <a:r>
              <a:rPr lang="hu-HU" sz="2800" dirty="0"/>
              <a:t>+ </a:t>
            </a:r>
            <a:r>
              <a:rPr lang="hu-HU" sz="2800" dirty="0" smtClean="0"/>
              <a:t>Projektmegvalósítás-</a:t>
            </a:r>
            <a:r>
              <a:rPr lang="hu-HU" sz="2800" b="1" dirty="0"/>
              <a:t>”a jó gyakorlat"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257286"/>
              </p:ext>
            </p:extLst>
          </p:nvPr>
        </p:nvGraphicFramePr>
        <p:xfrm>
          <a:off x="625151" y="2224088"/>
          <a:ext cx="10795517" cy="3980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34349">
                  <a:extLst>
                    <a:ext uri="{9D8B030D-6E8A-4147-A177-3AD203B41FA5}">
                      <a16:colId xmlns:a16="http://schemas.microsoft.com/office/drawing/2014/main" val="3820682325"/>
                    </a:ext>
                  </a:extLst>
                </a:gridCol>
                <a:gridCol w="4361168">
                  <a:extLst>
                    <a:ext uri="{9D8B030D-6E8A-4147-A177-3AD203B41FA5}">
                      <a16:colId xmlns:a16="http://schemas.microsoft.com/office/drawing/2014/main" val="2919947733"/>
                    </a:ext>
                  </a:extLst>
                </a:gridCol>
              </a:tblGrid>
              <a:tr h="31468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Kritikus pont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Megoldás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409402"/>
                  </a:ext>
                </a:extLst>
              </a:tr>
              <a:tr h="3146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>
                          <a:effectLst/>
                        </a:rPr>
                        <a:t>Szerződéskötés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</a:rPr>
                        <a:t>Együttműködés </a:t>
                      </a:r>
                      <a:r>
                        <a:rPr lang="hu-HU" sz="1600" u="none" strike="noStrike" dirty="0">
                          <a:effectLst/>
                        </a:rPr>
                        <a:t>kialakítása a </a:t>
                      </a:r>
                      <a:r>
                        <a:rPr lang="hu-HU" sz="1600" u="none" strike="noStrike" dirty="0" smtClean="0">
                          <a:effectLst/>
                        </a:rPr>
                        <a:t>projektteammel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7917872"/>
                  </a:ext>
                </a:extLst>
              </a:tr>
              <a:tr h="209265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>
                          <a:effectLst/>
                        </a:rPr>
                        <a:t>Kinek mi a fontos a projektben</a:t>
                      </a:r>
                      <a:r>
                        <a:rPr lang="hu-HU" sz="1600" u="none" strike="noStrike" dirty="0" smtClean="0">
                          <a:effectLst/>
                        </a:rPr>
                        <a:t>?</a:t>
                      </a:r>
                    </a:p>
                    <a:p>
                      <a:pPr algn="l" fontAlgn="ctr"/>
                      <a:r>
                        <a:rPr lang="hu-HU" sz="1600" u="none" strike="noStrike" dirty="0">
                          <a:effectLst/>
                        </a:rPr>
                        <a:t/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intézmény- koordinátor tanár --&gt; szakmai </a:t>
                      </a:r>
                      <a:r>
                        <a:rPr lang="hu-HU" sz="1600" u="none" strike="noStrike" dirty="0" smtClean="0">
                          <a:effectLst/>
                        </a:rPr>
                        <a:t>munka</a:t>
                      </a:r>
                    </a:p>
                    <a:p>
                      <a:pPr algn="l" fontAlgn="ctr"/>
                      <a:r>
                        <a:rPr lang="hu-HU" sz="1600" u="none" strike="noStrike" dirty="0">
                          <a:effectLst/>
                        </a:rPr>
                        <a:t/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tankerület – pályázati referensek --&gt; szabályszerű megvalósítás (jogszabályi     környezet, szabályzatoknak való megfelelés,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 Nemzeti Iroda által előírt     kötelezettségeknek való megfelelés, adatszolgáltatás)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>
                          <a:effectLst/>
                        </a:rPr>
                        <a:t>I</a:t>
                      </a:r>
                      <a:r>
                        <a:rPr lang="hu-HU" sz="1600" u="none" strike="noStrike" dirty="0" smtClean="0">
                          <a:effectLst/>
                        </a:rPr>
                        <a:t>nformáció </a:t>
                      </a:r>
                      <a:r>
                        <a:rPr lang="hu-HU" sz="1600" u="none" strike="noStrike" dirty="0">
                          <a:effectLst/>
                        </a:rPr>
                        <a:t>áramlás biztosítása, eltérő álláspontok megismerése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7492357"/>
                  </a:ext>
                </a:extLst>
              </a:tr>
              <a:tr h="6293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</a:rPr>
                        <a:t>Hirtelen </a:t>
                      </a:r>
                      <a:r>
                        <a:rPr lang="hu-HU" sz="1600" u="none" strike="noStrike" dirty="0">
                          <a:effectLst/>
                        </a:rPr>
                        <a:t>felmerülő igények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>
                          <a:effectLst/>
                        </a:rPr>
                        <a:t>I</a:t>
                      </a:r>
                      <a:r>
                        <a:rPr lang="hu-HU" sz="1600" u="none" strike="noStrike" dirty="0" smtClean="0">
                          <a:effectLst/>
                        </a:rPr>
                        <a:t>gények </a:t>
                      </a:r>
                      <a:r>
                        <a:rPr lang="hu-HU" sz="1600" u="none" strike="noStrike" dirty="0">
                          <a:effectLst/>
                        </a:rPr>
                        <a:t>kategorizálása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 smtClean="0">
                          <a:effectLst/>
                        </a:rPr>
                        <a:t>Gyors </a:t>
                      </a:r>
                      <a:r>
                        <a:rPr lang="hu-HU" sz="1600" u="none" strike="noStrike" dirty="0">
                          <a:effectLst/>
                        </a:rPr>
                        <a:t>reagálás a felmerülő igényekre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9554542"/>
                  </a:ext>
                </a:extLst>
              </a:tr>
              <a:tr h="314685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smtClean="0">
                          <a:effectLst/>
                        </a:rPr>
                        <a:t>Ösztöndíjmegállapodás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>
                          <a:effectLst/>
                        </a:rPr>
                        <a:t>F</a:t>
                      </a:r>
                      <a:r>
                        <a:rPr lang="hu-HU" sz="1600" u="none" strike="noStrike" dirty="0" smtClean="0">
                          <a:effectLst/>
                        </a:rPr>
                        <a:t>elülvizsgált dokumentumminták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7922903"/>
                  </a:ext>
                </a:extLst>
              </a:tr>
              <a:tr h="3146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</a:rPr>
                        <a:t>Párhuzamosan </a:t>
                      </a:r>
                      <a:r>
                        <a:rPr lang="hu-HU" sz="1600" u="none" strike="noStrike" dirty="0">
                          <a:effectLst/>
                        </a:rPr>
                        <a:t>futó elszámolás (</a:t>
                      </a:r>
                      <a:r>
                        <a:rPr lang="hu-HU" sz="1600" u="none" strike="noStrike" dirty="0" err="1">
                          <a:effectLst/>
                        </a:rPr>
                        <a:t>mobility</a:t>
                      </a:r>
                      <a:r>
                        <a:rPr lang="hu-HU" sz="1600" u="none" strike="noStrike" dirty="0">
                          <a:effectLst/>
                        </a:rPr>
                        <a:t> </a:t>
                      </a:r>
                      <a:r>
                        <a:rPr lang="hu-HU" sz="1600" u="none" strike="noStrike" dirty="0" err="1">
                          <a:effectLst/>
                        </a:rPr>
                        <a:t>tool</a:t>
                      </a:r>
                      <a:r>
                        <a:rPr lang="hu-HU" sz="1600" u="none" strike="noStrike" dirty="0">
                          <a:effectLst/>
                        </a:rPr>
                        <a:t>, könyvelés)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</a:rPr>
                        <a:t>Kommunikáció</a:t>
                      </a:r>
                      <a:r>
                        <a:rPr lang="hu-HU" sz="1600" u="none" strike="noStrike" dirty="0">
                          <a:effectLst/>
                        </a:rPr>
                        <a:t>, időszakos felülvizsgálat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005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6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730-D4B2-42FC-B3A1-2701E699C65C}" type="datetime1">
              <a:rPr lang="hu-HU" smtClean="0"/>
              <a:pPr/>
              <a:t>2019.12.12.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23BF-EB27-4DA7-9311-B4431B798881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6" name="Kép 5" descr="Képtalálat a következőre: „erasmus kép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8" y="205571"/>
            <a:ext cx="3075755" cy="8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éptalálatok a következőre: https://tka.hu logó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87923"/>
            <a:ext cx="1858108" cy="9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3928188" y="1221159"/>
            <a:ext cx="7800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ERASMUS+ </a:t>
            </a:r>
            <a:r>
              <a:rPr lang="hu-HU" sz="2800" dirty="0" smtClean="0"/>
              <a:t>Pályázati szakasz-”</a:t>
            </a:r>
            <a:r>
              <a:rPr lang="hu-HU" sz="2800" dirty="0"/>
              <a:t>tanulási időszak”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558212" y="2537927"/>
            <a:ext cx="636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Tempus Közalapítvány rendezvényei</a:t>
            </a:r>
          </a:p>
          <a:p>
            <a:r>
              <a:rPr lang="hu-HU" dirty="0" smtClean="0"/>
              <a:t>Projekteket megvalósító intézmények disszeminációs rendezvényei</a:t>
            </a:r>
            <a:endParaRPr lang="hu-HU" dirty="0"/>
          </a:p>
        </p:txBody>
      </p:sp>
      <p:pic>
        <p:nvPicPr>
          <p:cNvPr id="4098" name="Picture 2" descr="https://tka.hu/tinymce/plugins/image/uploads/Palyazas_menete_20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7" y="3206754"/>
            <a:ext cx="4537075" cy="351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3978</TotalTime>
  <Words>585</Words>
  <Application>Microsoft Office PowerPoint</Application>
  <PresentationFormat>Szélesvásznú</PresentationFormat>
  <Paragraphs>174</Paragraphs>
  <Slides>17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Office-téma</vt:lpstr>
      <vt:lpstr>A Szigetszentmiklósi Tankerületi Központ  „jó gyakorlatának” bemutatása</vt:lpstr>
      <vt:lpstr>Szigetszentmiklósi Tankerületi Központ: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KA229-es siker számokban</vt:lpstr>
      <vt:lpstr>Köszönjük a figyelmet!  elérhetőségek: Balázs Anita: anita.balazs@kk.gov.hu Takács-Koczka Orsolya: orsolya.takacs-koczka@kk.gov.hu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Arculati elemek bemutatása  2017. 03. 02</dc:title>
  <dc:creator>Anya</dc:creator>
  <cp:lastModifiedBy>Takács-Koczka Orsolya</cp:lastModifiedBy>
  <cp:revision>401</cp:revision>
  <cp:lastPrinted>2019-12-09T13:38:35Z</cp:lastPrinted>
  <dcterms:created xsi:type="dcterms:W3CDTF">2017-02-28T04:34:46Z</dcterms:created>
  <dcterms:modified xsi:type="dcterms:W3CDTF">2019-12-12T12:34:17Z</dcterms:modified>
</cp:coreProperties>
</file>