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A895C-7BCE-421D-8511-E3D15057A197}" type="datetimeFigureOut">
              <a:rPr lang="hu-HU" smtClean="0"/>
              <a:t>2014.11.25.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6C2-937C-40D7-9DC9-A3142030E8E9}" type="slidenum">
              <a:rPr lang="hu-HU" smtClean="0"/>
              <a:t>‹#›</a:t>
            </a:fld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A895C-7BCE-421D-8511-E3D15057A197}" type="datetimeFigureOut">
              <a:rPr lang="hu-HU" smtClean="0"/>
              <a:t>2014.11.25.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6C2-937C-40D7-9DC9-A3142030E8E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A895C-7BCE-421D-8511-E3D15057A197}" type="datetimeFigureOut">
              <a:rPr lang="hu-HU" smtClean="0"/>
              <a:t>2014.11.25.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6C2-937C-40D7-9DC9-A3142030E8E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A895C-7BCE-421D-8511-E3D15057A197}" type="datetimeFigureOut">
              <a:rPr lang="hu-HU" smtClean="0"/>
              <a:t>2014.11.25.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6C2-937C-40D7-9DC9-A3142030E8E9}" type="slidenum">
              <a:rPr lang="hu-HU" smtClean="0"/>
              <a:t>‹#›</a:t>
            </a:fld>
            <a:endParaRPr lang="hu-H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A895C-7BCE-421D-8511-E3D15057A197}" type="datetimeFigureOut">
              <a:rPr lang="hu-HU" smtClean="0"/>
              <a:t>2014.11.25.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6C2-937C-40D7-9DC9-A3142030E8E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A895C-7BCE-421D-8511-E3D15057A197}" type="datetimeFigureOut">
              <a:rPr lang="hu-HU" smtClean="0"/>
              <a:t>2014.11.25.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6C2-937C-40D7-9DC9-A3142030E8E9}" type="slidenum">
              <a:rPr lang="hu-HU" smtClean="0"/>
              <a:t>‹#›</a:t>
            </a:fld>
            <a:endParaRPr lang="hu-H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A895C-7BCE-421D-8511-E3D15057A197}" type="datetimeFigureOut">
              <a:rPr lang="hu-HU" smtClean="0"/>
              <a:t>2014.11.25.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6C2-937C-40D7-9DC9-A3142030E8E9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A895C-7BCE-421D-8511-E3D15057A197}" type="datetimeFigureOut">
              <a:rPr lang="hu-HU" smtClean="0"/>
              <a:t>2014.11.25.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6C2-937C-40D7-9DC9-A3142030E8E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A895C-7BCE-421D-8511-E3D15057A197}" type="datetimeFigureOut">
              <a:rPr lang="hu-HU" smtClean="0"/>
              <a:t>2014.11.25.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6C2-937C-40D7-9DC9-A3142030E8E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A895C-7BCE-421D-8511-E3D15057A197}" type="datetimeFigureOut">
              <a:rPr lang="hu-HU" smtClean="0"/>
              <a:t>2014.11.25.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6C2-937C-40D7-9DC9-A3142030E8E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A895C-7BCE-421D-8511-E3D15057A197}" type="datetimeFigureOut">
              <a:rPr lang="hu-HU" smtClean="0"/>
              <a:t>2014.11.25.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426C2-937C-40D7-9DC9-A3142030E8E9}" type="slidenum">
              <a:rPr lang="hu-HU" smtClean="0"/>
              <a:t>‹#›</a:t>
            </a:fld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3FA895C-7BCE-421D-8511-E3D15057A197}" type="datetimeFigureOut">
              <a:rPr lang="hu-HU" smtClean="0"/>
              <a:t>2014.11.25.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91426C2-937C-40D7-9DC9-A3142030E8E9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17581" y="1628801"/>
            <a:ext cx="7175351" cy="2592288"/>
          </a:xfrm>
        </p:spPr>
        <p:txBody>
          <a:bodyPr/>
          <a:lstStyle/>
          <a:p>
            <a:pPr marL="182880" indent="0" algn="ctr">
              <a:lnSpc>
                <a:spcPct val="200000"/>
              </a:lnSpc>
              <a:buNone/>
            </a:pPr>
            <a:r>
              <a:rPr lang="hu-HU" sz="2600" dirty="0" err="1" smtClean="0"/>
              <a:t>Nemzetköziesítés</a:t>
            </a:r>
            <a:r>
              <a:rPr lang="hu-HU" sz="2600" dirty="0" smtClean="0"/>
              <a:t> az oktatásban </a:t>
            </a:r>
            <a:br>
              <a:rPr lang="hu-HU" sz="2600" dirty="0" smtClean="0"/>
            </a:br>
            <a:r>
              <a:rPr lang="hu-HU" sz="2600" dirty="0" smtClean="0"/>
              <a:t>és a képzésben -</a:t>
            </a:r>
            <a:br>
              <a:rPr lang="hu-HU" sz="2600" dirty="0" smtClean="0"/>
            </a:br>
            <a:r>
              <a:rPr lang="hu-HU" sz="2600" dirty="0" smtClean="0"/>
              <a:t>7 év eredményeinek tükrében</a:t>
            </a:r>
            <a:endParaRPr lang="hu-HU" sz="2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15616" y="4797152"/>
            <a:ext cx="6789138" cy="1656183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hu-HU" dirty="0" smtClean="0"/>
              <a:t>dr. Horváth Melinda</a:t>
            </a:r>
          </a:p>
          <a:p>
            <a:pPr algn="ctr"/>
            <a:r>
              <a:rPr lang="hu-HU" dirty="0" smtClean="0"/>
              <a:t>főosztályvezető</a:t>
            </a:r>
          </a:p>
          <a:p>
            <a:pPr algn="ctr"/>
            <a:r>
              <a:rPr lang="hu-HU" sz="1900" dirty="0" smtClean="0"/>
              <a:t>Emberi Erőforrások Minisztériuma</a:t>
            </a:r>
          </a:p>
          <a:p>
            <a:pPr algn="ctr"/>
            <a:r>
              <a:rPr lang="hu-HU" sz="1900" dirty="0"/>
              <a:t>EU és Nemzetközi Szervezetek </a:t>
            </a:r>
            <a:r>
              <a:rPr lang="hu-HU" sz="1900" dirty="0" smtClean="0"/>
              <a:t>Főosztálya</a:t>
            </a:r>
          </a:p>
          <a:p>
            <a:pPr algn="ctr"/>
            <a:endParaRPr lang="hu-HU" sz="1900" dirty="0" smtClean="0"/>
          </a:p>
          <a:p>
            <a:pPr algn="r"/>
            <a:r>
              <a:rPr lang="hu-HU" sz="1300" dirty="0" smtClean="0"/>
              <a:t>2014. november 26.</a:t>
            </a:r>
            <a:endParaRPr lang="hu-HU" sz="1300" dirty="0"/>
          </a:p>
          <a:p>
            <a:pPr algn="ctr"/>
            <a:endParaRPr lang="hu-HU" dirty="0" smtClean="0"/>
          </a:p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73634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71601" y="1988840"/>
            <a:ext cx="7334200" cy="3526328"/>
          </a:xfrm>
          <a:effectLst/>
        </p:spPr>
        <p:txBody>
          <a:bodyPr/>
          <a:lstStyle/>
          <a:p>
            <a:pPr marL="365760" lvl="1" algn="l" rtl="0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</a:pP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Az oktatás és képzés valamennyi </a:t>
            </a:r>
            <a:r>
              <a:rPr lang="hu-HU" sz="2000" kern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alágazata</a:t>
            </a: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:</a:t>
            </a:r>
            <a:b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 Comenius </a:t>
            </a: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– </a:t>
            </a:r>
            <a: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közoktatás,</a:t>
            </a:r>
            <a:b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 Erasmus </a:t>
            </a:r>
            <a: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– </a:t>
            </a: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felsőoktatás</a:t>
            </a:r>
            <a: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</a:t>
            </a:r>
            <a:b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 Leonardo </a:t>
            </a:r>
            <a: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– szakképzés, </a:t>
            </a:r>
            <a:b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 </a:t>
            </a:r>
            <a:r>
              <a:rPr lang="hu-HU" sz="2000" kern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Grundtvig</a:t>
            </a: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– felnőtt tanulás </a:t>
            </a: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Pályázati </a:t>
            </a:r>
            <a: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keret mintegy 142 millió </a:t>
            </a: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euró (mintegy </a:t>
            </a:r>
            <a: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43 milliárd </a:t>
            </a: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forint)</a:t>
            </a:r>
            <a: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hu-HU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hu-HU" sz="20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endParaRPr lang="hu-HU" sz="2000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1185312"/>
          </a:xfrm>
        </p:spPr>
        <p:txBody>
          <a:bodyPr>
            <a:normAutofit/>
          </a:bodyPr>
          <a:lstStyle/>
          <a:p>
            <a:pPr marL="365760" lvl="1" indent="0" algn="ctr">
              <a:buNone/>
            </a:pPr>
            <a:r>
              <a:rPr lang="hu-HU" sz="2400" b="1" dirty="0" smtClean="0"/>
              <a:t>Az Egész életen át tartó tanulás program (2007-2013) </a:t>
            </a: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3792503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7584" y="1844824"/>
            <a:ext cx="7488832" cy="4248472"/>
          </a:xfrm>
        </p:spPr>
        <p:txBody>
          <a:bodyPr/>
          <a:lstStyle/>
          <a:p>
            <a:pPr marL="0" indent="0" algn="l">
              <a:buNone/>
            </a:pPr>
            <a:r>
              <a:rPr lang="hu-HU" sz="2000" b="0" dirty="0" smtClean="0">
                <a:effectLst/>
              </a:rPr>
              <a:t>Több mint 15.000 diák és több mint 10.000 tanár mobilitásának támogatása</a:t>
            </a:r>
            <a:br>
              <a:rPr lang="hu-HU" sz="2000" b="0" dirty="0" smtClean="0">
                <a:effectLst/>
              </a:rPr>
            </a:br>
            <a:r>
              <a:rPr lang="hu-HU" sz="2000" b="0" dirty="0">
                <a:effectLst/>
              </a:rPr>
              <a:t/>
            </a:r>
            <a:br>
              <a:rPr lang="hu-HU" sz="2000" b="0" dirty="0">
                <a:effectLst/>
              </a:rPr>
            </a:br>
            <a:r>
              <a:rPr lang="hu-HU" sz="2000" b="0" u="sng" dirty="0" smtClean="0">
                <a:effectLst/>
              </a:rPr>
              <a:t>Pályázattípusok:</a:t>
            </a:r>
            <a:r>
              <a:rPr lang="hu-HU" sz="2000" b="0" dirty="0" smtClean="0">
                <a:effectLst/>
              </a:rPr>
              <a:t/>
            </a:r>
            <a:br>
              <a:rPr lang="hu-HU" sz="2000" b="0" dirty="0" smtClean="0">
                <a:effectLst/>
              </a:rPr>
            </a:br>
            <a:r>
              <a:rPr lang="hu-HU" sz="2000" b="0" dirty="0">
                <a:effectLst/>
              </a:rPr>
              <a:t>•  </a:t>
            </a:r>
            <a:r>
              <a:rPr lang="hu-HU" sz="2000" b="0" dirty="0" smtClean="0">
                <a:effectLst/>
              </a:rPr>
              <a:t>Egyéni </a:t>
            </a:r>
            <a:r>
              <a:rPr lang="hu-HU" sz="2000" b="0" dirty="0">
                <a:effectLst/>
              </a:rPr>
              <a:t>mobilitás </a:t>
            </a:r>
            <a:br>
              <a:rPr lang="hu-HU" sz="2000" b="0" dirty="0">
                <a:effectLst/>
              </a:rPr>
            </a:br>
            <a:r>
              <a:rPr lang="hu-HU" sz="2000" b="0" dirty="0" smtClean="0">
                <a:effectLst/>
              </a:rPr>
              <a:t>- </a:t>
            </a:r>
            <a:r>
              <a:rPr lang="hu-HU" sz="1800" b="0" dirty="0" smtClean="0">
                <a:effectLst/>
              </a:rPr>
              <a:t>Szakmai </a:t>
            </a:r>
            <a:r>
              <a:rPr lang="hu-HU" sz="1800" b="0" dirty="0">
                <a:effectLst/>
              </a:rPr>
              <a:t>továbbképzés pedagógusoknak</a:t>
            </a:r>
            <a:br>
              <a:rPr lang="hu-HU" sz="1800" b="0" dirty="0">
                <a:effectLst/>
              </a:rPr>
            </a:br>
            <a:r>
              <a:rPr lang="hu-HU" sz="1800" b="0" dirty="0" smtClean="0">
                <a:effectLst/>
              </a:rPr>
              <a:t>- Tanárasszisztensi </a:t>
            </a:r>
            <a:r>
              <a:rPr lang="hu-HU" sz="1800" b="0" dirty="0">
                <a:effectLst/>
              </a:rPr>
              <a:t>lehetőség leendő tanárok részére</a:t>
            </a:r>
            <a:br>
              <a:rPr lang="hu-HU" sz="1800" b="0" dirty="0">
                <a:effectLst/>
              </a:rPr>
            </a:br>
            <a:r>
              <a:rPr lang="hu-HU" sz="1800" b="0" dirty="0" smtClean="0">
                <a:effectLst/>
              </a:rPr>
              <a:t>- Egyéni </a:t>
            </a:r>
            <a:r>
              <a:rPr lang="hu-HU" sz="1800" b="0" dirty="0" err="1" smtClean="0">
                <a:effectLst/>
              </a:rPr>
              <a:t>diákmobilitás</a:t>
            </a:r>
            <a:r>
              <a:rPr lang="hu-HU" sz="1800" b="0" dirty="0" smtClean="0">
                <a:effectLst/>
              </a:rPr>
              <a:t/>
            </a:r>
            <a:br>
              <a:rPr lang="hu-HU" sz="1800" b="0" dirty="0" smtClean="0">
                <a:effectLst/>
              </a:rPr>
            </a:br>
            <a:r>
              <a:rPr lang="hu-HU" sz="1800" b="0" dirty="0">
                <a:effectLst/>
              </a:rPr>
              <a:t/>
            </a:r>
            <a:br>
              <a:rPr lang="hu-HU" sz="1800" b="0" dirty="0">
                <a:effectLst/>
              </a:rPr>
            </a:br>
            <a:r>
              <a:rPr lang="hu-HU" sz="2000" b="0" dirty="0" smtClean="0">
                <a:effectLst/>
              </a:rPr>
              <a:t>• Nemzetközi </a:t>
            </a:r>
            <a:r>
              <a:rPr lang="hu-HU" sz="2000" b="0" dirty="0">
                <a:effectLst/>
              </a:rPr>
              <a:t>együttműködések </a:t>
            </a:r>
            <a:br>
              <a:rPr lang="hu-HU" sz="2000" b="0" dirty="0">
                <a:effectLst/>
              </a:rPr>
            </a:br>
            <a:r>
              <a:rPr lang="hu-HU" sz="2000" b="0" dirty="0" smtClean="0">
                <a:effectLst/>
              </a:rPr>
              <a:t>- </a:t>
            </a:r>
            <a:r>
              <a:rPr lang="hu-HU" sz="1800" b="0" dirty="0" smtClean="0">
                <a:effectLst/>
              </a:rPr>
              <a:t>Comenius </a:t>
            </a:r>
            <a:r>
              <a:rPr lang="hu-HU" sz="1800" b="0" dirty="0">
                <a:effectLst/>
              </a:rPr>
              <a:t>iskolai együttműködések</a:t>
            </a:r>
            <a:br>
              <a:rPr lang="hu-HU" sz="1800" b="0" dirty="0">
                <a:effectLst/>
              </a:rPr>
            </a:br>
            <a:r>
              <a:rPr lang="hu-HU" sz="1800" b="0" dirty="0" smtClean="0">
                <a:effectLst/>
              </a:rPr>
              <a:t>- Comenius </a:t>
            </a:r>
            <a:r>
              <a:rPr lang="hu-HU" sz="1800" b="0" dirty="0">
                <a:effectLst/>
              </a:rPr>
              <a:t>Régió együttműködések</a:t>
            </a:r>
            <a:r>
              <a:rPr lang="hu-HU" sz="2000" b="0" dirty="0">
                <a:effectLst/>
              </a:rPr>
              <a:t/>
            </a:r>
            <a:br>
              <a:rPr lang="hu-HU" sz="2000" b="0" dirty="0">
                <a:effectLst/>
              </a:rPr>
            </a:br>
            <a:r>
              <a:rPr lang="hu-HU" sz="2000" b="0" dirty="0" smtClean="0">
                <a:effectLst/>
              </a:rPr>
              <a:t/>
            </a:r>
            <a:br>
              <a:rPr lang="hu-HU" sz="2000" b="0" dirty="0" smtClean="0">
                <a:effectLst/>
              </a:rPr>
            </a:br>
            <a:r>
              <a:rPr lang="hu-HU" sz="2000" b="0" dirty="0" smtClean="0">
                <a:effectLst/>
              </a:rPr>
              <a:t>Szakértői tanulmányutak</a:t>
            </a:r>
            <a:r>
              <a:rPr lang="hu-HU" sz="2000" b="0" dirty="0" smtClean="0">
                <a:effectLst/>
              </a:rPr>
              <a:t/>
            </a:r>
            <a:br>
              <a:rPr lang="hu-HU" sz="2000" b="0" dirty="0" smtClean="0">
                <a:effectLst/>
              </a:rPr>
            </a:br>
            <a:endParaRPr lang="hu-HU" sz="2000" b="0" dirty="0">
              <a:effectLst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969288"/>
          </a:xfrm>
        </p:spPr>
        <p:txBody>
          <a:bodyPr/>
          <a:lstStyle/>
          <a:p>
            <a:pPr marL="45720" indent="0" algn="ctr">
              <a:buNone/>
            </a:pPr>
            <a:r>
              <a:rPr lang="hu-HU" sz="2600" b="1" dirty="0" smtClean="0"/>
              <a:t>Comenius</a:t>
            </a:r>
            <a:endParaRPr lang="hu-HU" sz="2600" b="1" dirty="0"/>
          </a:p>
        </p:txBody>
      </p:sp>
    </p:spTree>
    <p:extLst>
      <p:ext uri="{BB962C8B-B14F-4D97-AF65-F5344CB8AC3E}">
        <p14:creationId xmlns:p14="http://schemas.microsoft.com/office/powerpoint/2010/main" val="114422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5576" y="1772816"/>
            <a:ext cx="7550224" cy="4536504"/>
          </a:xfrm>
        </p:spPr>
        <p:txBody>
          <a:bodyPr/>
          <a:lstStyle/>
          <a:p>
            <a:pPr marL="0" indent="0" algn="l">
              <a:buNone/>
            </a:pPr>
            <a:r>
              <a:rPr lang="hu-HU" sz="2000" b="0" u="sng" dirty="0" smtClean="0"/>
              <a:t>- </a:t>
            </a:r>
            <a:r>
              <a:rPr lang="hu-HU" sz="2000" b="0" u="sng" dirty="0" smtClean="0">
                <a:effectLst/>
              </a:rPr>
              <a:t>Az </a:t>
            </a:r>
            <a:r>
              <a:rPr lang="hu-HU" sz="2000" b="0" u="sng" dirty="0" smtClean="0">
                <a:effectLst/>
              </a:rPr>
              <a:t>egyén szintjén</a:t>
            </a:r>
            <a:r>
              <a:rPr lang="hu-HU" sz="2000" b="0" dirty="0" smtClean="0">
                <a:effectLst/>
              </a:rPr>
              <a:t>: résztvevők személyes kompetenciáinak fejlődése</a:t>
            </a:r>
            <a:br>
              <a:rPr lang="hu-HU" sz="2000" b="0" dirty="0" smtClean="0">
                <a:effectLst/>
              </a:rPr>
            </a:br>
            <a:r>
              <a:rPr lang="hu-HU" sz="2000" b="0" dirty="0" smtClean="0">
                <a:effectLst/>
              </a:rPr>
              <a:t/>
            </a:r>
            <a:br>
              <a:rPr lang="hu-HU" sz="2000" b="0" dirty="0" smtClean="0">
                <a:effectLst/>
              </a:rPr>
            </a:br>
            <a:r>
              <a:rPr lang="hu-HU" sz="2000" b="0" u="sng" dirty="0" smtClean="0">
                <a:effectLst/>
              </a:rPr>
              <a:t>- </a:t>
            </a:r>
            <a:r>
              <a:rPr lang="hu-HU" sz="2000" b="0" u="sng" dirty="0" smtClean="0">
                <a:effectLst/>
              </a:rPr>
              <a:t>Intézményi szint: </a:t>
            </a:r>
            <a:r>
              <a:rPr lang="hu-HU" sz="2000" b="0" dirty="0" smtClean="0">
                <a:effectLst/>
              </a:rPr>
              <a:t/>
            </a:r>
            <a:br>
              <a:rPr lang="hu-HU" sz="2000" b="0" dirty="0" smtClean="0">
                <a:effectLst/>
              </a:rPr>
            </a:br>
            <a:r>
              <a:rPr lang="hu-HU" sz="1800" b="0" dirty="0" smtClean="0">
                <a:effectLst/>
              </a:rPr>
              <a:t>intézményi </a:t>
            </a:r>
            <a:r>
              <a:rPr lang="hu-HU" sz="1800" b="0" dirty="0" smtClean="0">
                <a:effectLst/>
              </a:rPr>
              <a:t>kultúra </a:t>
            </a:r>
            <a:r>
              <a:rPr lang="hu-HU" sz="1800" b="0" dirty="0" smtClean="0">
                <a:effectLst/>
              </a:rPr>
              <a:t>fejlődése</a:t>
            </a:r>
            <a:br>
              <a:rPr lang="hu-HU" sz="1800" b="0" dirty="0" smtClean="0">
                <a:effectLst/>
              </a:rPr>
            </a:br>
            <a:r>
              <a:rPr lang="hu-HU" sz="1800" b="0" dirty="0" smtClean="0">
                <a:effectLst/>
              </a:rPr>
              <a:t>nemzetközi </a:t>
            </a:r>
            <a:r>
              <a:rPr lang="hu-HU" sz="1800" b="0" dirty="0" smtClean="0">
                <a:effectLst/>
              </a:rPr>
              <a:t>kapcsolatok </a:t>
            </a:r>
            <a:r>
              <a:rPr lang="hu-HU" sz="1800" b="0" dirty="0" smtClean="0">
                <a:effectLst/>
              </a:rPr>
              <a:t>bővülése</a:t>
            </a:r>
            <a:br>
              <a:rPr lang="hu-HU" sz="1800" b="0" dirty="0" smtClean="0">
                <a:effectLst/>
              </a:rPr>
            </a:br>
            <a:r>
              <a:rPr lang="hu-HU" sz="1800" b="0" dirty="0" smtClean="0">
                <a:effectLst/>
              </a:rPr>
              <a:t>pedagógusok </a:t>
            </a:r>
            <a:r>
              <a:rPr lang="hu-HU" sz="1800" b="0" dirty="0" smtClean="0">
                <a:effectLst/>
              </a:rPr>
              <a:t>szakmai </a:t>
            </a:r>
            <a:r>
              <a:rPr lang="hu-HU" sz="1800" b="0" dirty="0" smtClean="0">
                <a:effectLst/>
              </a:rPr>
              <a:t>fejlődése </a:t>
            </a:r>
            <a:br>
              <a:rPr lang="hu-HU" sz="1800" b="0" dirty="0" smtClean="0">
                <a:effectLst/>
              </a:rPr>
            </a:br>
            <a:r>
              <a:rPr lang="hu-HU" sz="1800" b="0" dirty="0" smtClean="0">
                <a:effectLst/>
              </a:rPr>
              <a:t>új </a:t>
            </a:r>
            <a:r>
              <a:rPr lang="hu-HU" sz="1800" b="0" dirty="0" smtClean="0">
                <a:effectLst/>
              </a:rPr>
              <a:t>pedagógiai módszerek </a:t>
            </a:r>
            <a:r>
              <a:rPr lang="hu-HU" sz="1800" b="0" dirty="0" smtClean="0">
                <a:effectLst/>
              </a:rPr>
              <a:t>megismerése </a:t>
            </a:r>
            <a:br>
              <a:rPr lang="hu-HU" sz="1800" b="0" dirty="0" smtClean="0">
                <a:effectLst/>
              </a:rPr>
            </a:br>
            <a:r>
              <a:rPr lang="hu-HU" sz="1800" b="0" dirty="0" smtClean="0">
                <a:effectLst/>
              </a:rPr>
              <a:t>diákok motiválása</a:t>
            </a:r>
            <a:br>
              <a:rPr lang="hu-HU" sz="1800" b="0" dirty="0" smtClean="0">
                <a:effectLst/>
              </a:rPr>
            </a:br>
            <a:r>
              <a:rPr lang="hu-HU" sz="1800" b="0" dirty="0" smtClean="0">
                <a:effectLst/>
              </a:rPr>
              <a:t>szorosabb </a:t>
            </a:r>
            <a:r>
              <a:rPr lang="hu-HU" sz="1800" b="0" dirty="0" smtClean="0">
                <a:effectLst/>
              </a:rPr>
              <a:t>együttműködés az iskola szereplői </a:t>
            </a:r>
            <a:r>
              <a:rPr lang="hu-HU" sz="1800" b="0" dirty="0" smtClean="0">
                <a:effectLst/>
              </a:rPr>
              <a:t>között </a:t>
            </a:r>
            <a:br>
              <a:rPr lang="hu-HU" sz="1800" b="0" dirty="0" smtClean="0">
                <a:effectLst/>
              </a:rPr>
            </a:br>
            <a:r>
              <a:rPr lang="hu-HU" sz="1800" b="0" dirty="0" smtClean="0">
                <a:effectLst/>
              </a:rPr>
              <a:t>a </a:t>
            </a:r>
            <a:r>
              <a:rPr lang="hu-HU" sz="1800" b="0" dirty="0">
                <a:effectLst/>
              </a:rPr>
              <a:t>sajátos tanulási igényű tanulók integrációjának </a:t>
            </a:r>
            <a:r>
              <a:rPr lang="hu-HU" sz="1800" b="0" dirty="0" smtClean="0">
                <a:effectLst/>
              </a:rPr>
              <a:t>elősegítése</a:t>
            </a:r>
            <a:br>
              <a:rPr lang="hu-HU" sz="1800" b="0" dirty="0" smtClean="0">
                <a:effectLst/>
              </a:rPr>
            </a:br>
            <a:r>
              <a:rPr lang="hu-HU" sz="1800" b="0" dirty="0" smtClean="0">
                <a:effectLst/>
              </a:rPr>
              <a:t>képességközpontú megközelítés </a:t>
            </a:r>
            <a:r>
              <a:rPr lang="hu-HU" sz="1800" b="0" dirty="0" smtClean="0">
                <a:effectLst/>
              </a:rPr>
              <a:t>és tantárgyközi ismeretek előtérbe állítása</a:t>
            </a:r>
            <a:br>
              <a:rPr lang="hu-HU" sz="1800" b="0" dirty="0" smtClean="0">
                <a:effectLst/>
              </a:rPr>
            </a:br>
            <a:r>
              <a:rPr lang="hu-HU" sz="1800" b="0" dirty="0" smtClean="0">
                <a:effectLst/>
              </a:rPr>
              <a:t>iskola közelítése a munka világához és más társadalmi szereplőkhöz</a:t>
            </a:r>
            <a:br>
              <a:rPr lang="hu-HU" sz="1800" b="0" dirty="0" smtClean="0">
                <a:effectLst/>
              </a:rPr>
            </a:br>
            <a:r>
              <a:rPr lang="hu-HU" sz="1800" b="0" dirty="0">
                <a:effectLst/>
              </a:rPr>
              <a:t/>
            </a:r>
            <a:br>
              <a:rPr lang="hu-HU" sz="1800" b="0" dirty="0">
                <a:effectLst/>
              </a:rPr>
            </a:br>
            <a:r>
              <a:rPr lang="hu-HU" sz="2000" b="0" u="sng" dirty="0" smtClean="0">
                <a:effectLst/>
              </a:rPr>
              <a:t>- Rendszerszintű hatás</a:t>
            </a:r>
            <a:r>
              <a:rPr lang="hu-HU" sz="2000" b="0" dirty="0" smtClean="0">
                <a:effectLst/>
              </a:rPr>
              <a:t/>
            </a:r>
            <a:br>
              <a:rPr lang="hu-HU" sz="2000" b="0" dirty="0" smtClean="0">
                <a:effectLst/>
              </a:rPr>
            </a:br>
            <a:endParaRPr lang="hu-HU" sz="2000" b="0" dirty="0">
              <a:effectLst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89728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hu-HU" sz="2600" b="1" dirty="0" smtClean="0"/>
              <a:t>Comenius - eredmények</a:t>
            </a:r>
            <a:endParaRPr lang="hu-HU" sz="2600" b="1" dirty="0"/>
          </a:p>
        </p:txBody>
      </p:sp>
    </p:spTree>
    <p:extLst>
      <p:ext uri="{BB962C8B-B14F-4D97-AF65-F5344CB8AC3E}">
        <p14:creationId xmlns:p14="http://schemas.microsoft.com/office/powerpoint/2010/main" val="1218864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5577" y="1700808"/>
            <a:ext cx="7550224" cy="4464496"/>
          </a:xfrm>
        </p:spPr>
        <p:txBody>
          <a:bodyPr/>
          <a:lstStyle/>
          <a:p>
            <a:pPr marL="0" indent="0" algn="l">
              <a:buNone/>
            </a:pPr>
            <a:r>
              <a:rPr lang="hu-HU" sz="2000" b="0" dirty="0" smtClean="0">
                <a:effectLst/>
              </a:rPr>
              <a:t>14.000 mobilitás támogatása – több mint 10.000 tanuló, 2600 szaktanár, szakember, 1600 a munkaerő-piacon aktív résztvevő</a:t>
            </a:r>
            <a:br>
              <a:rPr lang="hu-HU" sz="2000" b="0" dirty="0" smtClean="0">
                <a:effectLst/>
              </a:rPr>
            </a:br>
            <a:r>
              <a:rPr lang="hu-HU" sz="2000" b="0" dirty="0" smtClean="0">
                <a:effectLst/>
              </a:rPr>
              <a:t/>
            </a:r>
            <a:br>
              <a:rPr lang="hu-HU" sz="2000" b="0" dirty="0" smtClean="0">
                <a:effectLst/>
              </a:rPr>
            </a:br>
            <a:r>
              <a:rPr lang="hu-HU" sz="2000" b="0" u="sng" dirty="0" smtClean="0">
                <a:effectLst/>
              </a:rPr>
              <a:t>Pályázattípusok:</a:t>
            </a:r>
            <a:r>
              <a:rPr lang="hu-HU" sz="2000" b="0" dirty="0">
                <a:effectLst/>
              </a:rPr>
              <a:t/>
            </a:r>
            <a:br>
              <a:rPr lang="hu-HU" sz="2000" b="0" dirty="0">
                <a:effectLst/>
              </a:rPr>
            </a:br>
            <a:r>
              <a:rPr lang="hu-HU" sz="2000" b="0" dirty="0" smtClean="0">
                <a:effectLst/>
              </a:rPr>
              <a:t>• Mobilitás </a:t>
            </a:r>
            <a:r>
              <a:rPr lang="hu-HU" sz="2000" b="0" dirty="0">
                <a:effectLst/>
              </a:rPr>
              <a:t/>
            </a:r>
            <a:br>
              <a:rPr lang="hu-HU" sz="2000" b="0" dirty="0">
                <a:effectLst/>
              </a:rPr>
            </a:br>
            <a:r>
              <a:rPr lang="hu-HU" sz="2000" b="0" dirty="0" smtClean="0">
                <a:effectLst/>
              </a:rPr>
              <a:t>- </a:t>
            </a:r>
            <a:r>
              <a:rPr lang="hu-HU" sz="1800" b="0" dirty="0" smtClean="0">
                <a:effectLst/>
              </a:rPr>
              <a:t>Külföldi </a:t>
            </a:r>
            <a:r>
              <a:rPr lang="hu-HU" sz="1800" b="0" dirty="0">
                <a:effectLst/>
              </a:rPr>
              <a:t>szakmai gyakorlat</a:t>
            </a:r>
            <a:br>
              <a:rPr lang="hu-HU" sz="1800" b="0" dirty="0">
                <a:effectLst/>
              </a:rPr>
            </a:br>
            <a:r>
              <a:rPr lang="hu-HU" sz="1800" b="0" dirty="0" smtClean="0">
                <a:effectLst/>
              </a:rPr>
              <a:t>- </a:t>
            </a:r>
            <a:r>
              <a:rPr lang="hu-HU" sz="1800" b="0" dirty="0" smtClean="0">
                <a:effectLst/>
              </a:rPr>
              <a:t>Szaktanárok</a:t>
            </a:r>
            <a:r>
              <a:rPr lang="hu-HU" sz="1800" b="0" dirty="0">
                <a:effectLst/>
              </a:rPr>
              <a:t>, oktatók, képzők tanulmányútja</a:t>
            </a:r>
            <a:r>
              <a:rPr lang="hu-HU" sz="2000" b="0" dirty="0">
                <a:effectLst/>
              </a:rPr>
              <a:t/>
            </a:r>
            <a:br>
              <a:rPr lang="hu-HU" sz="2000" b="0" dirty="0">
                <a:effectLst/>
              </a:rPr>
            </a:br>
            <a:r>
              <a:rPr lang="hu-HU" sz="2000" b="0" dirty="0" smtClean="0">
                <a:effectLst/>
              </a:rPr>
              <a:t>• Partnerségek</a:t>
            </a:r>
            <a:r>
              <a:rPr lang="hu-HU" sz="2000" b="0" dirty="0">
                <a:effectLst/>
              </a:rPr>
              <a:t/>
            </a:r>
            <a:br>
              <a:rPr lang="hu-HU" sz="2000" b="0" dirty="0">
                <a:effectLst/>
              </a:rPr>
            </a:br>
            <a:r>
              <a:rPr lang="hu-HU" sz="2000" b="0" dirty="0" smtClean="0">
                <a:effectLst/>
              </a:rPr>
              <a:t>• </a:t>
            </a:r>
            <a:r>
              <a:rPr lang="hu-HU" sz="2000" b="0" dirty="0" err="1" smtClean="0">
                <a:effectLst/>
              </a:rPr>
              <a:t>Innovációtranszfer</a:t>
            </a:r>
            <a:r>
              <a:rPr lang="hu-HU" sz="2000" b="0" dirty="0" smtClean="0">
                <a:effectLst/>
              </a:rPr>
              <a:t/>
            </a:r>
            <a:br>
              <a:rPr lang="hu-HU" sz="2000" b="0" dirty="0" smtClean="0">
                <a:effectLst/>
              </a:rPr>
            </a:br>
            <a:r>
              <a:rPr lang="hu-HU" sz="2000" b="0" dirty="0">
                <a:effectLst/>
              </a:rPr>
              <a:t/>
            </a:r>
            <a:br>
              <a:rPr lang="hu-HU" sz="2000" b="0" dirty="0">
                <a:effectLst/>
              </a:rPr>
            </a:br>
            <a:r>
              <a:rPr lang="hu-HU" sz="2000" b="0" u="sng" dirty="0" smtClean="0">
                <a:effectLst/>
              </a:rPr>
              <a:t>Eredmények</a:t>
            </a:r>
            <a:r>
              <a:rPr lang="hu-HU" sz="2000" b="0" dirty="0" smtClean="0">
                <a:effectLst/>
              </a:rPr>
              <a:t/>
            </a:r>
            <a:br>
              <a:rPr lang="hu-HU" sz="2000" b="0" dirty="0" smtClean="0">
                <a:effectLst/>
              </a:rPr>
            </a:br>
            <a:r>
              <a:rPr lang="hu-HU" sz="2000" b="0" dirty="0" smtClean="0">
                <a:effectLst/>
              </a:rPr>
              <a:t>- hatékonyabb munkaerő-piaci felkészülés</a:t>
            </a:r>
            <a:br>
              <a:rPr lang="hu-HU" sz="2000" b="0" dirty="0" smtClean="0">
                <a:effectLst/>
              </a:rPr>
            </a:br>
            <a:r>
              <a:rPr lang="hu-HU" sz="2000" b="0" dirty="0" smtClean="0">
                <a:effectLst/>
              </a:rPr>
              <a:t>- oktatás és a munka világának együttműködése</a:t>
            </a:r>
            <a:br>
              <a:rPr lang="hu-HU" sz="2000" b="0" dirty="0" smtClean="0">
                <a:effectLst/>
              </a:rPr>
            </a:br>
            <a:r>
              <a:rPr lang="hu-HU" sz="2000" b="0" dirty="0" smtClean="0">
                <a:effectLst/>
              </a:rPr>
              <a:t>- </a:t>
            </a:r>
            <a:r>
              <a:rPr lang="hu-HU" sz="2000" b="0" dirty="0" smtClean="0">
                <a:effectLst/>
              </a:rPr>
              <a:t>külföldi innovatív </a:t>
            </a:r>
            <a:r>
              <a:rPr lang="hu-HU" sz="2000" b="0" dirty="0" smtClean="0">
                <a:effectLst/>
              </a:rPr>
              <a:t>gyakorlatok hazai adaptálása, alkalmazása</a:t>
            </a:r>
            <a:br>
              <a:rPr lang="hu-HU" sz="2000" b="0" dirty="0" smtClean="0">
                <a:effectLst/>
              </a:rPr>
            </a:br>
            <a:r>
              <a:rPr lang="hu-HU" sz="2000" b="0" dirty="0">
                <a:effectLst/>
              </a:rPr>
              <a:t/>
            </a:r>
            <a:br>
              <a:rPr lang="hu-HU" sz="2000" b="0" dirty="0">
                <a:effectLst/>
              </a:rPr>
            </a:br>
            <a:endParaRPr lang="hu-HU" sz="2000" b="0" dirty="0">
              <a:effectLst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969288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hu-HU" sz="2600" b="1" dirty="0" smtClean="0"/>
              <a:t>Leonardo da Vinci</a:t>
            </a:r>
            <a:endParaRPr lang="hu-HU" sz="2600" b="1" dirty="0"/>
          </a:p>
        </p:txBody>
      </p:sp>
    </p:spTree>
    <p:extLst>
      <p:ext uri="{BB962C8B-B14F-4D97-AF65-F5344CB8AC3E}">
        <p14:creationId xmlns:p14="http://schemas.microsoft.com/office/powerpoint/2010/main" val="1493027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700808"/>
            <a:ext cx="7920880" cy="4176464"/>
          </a:xfrm>
        </p:spPr>
        <p:txBody>
          <a:bodyPr/>
          <a:lstStyle/>
          <a:p>
            <a:pPr marL="0" indent="0" algn="l">
              <a:buNone/>
            </a:pPr>
            <a:r>
              <a:rPr lang="hu-HU" sz="1900" b="0" dirty="0" smtClean="0">
                <a:effectLst/>
              </a:rPr>
              <a:t>4300 résztvevő mobilitásának támogatása</a:t>
            </a:r>
            <a:br>
              <a:rPr lang="hu-HU" sz="1900" b="0" dirty="0" smtClean="0">
                <a:effectLst/>
              </a:rPr>
            </a:br>
            <a:r>
              <a:rPr lang="hu-HU" sz="1900" b="0" dirty="0">
                <a:effectLst/>
              </a:rPr>
              <a:t/>
            </a:r>
            <a:br>
              <a:rPr lang="hu-HU" sz="1900" b="0" dirty="0">
                <a:effectLst/>
              </a:rPr>
            </a:br>
            <a:r>
              <a:rPr lang="hu-HU" sz="1900" b="0" u="sng" dirty="0">
                <a:effectLst/>
              </a:rPr>
              <a:t>Pályázattípusok</a:t>
            </a:r>
            <a:r>
              <a:rPr lang="hu-HU" sz="1900" b="0" dirty="0">
                <a:effectLst/>
              </a:rPr>
              <a:t/>
            </a:r>
            <a:br>
              <a:rPr lang="hu-HU" sz="1900" b="0" dirty="0">
                <a:effectLst/>
              </a:rPr>
            </a:br>
            <a:r>
              <a:rPr lang="hu-HU" sz="1900" b="0" dirty="0">
                <a:effectLst/>
              </a:rPr>
              <a:t>•	Egyéni mobilitás (tanulmányutak, asszisztensi </a:t>
            </a:r>
            <a:r>
              <a:rPr lang="hu-HU" sz="1900" b="0" dirty="0" smtClean="0">
                <a:effectLst/>
              </a:rPr>
              <a:t>tevékenység</a:t>
            </a:r>
            <a:r>
              <a:rPr lang="hu-HU" sz="1900" b="0" dirty="0">
                <a:effectLst/>
              </a:rPr>
              <a:t>)</a:t>
            </a:r>
            <a:br>
              <a:rPr lang="hu-HU" sz="1900" b="0" dirty="0">
                <a:effectLst/>
              </a:rPr>
            </a:br>
            <a:r>
              <a:rPr lang="hu-HU" sz="1900" b="0" dirty="0">
                <a:effectLst/>
              </a:rPr>
              <a:t>•	Tanulási kapcsolatok (együttműködési projektek)</a:t>
            </a:r>
            <a:br>
              <a:rPr lang="hu-HU" sz="1900" b="0" dirty="0">
                <a:effectLst/>
              </a:rPr>
            </a:br>
            <a:r>
              <a:rPr lang="hu-HU" sz="1900" b="0" dirty="0">
                <a:effectLst/>
              </a:rPr>
              <a:t>•	Időskorú önkéntes projektek</a:t>
            </a:r>
            <a:br>
              <a:rPr lang="hu-HU" sz="1900" b="0" dirty="0">
                <a:effectLst/>
              </a:rPr>
            </a:br>
            <a:r>
              <a:rPr lang="hu-HU" sz="1900" b="0" dirty="0">
                <a:effectLst/>
              </a:rPr>
              <a:t>•	Felnőtt tanulói műhelyek</a:t>
            </a:r>
            <a:br>
              <a:rPr lang="hu-HU" sz="1900" b="0" dirty="0">
                <a:effectLst/>
              </a:rPr>
            </a:br>
            <a:r>
              <a:rPr lang="hu-HU" sz="1900" b="0" dirty="0" smtClean="0">
                <a:effectLst/>
              </a:rPr>
              <a:t/>
            </a:r>
            <a:br>
              <a:rPr lang="hu-HU" sz="1900" b="0" dirty="0" smtClean="0">
                <a:effectLst/>
              </a:rPr>
            </a:br>
            <a:r>
              <a:rPr lang="hu-HU" sz="1900" b="0" u="sng" dirty="0" smtClean="0">
                <a:effectLst/>
              </a:rPr>
              <a:t>Eredmények</a:t>
            </a:r>
            <a:r>
              <a:rPr lang="hu-HU" sz="1900" b="0" dirty="0" smtClean="0">
                <a:effectLst/>
              </a:rPr>
              <a:t/>
            </a:r>
            <a:br>
              <a:rPr lang="hu-HU" sz="1900" b="0" dirty="0" smtClean="0">
                <a:effectLst/>
              </a:rPr>
            </a:br>
            <a:r>
              <a:rPr lang="hu-HU" sz="1900" b="0" dirty="0" smtClean="0">
                <a:effectLst/>
              </a:rPr>
              <a:t>- Felnőttek </a:t>
            </a:r>
            <a:r>
              <a:rPr lang="hu-HU" sz="1900" b="0" dirty="0">
                <a:effectLst/>
              </a:rPr>
              <a:t>szakmától független, általános készségeinek </a:t>
            </a:r>
            <a:r>
              <a:rPr lang="hu-HU" sz="1900" b="0" dirty="0" smtClean="0">
                <a:effectLst/>
              </a:rPr>
              <a:t>fejlesztése előtérbe került</a:t>
            </a:r>
            <a:br>
              <a:rPr lang="hu-HU" sz="1900" b="0" dirty="0" smtClean="0">
                <a:effectLst/>
              </a:rPr>
            </a:br>
            <a:r>
              <a:rPr lang="hu-HU" sz="1900" b="0" dirty="0" smtClean="0">
                <a:effectLst/>
              </a:rPr>
              <a:t>- </a:t>
            </a:r>
            <a:r>
              <a:rPr lang="hu-HU" sz="2000" b="0" dirty="0">
                <a:effectLst/>
              </a:rPr>
              <a:t>K</a:t>
            </a:r>
            <a:r>
              <a:rPr lang="hu-HU" sz="2000" b="0" dirty="0" smtClean="0">
                <a:effectLst/>
              </a:rPr>
              <a:t>evésbé </a:t>
            </a:r>
            <a:r>
              <a:rPr lang="hu-HU" sz="2000" b="0" dirty="0">
                <a:effectLst/>
              </a:rPr>
              <a:t>mobilis, alulképzett, tanulásba ritkán vagy nehezen bevont </a:t>
            </a:r>
            <a:r>
              <a:rPr lang="hu-HU" sz="2000" b="0" dirty="0" smtClean="0">
                <a:effectLst/>
              </a:rPr>
              <a:t>felnőttek, </a:t>
            </a:r>
            <a:r>
              <a:rPr lang="hu-HU" sz="2000" b="0" dirty="0">
                <a:effectLst/>
              </a:rPr>
              <a:t>idősebb </a:t>
            </a:r>
            <a:r>
              <a:rPr lang="hu-HU" sz="2000" b="0" dirty="0" smtClean="0">
                <a:effectLst/>
              </a:rPr>
              <a:t>korúak támogatása, felnőttoktatásban résztvevők számának növekedése </a:t>
            </a:r>
            <a:r>
              <a:rPr lang="hu-HU" sz="1900" b="0" dirty="0" smtClean="0">
                <a:effectLst/>
              </a:rPr>
              <a:t/>
            </a:r>
            <a:br>
              <a:rPr lang="hu-HU" sz="1900" b="0" dirty="0" smtClean="0">
                <a:effectLst/>
              </a:rPr>
            </a:br>
            <a:endParaRPr lang="hu-HU" sz="1900" b="0" dirty="0">
              <a:effectLst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75326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hu-HU" sz="2600" b="1" dirty="0" err="1" smtClean="0"/>
              <a:t>Grundtvig</a:t>
            </a:r>
            <a:r>
              <a:rPr lang="hu-HU" sz="2400" b="1" dirty="0" smtClean="0"/>
              <a:t> </a:t>
            </a: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2952469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1628800"/>
            <a:ext cx="7694241" cy="4752528"/>
          </a:xfrm>
        </p:spPr>
        <p:txBody>
          <a:bodyPr/>
          <a:lstStyle/>
          <a:p>
            <a:pPr marL="0" indent="0" algn="l">
              <a:buNone/>
            </a:pPr>
            <a:r>
              <a:rPr lang="hu-HU" sz="1900" b="0" dirty="0" smtClean="0">
                <a:effectLst/>
              </a:rPr>
              <a:t>1997 óta 45.000 </a:t>
            </a:r>
            <a:r>
              <a:rPr lang="hu-HU" sz="1900" b="0" dirty="0" smtClean="0">
                <a:effectLst/>
              </a:rPr>
              <a:t>magyar hallgató </a:t>
            </a:r>
            <a:r>
              <a:rPr lang="hu-HU" sz="1900" b="0" dirty="0" smtClean="0">
                <a:effectLst/>
              </a:rPr>
              <a:t>külföldre irányuló mobilitása</a:t>
            </a:r>
            <a:br>
              <a:rPr lang="hu-HU" sz="1900" b="0" dirty="0" smtClean="0">
                <a:effectLst/>
              </a:rPr>
            </a:br>
            <a:r>
              <a:rPr lang="hu-HU" sz="1900" b="0" dirty="0">
                <a:effectLst/>
              </a:rPr>
              <a:t/>
            </a:r>
            <a:br>
              <a:rPr lang="hu-HU" sz="1900" b="0" dirty="0">
                <a:effectLst/>
              </a:rPr>
            </a:br>
            <a:r>
              <a:rPr lang="hu-HU" sz="1900" b="0" u="sng" dirty="0" smtClean="0">
                <a:effectLst/>
              </a:rPr>
              <a:t>Pályázattípusok</a:t>
            </a:r>
            <a:r>
              <a:rPr lang="hu-HU" sz="1900" b="0" dirty="0">
                <a:effectLst/>
              </a:rPr>
              <a:t/>
            </a:r>
            <a:br>
              <a:rPr lang="hu-HU" sz="1900" b="0" dirty="0">
                <a:effectLst/>
              </a:rPr>
            </a:br>
            <a:r>
              <a:rPr lang="hu-HU" sz="1900" b="0" dirty="0" smtClean="0">
                <a:effectLst/>
              </a:rPr>
              <a:t>- Egyéni </a:t>
            </a:r>
            <a:r>
              <a:rPr lang="hu-HU" sz="1900" b="0" dirty="0">
                <a:effectLst/>
              </a:rPr>
              <a:t>mobilitás </a:t>
            </a:r>
            <a:r>
              <a:rPr lang="hu-HU" sz="1900" b="0" dirty="0" smtClean="0">
                <a:effectLst/>
              </a:rPr>
              <a:t>(hallgatók, oktatók, felsőoktatási </a:t>
            </a:r>
            <a:r>
              <a:rPr lang="hu-HU" sz="1900" b="0" dirty="0">
                <a:effectLst/>
              </a:rPr>
              <a:t>intézmények más munkatársainak </a:t>
            </a:r>
            <a:r>
              <a:rPr lang="hu-HU" sz="1900" b="0" dirty="0" smtClean="0">
                <a:effectLst/>
              </a:rPr>
              <a:t>mobilitása)</a:t>
            </a:r>
            <a:r>
              <a:rPr lang="hu-HU" sz="1900" b="0" dirty="0">
                <a:effectLst/>
              </a:rPr>
              <a:t/>
            </a:r>
            <a:br>
              <a:rPr lang="hu-HU" sz="1900" b="0" dirty="0">
                <a:effectLst/>
              </a:rPr>
            </a:br>
            <a:r>
              <a:rPr lang="hu-HU" sz="1900" b="0" dirty="0" smtClean="0">
                <a:effectLst/>
              </a:rPr>
              <a:t>- Nemzetközi </a:t>
            </a:r>
            <a:r>
              <a:rPr lang="hu-HU" sz="1900" b="0" dirty="0">
                <a:effectLst/>
              </a:rPr>
              <a:t>intenzív programok </a:t>
            </a:r>
            <a:r>
              <a:rPr lang="hu-HU" sz="1900" b="0" dirty="0" smtClean="0">
                <a:effectLst/>
              </a:rPr>
              <a:t>szervezése</a:t>
            </a:r>
            <a:br>
              <a:rPr lang="hu-HU" sz="1900" b="0" dirty="0" smtClean="0">
                <a:effectLst/>
              </a:rPr>
            </a:br>
            <a:r>
              <a:rPr lang="hu-HU" sz="1900" b="0" dirty="0" smtClean="0">
                <a:effectLst/>
              </a:rPr>
              <a:t>- Intenzív nyelvi kurzusok</a:t>
            </a:r>
            <a:br>
              <a:rPr lang="hu-HU" sz="1900" b="0" dirty="0" smtClean="0">
                <a:effectLst/>
              </a:rPr>
            </a:br>
            <a:r>
              <a:rPr lang="hu-HU" sz="1900" b="0" dirty="0" smtClean="0">
                <a:effectLst/>
              </a:rPr>
              <a:t/>
            </a:r>
            <a:br>
              <a:rPr lang="hu-HU" sz="1900" b="0" dirty="0" smtClean="0">
                <a:effectLst/>
              </a:rPr>
            </a:br>
            <a:r>
              <a:rPr lang="hu-HU" sz="1900" b="0" u="sng" dirty="0" smtClean="0">
                <a:effectLst/>
              </a:rPr>
              <a:t>Eredmények</a:t>
            </a:r>
            <a:br>
              <a:rPr lang="hu-HU" sz="1900" b="0" u="sng" dirty="0" smtClean="0">
                <a:effectLst/>
              </a:rPr>
            </a:br>
            <a:r>
              <a:rPr lang="hu-HU" sz="1900" b="0" dirty="0" smtClean="0">
                <a:effectLst/>
              </a:rPr>
              <a:t>- kiemelkedő szerep a hazai felsőoktatás </a:t>
            </a:r>
            <a:r>
              <a:rPr lang="hu-HU" sz="1900" b="0" dirty="0" err="1" smtClean="0">
                <a:effectLst/>
              </a:rPr>
              <a:t>nemzetköziesítésében</a:t>
            </a:r>
            <a:r>
              <a:rPr lang="hu-HU" sz="1900" b="0" dirty="0" smtClean="0">
                <a:effectLst/>
              </a:rPr>
              <a:t/>
            </a:r>
            <a:br>
              <a:rPr lang="hu-HU" sz="1900" b="0" dirty="0" smtClean="0">
                <a:effectLst/>
              </a:rPr>
            </a:br>
            <a:r>
              <a:rPr lang="hu-HU" sz="1900" b="0" dirty="0" smtClean="0">
                <a:effectLst/>
              </a:rPr>
              <a:t>- nemzetközi együttműködések jelentős bővülése</a:t>
            </a:r>
            <a:br>
              <a:rPr lang="hu-HU" sz="1900" b="0" dirty="0" smtClean="0">
                <a:effectLst/>
              </a:rPr>
            </a:br>
            <a:r>
              <a:rPr lang="hu-HU" sz="1900" b="0" dirty="0" smtClean="0">
                <a:effectLst/>
              </a:rPr>
              <a:t>- minőség, átjárhatóság, végzettségek kölcsönös elismerése</a:t>
            </a:r>
            <a:br>
              <a:rPr lang="hu-HU" sz="1900" b="0" dirty="0" smtClean="0">
                <a:effectLst/>
              </a:rPr>
            </a:br>
            <a:r>
              <a:rPr lang="hu-HU" sz="1900" b="0" dirty="0" smtClean="0">
                <a:effectLst/>
              </a:rPr>
              <a:t>- hazai egyetemeken idegen nyelvű kurzusok, hallgatói </a:t>
            </a:r>
            <a:r>
              <a:rPr lang="hu-HU" sz="1900" b="0" dirty="0" smtClean="0">
                <a:effectLst/>
              </a:rPr>
              <a:t>  szolgáltatások </a:t>
            </a:r>
            <a:r>
              <a:rPr lang="hu-HU" sz="1900" b="0" dirty="0" smtClean="0">
                <a:effectLst/>
              </a:rPr>
              <a:t>fejlődése </a:t>
            </a:r>
            <a:br>
              <a:rPr lang="hu-HU" sz="1900" b="0" dirty="0" smtClean="0">
                <a:effectLst/>
              </a:rPr>
            </a:br>
            <a:r>
              <a:rPr lang="hu-HU" sz="1900" b="0" dirty="0" smtClean="0">
                <a:effectLst/>
              </a:rPr>
              <a:t>- jó példák, innovációk beépülése az intézmény működésébe</a:t>
            </a:r>
            <a:br>
              <a:rPr lang="hu-HU" sz="1900" b="0" dirty="0" smtClean="0">
                <a:effectLst/>
              </a:rPr>
            </a:br>
            <a:r>
              <a:rPr lang="hu-HU" sz="1900" b="0" dirty="0" smtClean="0">
                <a:effectLst/>
              </a:rPr>
              <a:t>- versenyképesség </a:t>
            </a:r>
            <a:r>
              <a:rPr lang="hu-HU" sz="1900" b="0" dirty="0">
                <a:effectLst/>
              </a:rPr>
              <a:t>növekedése</a:t>
            </a:r>
            <a:r>
              <a:rPr lang="hu-HU" sz="1900" b="0" dirty="0" smtClean="0">
                <a:effectLst/>
              </a:rPr>
              <a:t/>
            </a:r>
            <a:br>
              <a:rPr lang="hu-HU" sz="1900" b="0" dirty="0" smtClean="0">
                <a:effectLst/>
              </a:rPr>
            </a:br>
            <a:r>
              <a:rPr lang="hu-HU" sz="1900" b="0" dirty="0" smtClean="0">
                <a:effectLst/>
              </a:rPr>
              <a:t/>
            </a:r>
            <a:br>
              <a:rPr lang="hu-HU" sz="1900" b="0" dirty="0" smtClean="0">
                <a:effectLst/>
              </a:rPr>
            </a:br>
            <a:endParaRPr lang="hu-HU" sz="1900" b="0" dirty="0">
              <a:effectLst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82527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hu-HU" sz="2600" b="1" dirty="0" smtClean="0"/>
              <a:t>Erasmus</a:t>
            </a:r>
            <a:endParaRPr lang="hu-HU" sz="2600" b="1" dirty="0"/>
          </a:p>
        </p:txBody>
      </p:sp>
    </p:spTree>
    <p:extLst>
      <p:ext uri="{BB962C8B-B14F-4D97-AF65-F5344CB8AC3E}">
        <p14:creationId xmlns:p14="http://schemas.microsoft.com/office/powerpoint/2010/main" val="3572712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3569" y="1412776"/>
            <a:ext cx="7622232" cy="4824536"/>
          </a:xfrm>
        </p:spPr>
        <p:txBody>
          <a:bodyPr/>
          <a:lstStyle/>
          <a:p>
            <a:pPr marL="0" indent="0" algn="l">
              <a:buNone/>
            </a:pPr>
            <a:r>
              <a:rPr lang="hu-HU" sz="1600" u="sng" dirty="0" smtClean="0">
                <a:effectLst/>
              </a:rPr>
              <a:t>Jellemzők:</a:t>
            </a:r>
            <a:r>
              <a:rPr lang="hu-HU" sz="2000" dirty="0">
                <a:effectLst/>
              </a:rPr>
              <a:t/>
            </a:r>
            <a:br>
              <a:rPr lang="hu-HU" sz="2000" dirty="0">
                <a:effectLst/>
              </a:rPr>
            </a:br>
            <a:r>
              <a:rPr lang="hu-HU" sz="2000" b="0" dirty="0" smtClean="0">
                <a:effectLst/>
              </a:rPr>
              <a:t>- </a:t>
            </a:r>
            <a:r>
              <a:rPr lang="hu-HU" sz="1600" b="0" dirty="0" smtClean="0">
                <a:effectLst/>
              </a:rPr>
              <a:t>Oktatás, képzés, ifjúság, sport támogatása</a:t>
            </a:r>
            <a:br>
              <a:rPr lang="hu-HU" sz="1600" b="0" dirty="0" smtClean="0">
                <a:effectLst/>
              </a:rPr>
            </a:br>
            <a:r>
              <a:rPr lang="hu-HU" sz="1600" b="0" dirty="0" smtClean="0">
                <a:effectLst/>
              </a:rPr>
              <a:t>- Költségvetés: 14,7 milliárd euró 7 évre</a:t>
            </a:r>
            <a:br>
              <a:rPr lang="hu-HU" sz="1600" b="0" dirty="0" smtClean="0">
                <a:effectLst/>
              </a:rPr>
            </a:br>
            <a:r>
              <a:rPr lang="hu-HU" sz="1600" b="0" dirty="0" smtClean="0">
                <a:effectLst/>
              </a:rPr>
              <a:t>- pályáztatás egyszerűsítése, intézményi pályáztatás</a:t>
            </a:r>
            <a:br>
              <a:rPr lang="hu-HU" sz="1600" b="0" dirty="0" smtClean="0">
                <a:effectLst/>
              </a:rPr>
            </a:br>
            <a:r>
              <a:rPr lang="hu-HU" sz="1600" b="0" dirty="0" smtClean="0">
                <a:effectLst/>
              </a:rPr>
              <a:t>- költséghatékonyság, fenntarthatóság, szakpolitikai relevancia erősítése</a:t>
            </a:r>
            <a:br>
              <a:rPr lang="hu-HU" sz="1600" b="0" dirty="0" smtClean="0">
                <a:effectLst/>
              </a:rPr>
            </a:br>
            <a:r>
              <a:rPr lang="hu-HU" sz="1600" b="0" dirty="0" smtClean="0">
                <a:effectLst/>
              </a:rPr>
              <a:t>- stratégia szemlélet, fejlesztési terv</a:t>
            </a:r>
            <a:br>
              <a:rPr lang="hu-HU" sz="1600" b="0" dirty="0" smtClean="0">
                <a:effectLst/>
              </a:rPr>
            </a:br>
            <a:r>
              <a:rPr lang="hu-HU" sz="1600" b="0" dirty="0" smtClean="0">
                <a:effectLst/>
              </a:rPr>
              <a:t>- szektorközi együttműködés erősítése</a:t>
            </a:r>
            <a:br>
              <a:rPr lang="hu-HU" sz="1600" b="0" dirty="0" smtClean="0">
                <a:effectLst/>
              </a:rPr>
            </a:br>
            <a:r>
              <a:rPr lang="hu-HU" sz="1600" b="0" dirty="0">
                <a:effectLst/>
              </a:rPr>
              <a:t/>
            </a:r>
            <a:br>
              <a:rPr lang="hu-HU" sz="1600" b="0" dirty="0">
                <a:effectLst/>
              </a:rPr>
            </a:br>
            <a:r>
              <a:rPr lang="hu-HU" sz="1600" u="sng" dirty="0" smtClean="0">
                <a:effectLst/>
              </a:rPr>
              <a:t>Pályázattípusok</a:t>
            </a:r>
            <a:r>
              <a:rPr lang="hu-HU" sz="1600" u="sng" dirty="0">
                <a:effectLst/>
              </a:rPr>
              <a:t>: </a:t>
            </a:r>
            <a:r>
              <a:rPr lang="hu-HU" sz="1600" b="0" dirty="0">
                <a:effectLst/>
              </a:rPr>
              <a:t/>
            </a:r>
            <a:br>
              <a:rPr lang="hu-HU" sz="1600" b="0" dirty="0">
                <a:effectLst/>
              </a:rPr>
            </a:br>
            <a:r>
              <a:rPr lang="hu-HU" sz="1600" b="0" dirty="0" smtClean="0">
                <a:effectLst/>
              </a:rPr>
              <a:t>- Mobilitás</a:t>
            </a:r>
            <a:r>
              <a:rPr lang="hu-HU" sz="1600" b="0" dirty="0">
                <a:effectLst/>
              </a:rPr>
              <a:t/>
            </a:r>
            <a:br>
              <a:rPr lang="hu-HU" sz="1600" b="0" dirty="0">
                <a:effectLst/>
              </a:rPr>
            </a:br>
            <a:r>
              <a:rPr lang="hu-HU" sz="1600" b="0" dirty="0" smtClean="0">
                <a:effectLst/>
              </a:rPr>
              <a:t>- Együttműködések</a:t>
            </a:r>
            <a:r>
              <a:rPr lang="hu-HU" sz="1600" b="0" dirty="0">
                <a:effectLst/>
              </a:rPr>
              <a:t>: innováció és jó gyakorlatok cseréje</a:t>
            </a:r>
            <a:br>
              <a:rPr lang="hu-HU" sz="1600" b="0" dirty="0">
                <a:effectLst/>
              </a:rPr>
            </a:br>
            <a:r>
              <a:rPr lang="hu-HU" sz="1600" b="0" dirty="0" smtClean="0">
                <a:effectLst/>
              </a:rPr>
              <a:t>- Szakpolitikai </a:t>
            </a:r>
            <a:r>
              <a:rPr lang="hu-HU" sz="1600" b="0" dirty="0">
                <a:effectLst/>
              </a:rPr>
              <a:t>reformfolyamat támogatása</a:t>
            </a:r>
            <a:br>
              <a:rPr lang="hu-HU" sz="1600" b="0" dirty="0">
                <a:effectLst/>
              </a:rPr>
            </a:br>
            <a:r>
              <a:rPr lang="hu-HU" sz="1600" b="0" dirty="0" smtClean="0">
                <a:effectLst/>
              </a:rPr>
              <a:t/>
            </a:r>
            <a:br>
              <a:rPr lang="hu-HU" sz="1600" b="0" dirty="0" smtClean="0">
                <a:effectLst/>
              </a:rPr>
            </a:br>
            <a:r>
              <a:rPr lang="hu-HU" sz="1600" u="sng" dirty="0" smtClean="0">
                <a:effectLst/>
              </a:rPr>
              <a:t>Kapcsolódás a hazai </a:t>
            </a:r>
            <a:r>
              <a:rPr lang="hu-HU" sz="1600" u="sng" dirty="0" smtClean="0">
                <a:effectLst/>
              </a:rPr>
              <a:t>szakpolitikai célkitűzésekhez:</a:t>
            </a:r>
            <a:r>
              <a:rPr lang="hu-HU" sz="1600" b="0" dirty="0">
                <a:effectLst/>
              </a:rPr>
              <a:t/>
            </a:r>
            <a:br>
              <a:rPr lang="hu-HU" sz="1600" b="0" dirty="0">
                <a:effectLst/>
              </a:rPr>
            </a:br>
            <a:r>
              <a:rPr lang="hu-HU" sz="1600" b="0" dirty="0" smtClean="0">
                <a:effectLst/>
              </a:rPr>
              <a:t>pl. pedagógus </a:t>
            </a:r>
            <a:r>
              <a:rPr lang="hu-HU" sz="1600" b="0" dirty="0">
                <a:effectLst/>
              </a:rPr>
              <a:t>hivatás megújítása; a felsőoktatás minőségének, hatékonyságának és vonzerejének javítása; a munkaerő-piaci igényeknek megfelelő szakképzés és felsőoktatás  elősegítése, ezzel a foglalkoztathatóság és a versenyképesség javítása, a hátrányos helyzetűek képzésének </a:t>
            </a:r>
            <a:r>
              <a:rPr lang="hu-HU" sz="1600" b="0" dirty="0" smtClean="0">
                <a:effectLst/>
              </a:rPr>
              <a:t>támogatása</a:t>
            </a:r>
            <a:endParaRPr lang="hu-HU" sz="1600" b="0" dirty="0">
              <a:effectLst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609248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hu-HU" sz="2400" b="1" dirty="0" smtClean="0"/>
              <a:t>Erasmus+ (2014-2020)</a:t>
            </a: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420206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1" y="2708920"/>
            <a:ext cx="7694240" cy="1368152"/>
          </a:xfrm>
        </p:spPr>
        <p:txBody>
          <a:bodyPr/>
          <a:lstStyle/>
          <a:p>
            <a:pPr marL="0" indent="0" algn="ctr">
              <a:buNone/>
            </a:pPr>
            <a:r>
              <a:rPr lang="hu-HU" sz="3400" dirty="0" smtClean="0"/>
              <a:t>Köszönöm szépen a figyelmet!</a:t>
            </a:r>
            <a:endParaRPr lang="hu-HU" sz="3400" dirty="0"/>
          </a:p>
        </p:txBody>
      </p:sp>
    </p:spTree>
    <p:extLst>
      <p:ext uri="{BB962C8B-B14F-4D97-AF65-F5344CB8AC3E}">
        <p14:creationId xmlns:p14="http://schemas.microsoft.com/office/powerpoint/2010/main" val="3019422112"/>
      </p:ext>
    </p:extLst>
  </p:cSld>
  <p:clrMapOvr>
    <a:masterClrMapping/>
  </p:clrMapOvr>
</p:sld>
</file>

<file path=ppt/theme/theme1.xml><?xml version="1.0" encoding="utf-8"?>
<a:theme xmlns:a="http://schemas.openxmlformats.org/drawingml/2006/main" name="Turbulencia">
  <a:themeElements>
    <a:clrScheme name="Turbulenci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urbulenci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urbulenci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554</TotalTime>
  <Words>110</Words>
  <Application>Microsoft Office PowerPoint</Application>
  <PresentationFormat>Diavetítés a képernyőre (4:3 oldalarány)</PresentationFormat>
  <Paragraphs>22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Turbulencia</vt:lpstr>
      <vt:lpstr>Nemzetköziesítés az oktatásban  és a képzésben - 7 év eredményeinek tükrében</vt:lpstr>
      <vt:lpstr>Az oktatás és képzés valamennyi alágazata:  - Comenius – közoktatás, - Erasmus – felsőoktatás, - Leonardo – szakképzés,  - Grundtvig – felnőtt tanulás    Pályázati keret mintegy 142 millió euró (mintegy 43 milliárd forint)   </vt:lpstr>
      <vt:lpstr>Több mint 15.000 diák és több mint 10.000 tanár mobilitásának támogatása  Pályázattípusok: •  Egyéni mobilitás  - Szakmai továbbképzés pedagógusoknak - Tanárasszisztensi lehetőség leendő tanárok részére - Egyéni diákmobilitás  • Nemzetközi együttműködések  - Comenius iskolai együttműködések - Comenius Régió együttműködések  Szakértői tanulmányutak </vt:lpstr>
      <vt:lpstr>- Az egyén szintjén: résztvevők személyes kompetenciáinak fejlődése  - Intézményi szint:  intézményi kultúra fejlődése nemzetközi kapcsolatok bővülése pedagógusok szakmai fejlődése  új pedagógiai módszerek megismerése  diákok motiválása szorosabb együttműködés az iskola szereplői között  a sajátos tanulási igényű tanulók integrációjának elősegítése képességközpontú megközelítés és tantárgyközi ismeretek előtérbe állítása iskola közelítése a munka világához és más társadalmi szereplőkhöz  - Rendszerszintű hatás </vt:lpstr>
      <vt:lpstr>14.000 mobilitás támogatása – több mint 10.000 tanuló, 2600 szaktanár, szakember, 1600 a munkaerő-piacon aktív résztvevő  Pályázattípusok: • Mobilitás  - Külföldi szakmai gyakorlat - Szaktanárok, oktatók, képzők tanulmányútja • Partnerségek • Innovációtranszfer  Eredmények - hatékonyabb munkaerő-piaci felkészülés - oktatás és a munka világának együttműködése - külföldi innovatív gyakorlatok hazai adaptálása, alkalmazása  </vt:lpstr>
      <vt:lpstr>4300 résztvevő mobilitásának támogatása  Pályázattípusok • Egyéni mobilitás (tanulmányutak, asszisztensi tevékenység) • Tanulási kapcsolatok (együttműködési projektek) • Időskorú önkéntes projektek • Felnőtt tanulói műhelyek  Eredmények - Felnőttek szakmától független, általános készségeinek fejlesztése előtérbe került - Kevésbé mobilis, alulképzett, tanulásba ritkán vagy nehezen bevont felnőttek, idősebb korúak támogatása, felnőttoktatásban résztvevők számának növekedése  </vt:lpstr>
      <vt:lpstr>1997 óta 45.000 magyar hallgató külföldre irányuló mobilitása  Pályázattípusok - Egyéni mobilitás (hallgatók, oktatók, felsőoktatási intézmények más munkatársainak mobilitása) - Nemzetközi intenzív programok szervezése - Intenzív nyelvi kurzusok  Eredmények - kiemelkedő szerep a hazai felsőoktatás nemzetköziesítésében - nemzetközi együttműködések jelentős bővülése - minőség, átjárhatóság, végzettségek kölcsönös elismerése - hazai egyetemeken idegen nyelvű kurzusok, hallgatói   szolgáltatások fejlődése  - jó példák, innovációk beépülése az intézmény működésébe - versenyképesség növekedése  </vt:lpstr>
      <vt:lpstr>Jellemzők: - Oktatás, képzés, ifjúság, sport támogatása - Költségvetés: 14,7 milliárd euró 7 évre - pályáztatás egyszerűsítése, intézményi pályáztatás - költséghatékonyság, fenntarthatóság, szakpolitikai relevancia erősítése - stratégia szemlélet, fejlesztési terv - szektorközi együttműködés erősítése  Pályázattípusok:  - Mobilitás - Együttműködések: innováció és jó gyakorlatok cseréje - Szakpolitikai reformfolyamat támogatása  Kapcsolódás a hazai szakpolitikai célkitűzésekhez: pl. pedagógus hivatás megújítása; a felsőoktatás minőségének, hatékonyságának és vonzerejének javítása; a munkaerő-piaci igényeknek megfelelő szakképzés és felsőoktatás  elősegítése, ezzel a foglalkoztathatóság és a versenyképesség javítása, a hátrányos helyzetűek képzésének támogatása</vt:lpstr>
      <vt:lpstr>Köszönöm szépen a figyelmet!</vt:lpstr>
    </vt:vector>
  </TitlesOfParts>
  <Company>KD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Kolosyné Bene Krisztina</dc:creator>
  <cp:lastModifiedBy>Kolosyné Bene Krisztina</cp:lastModifiedBy>
  <cp:revision>39</cp:revision>
  <cp:lastPrinted>2014-11-24T14:37:25Z</cp:lastPrinted>
  <dcterms:created xsi:type="dcterms:W3CDTF">2014-11-21T11:13:14Z</dcterms:created>
  <dcterms:modified xsi:type="dcterms:W3CDTF">2014-11-25T10:04:27Z</dcterms:modified>
</cp:coreProperties>
</file>