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29" r:id="rId4"/>
    <p:sldId id="330" r:id="rId5"/>
    <p:sldId id="317" r:id="rId6"/>
    <p:sldId id="319" r:id="rId7"/>
    <p:sldId id="324" r:id="rId8"/>
    <p:sldId id="323" r:id="rId9"/>
    <p:sldId id="326" r:id="rId10"/>
    <p:sldId id="327" r:id="rId11"/>
    <p:sldId id="331" r:id="rId12"/>
    <p:sldId id="332" r:id="rId13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4556" autoAdjust="0"/>
  </p:normalViewPr>
  <p:slideViewPr>
    <p:cSldViewPr>
      <p:cViewPr>
        <p:scale>
          <a:sx n="68" d="100"/>
          <a:sy n="68" d="100"/>
        </p:scale>
        <p:origin x="-1218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62"/>
    </p:cViewPr>
  </p:sorterViewPr>
  <p:notesViewPr>
    <p:cSldViewPr>
      <p:cViewPr varScale="1">
        <p:scale>
          <a:sx n="73" d="100"/>
          <a:sy n="73" d="100"/>
        </p:scale>
        <p:origin x="-214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81F8D-16B0-4871-8EDD-B97BA5DF4925}" type="datetimeFigureOut">
              <a:rPr lang="hu-HU" smtClean="0"/>
              <a:t>2017.05.16.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C7E26-A0A6-4FF6-BE1A-0BF0C25429B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3775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4B626-CC4B-4504-83E6-33C7D6653BEC}" type="datetimeFigureOut">
              <a:rPr lang="hu-HU" smtClean="0"/>
              <a:t>2017.05.16.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5DCCF-056A-40A9-B61B-1344A93233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7771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5DCCF-056A-40A9-B61B-1344A93233A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1379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4A1BA-4BE4-4146-83C6-2BD0250D5E65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50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D3051-0C46-4F37-A5C3-35AFDAE4FEB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7283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E450A-650D-42CA-9FC0-712CD5A84C9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8974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965A9-3DC8-4CDE-879A-B122585AED9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8091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D4802-187F-4A75-B002-99633AEBB5E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1301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AEDE-D3B0-4711-BB68-15B11DF5995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9009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10C29-D684-40C0-A91B-89DF5467A26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6350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D46B2-1768-493B-B8F4-A9CD7D52C44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9363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BF67D-328B-40F9-B1C9-19583E98234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1798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6C16E-8354-4260-9844-A564BE6E4B2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502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090E6-B821-4C55-83A5-523AF30E266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132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14318-2AD2-400D-9700-AE412656419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5857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49D9EE8-16DB-47E3-AB46-9D0B62B32CB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asmusplus.org.uk/blog/can&#8217;t-see-the-wood-for-the-trees-assessing-impact-in-erasmus" TargetMode="External"/><Relationship Id="rId2" Type="http://schemas.openxmlformats.org/officeDocument/2006/relationships/hyperlink" Target="https://www.erasmusplus.org.uk/impact-assessment-resour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hu-HU" altLang="hu-HU" sz="4000" b="1" dirty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Erasmus+Program</a:t>
            </a:r>
            <a:r>
              <a:rPr lang="hu-HU" altLang="hu-HU" sz="40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hu-HU" altLang="hu-HU" sz="40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hu-HU" altLang="hu-HU" sz="40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Mobilitási projektek</a:t>
            </a:r>
            <a:r>
              <a:rPr lang="hu-HU" altLang="hu-HU" b="1" dirty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hu-HU" altLang="hu-HU" b="1" dirty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hu-HU" altLang="hu-HU" sz="2700" b="1" dirty="0" smtClean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hu-HU" altLang="hu-HU" sz="2500" b="1" dirty="0" smtClean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eszámoló információs nap </a:t>
            </a:r>
            <a:r>
              <a:rPr lang="hu-HU" altLang="hu-HU" sz="2500" b="1" dirty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hu-HU" altLang="hu-HU" sz="2500" b="1" dirty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hu-HU" altLang="hu-HU" sz="2500" b="1" dirty="0" smtClean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hu-HU" altLang="hu-HU" sz="2500" b="1" dirty="0" smtClean="0">
                <a:solidFill>
                  <a:srgbClr val="0F549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hu-HU" altLang="hu-HU" sz="4000" b="1" dirty="0" err="1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Impact</a:t>
            </a:r>
            <a:r>
              <a:rPr lang="hu-HU" altLang="hu-HU" sz="40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 hatásmérő eszköz</a:t>
            </a:r>
            <a:endParaRPr lang="hu-HU" sz="4000" b="1" dirty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endParaRPr lang="hu-HU" altLang="hu-HU" sz="1500" b="1" dirty="0" smtClean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endParaRPr lang="hu-HU" altLang="hu-HU" sz="1500" b="1" dirty="0" smtClean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endParaRPr lang="hu-HU" altLang="hu-HU" sz="1500" b="1" dirty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endParaRPr lang="hu-HU" altLang="hu-HU" sz="1500" b="1" dirty="0" smtClean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r>
              <a:rPr lang="hu-HU" altLang="hu-HU" sz="1500" b="1" dirty="0" smtClean="0">
                <a:solidFill>
                  <a:srgbClr val="0F5494"/>
                </a:solidFill>
                <a:latin typeface="Verdana" pitchFamily="34" charset="0"/>
              </a:rPr>
              <a:t>Tempus </a:t>
            </a:r>
            <a:r>
              <a:rPr lang="hu-HU" altLang="hu-HU" sz="1500" b="1" dirty="0">
                <a:solidFill>
                  <a:srgbClr val="0F5494"/>
                </a:solidFill>
                <a:latin typeface="Verdana" pitchFamily="34" charset="0"/>
              </a:rPr>
              <a:t>Közalapítvány</a:t>
            </a:r>
          </a:p>
          <a:p>
            <a:pPr>
              <a:spcBef>
                <a:spcPct val="0"/>
              </a:spcBef>
            </a:pPr>
            <a:r>
              <a:rPr lang="hu-HU" altLang="hu-HU" sz="1500" b="1" dirty="0" smtClean="0">
                <a:solidFill>
                  <a:srgbClr val="0F5494"/>
                </a:solidFill>
                <a:latin typeface="Verdana" pitchFamily="34" charset="0"/>
              </a:rPr>
              <a:t>2017. május 16.</a:t>
            </a:r>
            <a:endParaRPr lang="hu-HU" altLang="hu-HU" sz="1500" b="1" dirty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endParaRPr lang="hu-HU" altLang="hu-HU" sz="1500" b="1" dirty="0">
              <a:solidFill>
                <a:srgbClr val="0F5494"/>
              </a:solidFill>
              <a:latin typeface="Verdana" pitchFamily="34" charset="0"/>
            </a:endParaRPr>
          </a:p>
          <a:p>
            <a:pPr>
              <a:spcBef>
                <a:spcPct val="0"/>
              </a:spcBef>
            </a:pPr>
            <a:r>
              <a:rPr lang="hu-HU" altLang="hu-HU" sz="1500" dirty="0" smtClean="0">
                <a:solidFill>
                  <a:srgbClr val="0F5494"/>
                </a:solidFill>
                <a:latin typeface="Verdana" pitchFamily="34" charset="0"/>
              </a:rPr>
              <a:t>Bethleni Zsuzsanna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069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rgbClr val="FF0000"/>
                </a:solidFill>
              </a:rPr>
              <a:t>Impact</a:t>
            </a:r>
            <a:r>
              <a:rPr lang="hu-HU" b="1" dirty="0">
                <a:solidFill>
                  <a:srgbClr val="FF0000"/>
                </a:solidFill>
              </a:rPr>
              <a:t> + </a:t>
            </a:r>
            <a:r>
              <a:rPr lang="hu-HU" b="1" dirty="0" err="1">
                <a:solidFill>
                  <a:srgbClr val="FF0000"/>
                </a:solidFill>
              </a:rPr>
              <a:t>Tool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0070C0"/>
                </a:solidFill>
              </a:rPr>
              <a:t>6</a:t>
            </a:r>
            <a:r>
              <a:rPr lang="hu-HU" b="1" dirty="0" smtClean="0">
                <a:solidFill>
                  <a:srgbClr val="0070C0"/>
                </a:solidFill>
              </a:rPr>
              <a:t>. </a:t>
            </a:r>
            <a:r>
              <a:rPr lang="hu-HU" b="1" dirty="0">
                <a:solidFill>
                  <a:srgbClr val="0070C0"/>
                </a:solidFill>
              </a:rPr>
              <a:t>lépés</a:t>
            </a:r>
            <a:r>
              <a:rPr lang="hu-HU" b="1" dirty="0" smtClean="0">
                <a:solidFill>
                  <a:srgbClr val="0070C0"/>
                </a:solidFill>
              </a:rPr>
              <a:t>: Az kiválasztott 3-4 legfontosabb hatást vagy eredményt és indikátorokat milyen módszerrel fogják mérni?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rgbClr val="0070C0"/>
                </a:solidFill>
              </a:rPr>
              <a:t>Adatforrás és adatgyűjtés módszereinek  a megnevezése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rgbClr val="0070C0"/>
                </a:solidFill>
              </a:rPr>
              <a:t>Ki, mikor és hogyan gyűjti az adatokat?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593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rgbClr val="FF0000"/>
                </a:solidFill>
              </a:rPr>
              <a:t>Folyamatos </a:t>
            </a:r>
            <a:r>
              <a:rPr lang="hu-HU" b="1" dirty="0" smtClean="0">
                <a:solidFill>
                  <a:srgbClr val="FF0000"/>
                </a:solidFill>
              </a:rPr>
              <a:t>teendők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áttekinteni </a:t>
            </a:r>
            <a:r>
              <a:rPr lang="hu-HU" dirty="0">
                <a:solidFill>
                  <a:srgbClr val="0070C0"/>
                </a:solidFill>
              </a:rPr>
              <a:t>és pontosítani az indikátorokat és az adatgyűjtési módszereket, </a:t>
            </a:r>
            <a:r>
              <a:rPr lang="hu-HU" dirty="0" smtClean="0">
                <a:solidFill>
                  <a:srgbClr val="0070C0"/>
                </a:solidFill>
              </a:rPr>
              <a:t>megtervezni </a:t>
            </a:r>
            <a:r>
              <a:rPr lang="hu-HU" dirty="0">
                <a:solidFill>
                  <a:srgbClr val="0070C0"/>
                </a:solidFill>
              </a:rPr>
              <a:t>és </a:t>
            </a:r>
            <a:r>
              <a:rPr lang="hu-HU" dirty="0" smtClean="0">
                <a:solidFill>
                  <a:srgbClr val="0070C0"/>
                </a:solidFill>
              </a:rPr>
              <a:t>megvalósítani az </a:t>
            </a:r>
            <a:r>
              <a:rPr lang="hu-HU" dirty="0">
                <a:solidFill>
                  <a:srgbClr val="0070C0"/>
                </a:solidFill>
              </a:rPr>
              <a:t>adatgyűjtést </a:t>
            </a:r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nézzük </a:t>
            </a:r>
            <a:r>
              <a:rPr lang="hu-HU" dirty="0">
                <a:solidFill>
                  <a:srgbClr val="0070C0"/>
                </a:solidFill>
              </a:rPr>
              <a:t>át és fedezzük fel a </a:t>
            </a:r>
            <a:r>
              <a:rPr lang="hu-HU" dirty="0" smtClean="0">
                <a:solidFill>
                  <a:srgbClr val="0070C0"/>
                </a:solidFill>
              </a:rPr>
              <a:t>fontosabb összefüggéseket, szinergiákat </a:t>
            </a:r>
            <a:r>
              <a:rPr lang="hu-HU" dirty="0">
                <a:solidFill>
                  <a:srgbClr val="0070C0"/>
                </a:solidFill>
              </a:rPr>
              <a:t>az egyes eredmények, hatások és indikátorok között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11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17819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Impact</a:t>
            </a:r>
            <a:r>
              <a:rPr lang="hu-HU" dirty="0" smtClean="0"/>
              <a:t>+ </a:t>
            </a:r>
            <a:r>
              <a:rPr lang="hu-HU" dirty="0" err="1" smtClean="0"/>
              <a:t>Tool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Impact</a:t>
            </a:r>
            <a:r>
              <a:rPr lang="hu-HU" dirty="0"/>
              <a:t>+ </a:t>
            </a:r>
            <a:r>
              <a:rPr lang="hu-HU" dirty="0" err="1"/>
              <a:t>Tool</a:t>
            </a:r>
            <a:r>
              <a:rPr lang="hu-HU" dirty="0"/>
              <a:t> </a:t>
            </a:r>
            <a:r>
              <a:rPr lang="hu-HU" dirty="0" smtClean="0"/>
              <a:t>elérhetősége: </a:t>
            </a:r>
          </a:p>
          <a:p>
            <a:r>
              <a:rPr lang="hu-HU" dirty="0">
                <a:hlinkClick r:id="rId2"/>
              </a:rPr>
              <a:t>https://</a:t>
            </a:r>
            <a:r>
              <a:rPr lang="hu-HU" dirty="0" smtClean="0">
                <a:hlinkClick r:id="rId2"/>
              </a:rPr>
              <a:t>www.erasmusplus.org.uk/impact-assessment-resources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Blog</a:t>
            </a:r>
            <a:r>
              <a:rPr lang="hu-HU" dirty="0"/>
              <a:t>: </a:t>
            </a:r>
            <a:r>
              <a:rPr lang="en-US" dirty="0"/>
              <a:t>Can’t see the wood for the Trees</a:t>
            </a:r>
            <a:r>
              <a:rPr lang="en-US" dirty="0" smtClean="0"/>
              <a:t>?</a:t>
            </a:r>
            <a:r>
              <a:rPr lang="hu-HU" dirty="0" smtClean="0"/>
              <a:t> </a:t>
            </a:r>
            <a:r>
              <a:rPr lang="hu-HU" dirty="0" smtClean="0">
                <a:hlinkClick r:id="rId3"/>
              </a:rPr>
              <a:t>https</a:t>
            </a:r>
            <a:r>
              <a:rPr lang="hu-HU" dirty="0">
                <a:hlinkClick r:id="rId3"/>
              </a:rPr>
              <a:t>://</a:t>
            </a:r>
            <a:r>
              <a:rPr lang="hu-HU" dirty="0" smtClean="0">
                <a:hlinkClick r:id="rId3"/>
              </a:rPr>
              <a:t>www.erasmusplus.org.uk/blog/can’t-see-the-wood-for-the-trees-assessing-impact-in-erasmus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12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193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0000"/>
                </a:solidFill>
              </a:rPr>
              <a:t>Miről lesz szó?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Eszköz, „mankó”  a projekt hatásainak értékelésére</a:t>
            </a:r>
          </a:p>
          <a:p>
            <a:r>
              <a:rPr lang="hu-HU" dirty="0" err="1" smtClean="0">
                <a:solidFill>
                  <a:srgbClr val="0070C0"/>
                </a:solidFill>
              </a:rPr>
              <a:t>Impact</a:t>
            </a:r>
            <a:r>
              <a:rPr lang="hu-HU" dirty="0" smtClean="0">
                <a:solidFill>
                  <a:srgbClr val="0070C0"/>
                </a:solidFill>
              </a:rPr>
              <a:t>+ </a:t>
            </a:r>
            <a:r>
              <a:rPr lang="hu-HU" dirty="0" err="1" smtClean="0">
                <a:solidFill>
                  <a:srgbClr val="0070C0"/>
                </a:solidFill>
              </a:rPr>
              <a:t>Tool</a:t>
            </a:r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Mi a célja?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Mikor érdemes alkalmazni?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Kipróbálni!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42638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>
                <a:solidFill>
                  <a:srgbClr val="FF0000"/>
                </a:solidFill>
              </a:rPr>
              <a:t>Impact</a:t>
            </a:r>
            <a:r>
              <a:rPr lang="hu-HU" b="1" dirty="0" smtClean="0">
                <a:solidFill>
                  <a:srgbClr val="FF0000"/>
                </a:solidFill>
              </a:rPr>
              <a:t>+ </a:t>
            </a:r>
            <a:r>
              <a:rPr lang="hu-HU" b="1" dirty="0" err="1">
                <a:solidFill>
                  <a:srgbClr val="FF0000"/>
                </a:solidFill>
              </a:rPr>
              <a:t>T</a:t>
            </a:r>
            <a:r>
              <a:rPr lang="hu-HU" b="1" dirty="0" err="1" smtClean="0">
                <a:solidFill>
                  <a:srgbClr val="FF0000"/>
                </a:solidFill>
              </a:rPr>
              <a:t>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Célja: </a:t>
            </a:r>
          </a:p>
          <a:p>
            <a:pPr lvl="1"/>
            <a:r>
              <a:rPr lang="hu-HU" dirty="0" smtClean="0">
                <a:solidFill>
                  <a:srgbClr val="0070C0"/>
                </a:solidFill>
              </a:rPr>
              <a:t>A intézményen </a:t>
            </a:r>
            <a:r>
              <a:rPr lang="hu-HU" dirty="0" smtClean="0">
                <a:solidFill>
                  <a:srgbClr val="0070C0"/>
                </a:solidFill>
              </a:rPr>
              <a:t>belül munkatársakkal/ partnerekkel </a:t>
            </a:r>
            <a:r>
              <a:rPr lang="hu-HU" dirty="0" smtClean="0">
                <a:solidFill>
                  <a:srgbClr val="0070C0"/>
                </a:solidFill>
              </a:rPr>
              <a:t>közösen átgondolni a projekt várt hatásait és eredményeit, </a:t>
            </a:r>
          </a:p>
          <a:p>
            <a:pPr lvl="1"/>
            <a:r>
              <a:rPr lang="hu-HU" dirty="0">
                <a:solidFill>
                  <a:srgbClr val="0070C0"/>
                </a:solidFill>
              </a:rPr>
              <a:t>t</a:t>
            </a:r>
            <a:r>
              <a:rPr lang="hu-HU" dirty="0" smtClean="0">
                <a:solidFill>
                  <a:srgbClr val="0070C0"/>
                </a:solidFill>
              </a:rPr>
              <a:t>udatosan tervezni azokat a tevékenységeket, amelyekkel ezek megvalósulását mérni fogják</a:t>
            </a:r>
          </a:p>
          <a:p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1566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0000"/>
                </a:solidFill>
              </a:rPr>
              <a:t>Mikor érdemes alkalmazni?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A projekttervezés, pályázatírás korai szakaszában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Projekt kezdetén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Projekt futamideje alatt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Projekt végén </a:t>
            </a:r>
          </a:p>
          <a:p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Hogyan? Kikkel?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4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99467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500" b="1" dirty="0" err="1" smtClean="0">
                <a:solidFill>
                  <a:srgbClr val="FF0000"/>
                </a:solidFill>
              </a:rPr>
              <a:t>Impact</a:t>
            </a:r>
            <a:r>
              <a:rPr lang="hu-HU" sz="3500" b="1" dirty="0" smtClean="0">
                <a:solidFill>
                  <a:srgbClr val="FF0000"/>
                </a:solidFill>
              </a:rPr>
              <a:t> + </a:t>
            </a:r>
            <a:r>
              <a:rPr lang="hu-HU" sz="3500" b="1" dirty="0" err="1" smtClean="0">
                <a:solidFill>
                  <a:srgbClr val="FF0000"/>
                </a:solidFill>
              </a:rPr>
              <a:t>Tool</a:t>
            </a:r>
            <a:endParaRPr lang="hu-HU" sz="3500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988840"/>
            <a:ext cx="8208912" cy="4551784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</a:pPr>
            <a:r>
              <a:rPr lang="hu-HU" b="1" dirty="0" smtClean="0">
                <a:solidFill>
                  <a:srgbClr val="0070C0"/>
                </a:solidFill>
              </a:rPr>
              <a:t>1</a:t>
            </a:r>
            <a:r>
              <a:rPr lang="hu-HU" b="1" dirty="0">
                <a:solidFill>
                  <a:srgbClr val="0070C0"/>
                </a:solidFill>
              </a:rPr>
              <a:t>. lépés: </a:t>
            </a:r>
            <a:r>
              <a:rPr lang="hu-HU" b="1" dirty="0" smtClean="0">
                <a:solidFill>
                  <a:srgbClr val="0070C0"/>
                </a:solidFill>
              </a:rPr>
              <a:t>Mit </a:t>
            </a:r>
            <a:r>
              <a:rPr lang="hu-HU" b="1" dirty="0">
                <a:solidFill>
                  <a:srgbClr val="0070C0"/>
                </a:solidFill>
              </a:rPr>
              <a:t>szeretnének elérni a </a:t>
            </a:r>
            <a:r>
              <a:rPr lang="hu-HU" b="1" dirty="0" smtClean="0">
                <a:solidFill>
                  <a:srgbClr val="0070C0"/>
                </a:solidFill>
              </a:rPr>
              <a:t>projekttel? </a:t>
            </a:r>
          </a:p>
          <a:p>
            <a:pPr lvl="1">
              <a:lnSpc>
                <a:spcPct val="90000"/>
              </a:lnSpc>
            </a:pPr>
            <a:endParaRPr lang="hu-HU" dirty="0" smtClean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r>
              <a:rPr lang="hu-HU" dirty="0" smtClean="0">
                <a:solidFill>
                  <a:srgbClr val="0070C0"/>
                </a:solidFill>
              </a:rPr>
              <a:t>Gondoljon </a:t>
            </a:r>
            <a:r>
              <a:rPr lang="hu-HU" dirty="0">
                <a:solidFill>
                  <a:srgbClr val="0070C0"/>
                </a:solidFill>
              </a:rPr>
              <a:t>arra a problémára vagy kérdésre, amire keresik a választ</a:t>
            </a:r>
            <a:r>
              <a:rPr lang="hu-HU" dirty="0" smtClean="0">
                <a:solidFill>
                  <a:srgbClr val="0070C0"/>
                </a:solidFill>
              </a:rPr>
              <a:t>. </a:t>
            </a:r>
          </a:p>
          <a:p>
            <a:pPr lvl="1">
              <a:lnSpc>
                <a:spcPct val="90000"/>
              </a:lnSpc>
            </a:pPr>
            <a:r>
              <a:rPr lang="hu-HU" dirty="0" smtClean="0">
                <a:solidFill>
                  <a:srgbClr val="0070C0"/>
                </a:solidFill>
              </a:rPr>
              <a:t>Fontos</a:t>
            </a:r>
            <a:r>
              <a:rPr lang="hu-HU" dirty="0">
                <a:solidFill>
                  <a:srgbClr val="0070C0"/>
                </a:solidFill>
              </a:rPr>
              <a:t>: </a:t>
            </a:r>
            <a:r>
              <a:rPr lang="hu-HU" dirty="0" smtClean="0">
                <a:solidFill>
                  <a:srgbClr val="0070C0"/>
                </a:solidFill>
              </a:rPr>
              <a:t>rövid </a:t>
            </a:r>
            <a:r>
              <a:rPr lang="hu-HU" dirty="0">
                <a:solidFill>
                  <a:srgbClr val="0070C0"/>
                </a:solidFill>
              </a:rPr>
              <a:t>és </a:t>
            </a:r>
            <a:r>
              <a:rPr lang="hu-HU" dirty="0" smtClean="0">
                <a:solidFill>
                  <a:srgbClr val="0070C0"/>
                </a:solidFill>
              </a:rPr>
              <a:t>világos megfogalmazás</a:t>
            </a:r>
            <a:endParaRPr lang="hu-H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3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rgbClr val="FF0000"/>
                </a:solidFill>
              </a:rPr>
              <a:t>Impact</a:t>
            </a:r>
            <a:r>
              <a:rPr lang="hu-HU" b="1" dirty="0">
                <a:solidFill>
                  <a:srgbClr val="FF0000"/>
                </a:solidFill>
              </a:rPr>
              <a:t> + </a:t>
            </a:r>
            <a:r>
              <a:rPr lang="hu-HU" b="1" dirty="0" err="1">
                <a:solidFill>
                  <a:srgbClr val="FF0000"/>
                </a:solidFill>
              </a:rPr>
              <a:t>Tool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>
                <a:solidFill>
                  <a:srgbClr val="0070C0"/>
                </a:solidFill>
              </a:rPr>
              <a:t>2. lépés: </a:t>
            </a:r>
            <a:r>
              <a:rPr lang="hu-HU" b="1" dirty="0" smtClean="0">
                <a:solidFill>
                  <a:srgbClr val="0070C0"/>
                </a:solidFill>
              </a:rPr>
              <a:t>Várt hatások és eredmények </a:t>
            </a:r>
            <a:r>
              <a:rPr lang="hu-HU" b="1" dirty="0">
                <a:solidFill>
                  <a:srgbClr val="0070C0"/>
                </a:solidFill>
              </a:rPr>
              <a:t>az alábbi területeknek megfelelően: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rgbClr val="0070C0"/>
                </a:solidFill>
              </a:rPr>
              <a:t>tanulók </a:t>
            </a:r>
            <a:r>
              <a:rPr lang="hu-HU" sz="2400" dirty="0">
                <a:solidFill>
                  <a:srgbClr val="0070C0"/>
                </a:solidFill>
              </a:rPr>
              <a:t>(diákok/tanulók/hallgatók, vagy </a:t>
            </a:r>
            <a:r>
              <a:rPr lang="hu-HU" sz="2400" dirty="0" smtClean="0">
                <a:solidFill>
                  <a:srgbClr val="0070C0"/>
                </a:solidFill>
              </a:rPr>
              <a:t>oktatók/személyzet) </a:t>
            </a:r>
            <a:endParaRPr lang="hu-HU" sz="2400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rgbClr val="0070C0"/>
                </a:solidFill>
              </a:rPr>
              <a:t>projekt </a:t>
            </a:r>
            <a:r>
              <a:rPr lang="hu-HU" sz="2400" dirty="0">
                <a:solidFill>
                  <a:srgbClr val="0070C0"/>
                </a:solidFill>
              </a:rPr>
              <a:t>személyzet (akik menedzselik és koordinálják a projektet</a:t>
            </a:r>
            <a:r>
              <a:rPr lang="hu-HU" sz="2400" dirty="0" smtClean="0">
                <a:solidFill>
                  <a:srgbClr val="0070C0"/>
                </a:solidFill>
              </a:rPr>
              <a:t>)</a:t>
            </a:r>
            <a:r>
              <a:rPr lang="hu-HU" sz="2400" dirty="0">
                <a:solidFill>
                  <a:srgbClr val="0070C0"/>
                </a:solidFill>
              </a:rPr>
              <a:t> </a:t>
            </a:r>
            <a:endParaRPr lang="hu-HU" sz="2400" dirty="0" smtClean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rgbClr val="0070C0"/>
                </a:solidFill>
              </a:rPr>
              <a:t>rendszerszintű </a:t>
            </a:r>
            <a:r>
              <a:rPr lang="hu-HU" sz="2400" dirty="0" smtClean="0">
                <a:solidFill>
                  <a:srgbClr val="0070C0"/>
                </a:solidFill>
              </a:rPr>
              <a:t>(iskola</a:t>
            </a:r>
            <a:r>
              <a:rPr lang="hu-HU" sz="2400" smtClean="0">
                <a:solidFill>
                  <a:srgbClr val="0070C0"/>
                </a:solidFill>
              </a:rPr>
              <a:t>/ képzőhely,szektor</a:t>
            </a:r>
            <a:r>
              <a:rPr lang="hu-HU" sz="2400" dirty="0">
                <a:solidFill>
                  <a:srgbClr val="0070C0"/>
                </a:solidFill>
              </a:rPr>
              <a:t>, kedvezményezettek hálózata, szakmapolitikai vagy jogszabályi változás)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rgbClr val="0070C0"/>
                </a:solidFill>
              </a:rPr>
              <a:t>partnerszervezetek</a:t>
            </a:r>
            <a:endParaRPr lang="hu-HU" sz="2400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u-HU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/>
              <a:pPr>
                <a:defRPr/>
              </a:pPr>
              <a:t>6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48131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rgbClr val="FF0000"/>
                </a:solidFill>
              </a:rPr>
              <a:t>Impact</a:t>
            </a:r>
            <a:r>
              <a:rPr lang="hu-HU" b="1" dirty="0">
                <a:solidFill>
                  <a:srgbClr val="FF0000"/>
                </a:solidFill>
              </a:rPr>
              <a:t> + </a:t>
            </a:r>
            <a:r>
              <a:rPr lang="hu-HU" b="1" dirty="0" err="1">
                <a:solidFill>
                  <a:srgbClr val="FF0000"/>
                </a:solidFill>
              </a:rPr>
              <a:t>Tool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smtClean="0">
                <a:solidFill>
                  <a:srgbClr val="0070C0"/>
                </a:solidFill>
              </a:rPr>
              <a:t>3. </a:t>
            </a:r>
            <a:r>
              <a:rPr lang="hu-HU" b="1" dirty="0">
                <a:solidFill>
                  <a:srgbClr val="0070C0"/>
                </a:solidFill>
              </a:rPr>
              <a:t>lépés</a:t>
            </a:r>
            <a:r>
              <a:rPr lang="hu-HU" b="1" dirty="0" smtClean="0">
                <a:solidFill>
                  <a:srgbClr val="0070C0"/>
                </a:solidFill>
              </a:rPr>
              <a:t>: Értékelje a várt hatások és eredmények fontosságát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70C0"/>
                </a:solidFill>
              </a:rPr>
              <a:t>az egyes </a:t>
            </a:r>
            <a:r>
              <a:rPr lang="hu-HU" dirty="0" smtClean="0">
                <a:solidFill>
                  <a:srgbClr val="0070C0"/>
                </a:solidFill>
              </a:rPr>
              <a:t>területeken </a:t>
            </a:r>
            <a:r>
              <a:rPr lang="hu-HU" dirty="0">
                <a:solidFill>
                  <a:srgbClr val="0070C0"/>
                </a:solidFill>
              </a:rPr>
              <a:t>felsorolt </a:t>
            </a:r>
            <a:r>
              <a:rPr lang="hu-HU" dirty="0" smtClean="0">
                <a:solidFill>
                  <a:srgbClr val="0070C0"/>
                </a:solidFill>
              </a:rPr>
              <a:t>hatások és eredmények fontossága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70C0"/>
                </a:solidFill>
              </a:rPr>
              <a:t>nem lehet mindegyik egyformán </a:t>
            </a:r>
            <a:r>
              <a:rPr lang="hu-HU" dirty="0" smtClean="0">
                <a:solidFill>
                  <a:srgbClr val="0070C0"/>
                </a:solidFill>
              </a:rPr>
              <a:t>fontos!</a:t>
            </a:r>
            <a:endParaRPr lang="hu-HU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hu-HU" dirty="0" smtClean="0">
              <a:solidFill>
                <a:srgbClr val="0070C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283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rgbClr val="FF0000"/>
                </a:solidFill>
              </a:rPr>
              <a:t>Impact</a:t>
            </a:r>
            <a:r>
              <a:rPr lang="hu-HU" b="1" dirty="0">
                <a:solidFill>
                  <a:srgbClr val="FF0000"/>
                </a:solidFill>
              </a:rPr>
              <a:t> + </a:t>
            </a:r>
            <a:r>
              <a:rPr lang="hu-HU" b="1" dirty="0" err="1">
                <a:solidFill>
                  <a:srgbClr val="FF0000"/>
                </a:solidFill>
              </a:rPr>
              <a:t>Tool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hu-HU" b="1" dirty="0" smtClean="0">
                <a:solidFill>
                  <a:srgbClr val="0070C0"/>
                </a:solidFill>
              </a:rPr>
              <a:t>4. </a:t>
            </a:r>
            <a:r>
              <a:rPr lang="hu-HU" b="1" dirty="0">
                <a:solidFill>
                  <a:srgbClr val="0070C0"/>
                </a:solidFill>
              </a:rPr>
              <a:t>lépés</a:t>
            </a:r>
            <a:r>
              <a:rPr lang="hu-HU" b="1" dirty="0" smtClean="0">
                <a:solidFill>
                  <a:srgbClr val="0070C0"/>
                </a:solidFill>
              </a:rPr>
              <a:t>: Válasszon ki 3-4 legfontosabb hatást és vagy eredményt a legmagasabban értékelt területről!</a:t>
            </a:r>
            <a:endParaRPr lang="hu-HU" dirty="0" smtClean="0">
              <a:solidFill>
                <a:srgbClr val="0070C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28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>
                <a:solidFill>
                  <a:srgbClr val="FF0000"/>
                </a:solidFill>
              </a:rPr>
              <a:t>Impact</a:t>
            </a:r>
            <a:r>
              <a:rPr lang="hu-HU" b="1" dirty="0">
                <a:solidFill>
                  <a:srgbClr val="FF0000"/>
                </a:solidFill>
              </a:rPr>
              <a:t> + </a:t>
            </a:r>
            <a:r>
              <a:rPr lang="hu-HU" b="1" dirty="0" err="1">
                <a:solidFill>
                  <a:srgbClr val="FF0000"/>
                </a:solidFill>
              </a:rPr>
              <a:t>Tool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hu-HU" b="1" dirty="0" smtClean="0">
                <a:solidFill>
                  <a:srgbClr val="0070C0"/>
                </a:solidFill>
              </a:rPr>
              <a:t>5. </a:t>
            </a:r>
            <a:r>
              <a:rPr lang="hu-HU" b="1" dirty="0">
                <a:solidFill>
                  <a:srgbClr val="0070C0"/>
                </a:solidFill>
              </a:rPr>
              <a:t>lépés</a:t>
            </a:r>
            <a:r>
              <a:rPr lang="hu-HU" b="1" dirty="0" smtClean="0">
                <a:solidFill>
                  <a:srgbClr val="0070C0"/>
                </a:solidFill>
              </a:rPr>
              <a:t>: A kiválasztott 3-4 legfontosabb hatás vagy eredmény esetében hogyan lehet mérni azok megvalósulását? </a:t>
            </a:r>
          </a:p>
          <a:p>
            <a:pPr marL="0" indent="0" algn="ctr">
              <a:buNone/>
            </a:pPr>
            <a:r>
              <a:rPr lang="hu-HU" sz="2800" dirty="0" smtClean="0">
                <a:solidFill>
                  <a:srgbClr val="0070C0"/>
                </a:solidFill>
              </a:rPr>
              <a:t>Ezek lesznek az indikátorok!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D4802-187F-4A75-B002-99633AEBB5E8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291105"/>
      </p:ext>
    </p:extLst>
  </p:cSld>
  <p:clrMapOvr>
    <a:masterClrMapping/>
  </p:clrMapOvr>
</p:sld>
</file>

<file path=ppt/theme/theme1.xml><?xml version="1.0" encoding="utf-8"?>
<a:theme xmlns:a="http://schemas.openxmlformats.org/drawingml/2006/main" name="TKA_20_erasmusplus_magyar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TKA_20_erasmusplus_magyar</Template>
  <TotalTime>3186</TotalTime>
  <Words>348</Words>
  <Application>Microsoft Office PowerPoint</Application>
  <PresentationFormat>Diavetítés a képernyőre (4:3 oldalarány)</PresentationFormat>
  <Paragraphs>72</Paragraphs>
  <Slides>12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TKA_20_erasmusplus_magyar</vt:lpstr>
      <vt:lpstr>Erasmus+Program Mobilitási projektek Beszámoló információs nap   Impact+ hatásmérő eszköz</vt:lpstr>
      <vt:lpstr>Miről lesz szó?</vt:lpstr>
      <vt:lpstr>Impact+ Tool</vt:lpstr>
      <vt:lpstr>Mikor érdemes alkalmazni?</vt:lpstr>
      <vt:lpstr>Impact + Tool</vt:lpstr>
      <vt:lpstr>Impact + Tool</vt:lpstr>
      <vt:lpstr>Impact + Tool</vt:lpstr>
      <vt:lpstr>Impact + Tool</vt:lpstr>
      <vt:lpstr>Impact + Tool</vt:lpstr>
      <vt:lpstr>Impact + Tool</vt:lpstr>
      <vt:lpstr>Folyamatos teendők</vt:lpstr>
      <vt:lpstr>Impact+ Tool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Széll Adrienn</dc:creator>
  <cp:lastModifiedBy>Bethleni Zsuzsanna</cp:lastModifiedBy>
  <cp:revision>190</cp:revision>
  <cp:lastPrinted>2016-10-10T13:21:06Z</cp:lastPrinted>
  <dcterms:created xsi:type="dcterms:W3CDTF">2016-06-17T08:26:20Z</dcterms:created>
  <dcterms:modified xsi:type="dcterms:W3CDTF">2017-05-16T08:32:54Z</dcterms:modified>
</cp:coreProperties>
</file>