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783" r:id="rId2"/>
    <p:sldMasterId id="2147483944" r:id="rId3"/>
  </p:sldMasterIdLst>
  <p:notesMasterIdLst>
    <p:notesMasterId r:id="rId12"/>
  </p:notesMasterIdLst>
  <p:sldIdLst>
    <p:sldId id="256" r:id="rId4"/>
    <p:sldId id="285" r:id="rId5"/>
    <p:sldId id="283" r:id="rId6"/>
    <p:sldId id="280" r:id="rId7"/>
    <p:sldId id="281" r:id="rId8"/>
    <p:sldId id="282" r:id="rId9"/>
    <p:sldId id="284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soncz.annamaria\Desktop\diagramok_Ancs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soncz.annamaria\Desktop\diagramok_Ancs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soncz.annamaria\Desktop\diagramok_Anc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Munka2!$D$40</c:f>
              <c:strCache>
                <c:ptCount val="1"/>
                <c:pt idx="0">
                  <c:v>megoszlás</c:v>
                </c:pt>
              </c:strCache>
            </c:strRef>
          </c:tx>
          <c:dLbls>
            <c:dLbl>
              <c:idx val="0"/>
              <c:layout>
                <c:manualLayout>
                  <c:x val="-1.2993875765529309E-2"/>
                  <c:y val="0.197506197142023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788495188101489E-2"/>
                  <c:y val="-6.09981044036162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889435695538057E-2"/>
                  <c:y val="1.7961140274132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097211286089239E-2"/>
                  <c:y val="-1.4532662583843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Munka2!$C$41:$C$44</c:f>
              <c:strCache>
                <c:ptCount val="4"/>
                <c:pt idx="0">
                  <c:v>Alapképzés</c:v>
                </c:pt>
                <c:pt idx="1">
                  <c:v>Osztatlan képzés</c:v>
                </c:pt>
                <c:pt idx="2">
                  <c:v>Mesterképzés</c:v>
                </c:pt>
                <c:pt idx="3">
                  <c:v>PhD képzés</c:v>
                </c:pt>
              </c:strCache>
            </c:strRef>
          </c:cat>
          <c:val>
            <c:numRef>
              <c:f>Munka2!$D$41:$D$44</c:f>
              <c:numCache>
                <c:formatCode>0.0%</c:formatCode>
                <c:ptCount val="4"/>
                <c:pt idx="0">
                  <c:v>0.56074766355140182</c:v>
                </c:pt>
                <c:pt idx="1">
                  <c:v>0.30841121495327101</c:v>
                </c:pt>
                <c:pt idx="2">
                  <c:v>8.4112149532710276E-2</c:v>
                </c:pt>
                <c:pt idx="3">
                  <c:v>4.6728971962616821E-2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2.5205663731283526E-2"/>
                  <c:y val="0.138393129495804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091947854850509E-2"/>
                  <c:y val="-0.13158425629620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Munka2!$B$7:$B$8</c:f>
              <c:strCache>
                <c:ptCount val="2"/>
                <c:pt idx="0">
                  <c:v>férfi</c:v>
                </c:pt>
                <c:pt idx="1">
                  <c:v>nő</c:v>
                </c:pt>
              </c:strCache>
            </c:strRef>
          </c:cat>
          <c:val>
            <c:numRef>
              <c:f>Munka2!$C$7:$C$8</c:f>
              <c:numCache>
                <c:formatCode>General</c:formatCode>
                <c:ptCount val="2"/>
                <c:pt idx="0">
                  <c:v>67</c:v>
                </c:pt>
                <c:pt idx="1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8124480054028334"/>
          <c:y val="0.14313466025080199"/>
          <c:w val="0.13192828966554621"/>
          <c:h val="0.1674343832020997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300"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Munka1!$A$13:$A$19</c:f>
              <c:strCache>
                <c:ptCount val="7"/>
                <c:pt idx="0">
                  <c:v>az interneten</c:v>
                </c:pt>
                <c:pt idx="1">
                  <c:v>rokonoktól, ismerősöktől, akik itt tanultak</c:v>
                </c:pt>
                <c:pt idx="2">
                  <c:v>felsőoktatási ügynökségtől</c:v>
                </c:pt>
                <c:pt idx="3">
                  <c:v>felsőoktatási kiállításokon</c:v>
                </c:pt>
                <c:pt idx="4">
                  <c:v>felvételi kiadványokból</c:v>
                </c:pt>
                <c:pt idx="5">
                  <c:v>középiskolában</c:v>
                </c:pt>
                <c:pt idx="6">
                  <c:v>felsőoktatási rangsorokból (pl. Shanghai Ranking)</c:v>
                </c:pt>
              </c:strCache>
            </c:strRef>
          </c:cat>
          <c:val>
            <c:numRef>
              <c:f>Munka1!$B$13:$B$19</c:f>
              <c:numCache>
                <c:formatCode>0%</c:formatCode>
                <c:ptCount val="7"/>
                <c:pt idx="0">
                  <c:v>0.44642857142857145</c:v>
                </c:pt>
                <c:pt idx="1">
                  <c:v>0.2857142857142857</c:v>
                </c:pt>
                <c:pt idx="2">
                  <c:v>0.14285714285714285</c:v>
                </c:pt>
                <c:pt idx="3">
                  <c:v>0.10714285714285714</c:v>
                </c:pt>
                <c:pt idx="4">
                  <c:v>8.0357142857142863E-2</c:v>
                </c:pt>
                <c:pt idx="5">
                  <c:v>7.1428571428571425E-2</c:v>
                </c:pt>
                <c:pt idx="6">
                  <c:v>3.5714285714285712E-2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10304"/>
        <c:axId val="32244864"/>
      </c:barChart>
      <c:catAx>
        <c:axId val="322103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hu-HU"/>
          </a:p>
        </c:txPr>
        <c:crossAx val="32244864"/>
        <c:crosses val="autoZero"/>
        <c:auto val="1"/>
        <c:lblAlgn val="ctr"/>
        <c:lblOffset val="100"/>
        <c:noMultiLvlLbl val="0"/>
      </c:catAx>
      <c:valAx>
        <c:axId val="3224486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2210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hu-H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2015.07.01.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2015.07.01.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2015.07.01.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2015.07.01.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39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7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54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5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2015.07.01.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9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53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94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24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46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52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78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041302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344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2015.07.01.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4340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32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529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98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67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488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355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428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362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2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2015.07.01.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55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495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040720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366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029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2015.07.01.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2015.07.01.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2015.07.01.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2015.07.01.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2015.07.01.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2015.07.01.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9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2015.07.01.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6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819" y="1340768"/>
            <a:ext cx="7844316" cy="2016224"/>
          </a:xfrm>
        </p:spPr>
        <p:txBody>
          <a:bodyPr/>
          <a:lstStyle/>
          <a:p>
            <a:r>
              <a:rPr lang="hu-HU" sz="4000" b="0" dirty="0" smtClean="0"/>
              <a:t>A Külföldi hallgatók intézményválasztási szempontjai</a:t>
            </a:r>
            <a:endParaRPr lang="hu-HU" sz="4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904148" y="116010"/>
            <a:ext cx="690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TÁMOP-4.1.1.C-12/1/KONV-2012-0004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71" y="174648"/>
            <a:ext cx="432048" cy="43100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54318" y="4797151"/>
            <a:ext cx="4321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Losoncz Annamária</a:t>
            </a:r>
          </a:p>
          <a:p>
            <a:r>
              <a:rPr lang="hu-HU" sz="2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Szegedi Tudományegyetem</a:t>
            </a:r>
          </a:p>
          <a:p>
            <a:r>
              <a:rPr lang="hu-HU" sz="2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 Igazgatóság</a:t>
            </a:r>
            <a:endParaRPr lang="hu-HU" sz="2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2800" dirty="0" smtClean="0"/>
              <a:t>Szegedi Tudományegyetem</a:t>
            </a:r>
            <a:endParaRPr lang="hu-HU" sz="2800" dirty="0"/>
          </a:p>
        </p:txBody>
      </p:sp>
      <p:sp>
        <p:nvSpPr>
          <p:cNvPr id="3" name="Téglalap 2"/>
          <p:cNvSpPr/>
          <p:nvPr/>
        </p:nvSpPr>
        <p:spPr>
          <a:xfrm>
            <a:off x="683568" y="1484784"/>
            <a:ext cx="78488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b="1" dirty="0" smtClean="0"/>
              <a:t>Online kérdőíves kutatás</a:t>
            </a:r>
          </a:p>
          <a:p>
            <a:endParaRPr lang="hu-HU" dirty="0"/>
          </a:p>
          <a:p>
            <a:r>
              <a:rPr lang="hu-HU" dirty="0" smtClean="0"/>
              <a:t>Célcsoport: SZTE külföldi hallgatók</a:t>
            </a:r>
          </a:p>
          <a:p>
            <a:endParaRPr lang="hu-HU" dirty="0" smtClean="0"/>
          </a:p>
          <a:p>
            <a:r>
              <a:rPr lang="hu-HU" dirty="0" smtClean="0"/>
              <a:t>Minta nagyság: 112 fő (67 férfi, 45 nő)</a:t>
            </a:r>
          </a:p>
          <a:p>
            <a:endParaRPr lang="hu-HU" dirty="0" smtClean="0"/>
          </a:p>
          <a:p>
            <a:r>
              <a:rPr lang="hu-HU" dirty="0" smtClean="0"/>
              <a:t>Adatfelvétel ideje: 2015 tavasz</a:t>
            </a:r>
            <a:endParaRPr lang="hu-HU" dirty="0"/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219742"/>
              </p:ext>
            </p:extLst>
          </p:nvPr>
        </p:nvGraphicFramePr>
        <p:xfrm>
          <a:off x="467544" y="3759409"/>
          <a:ext cx="5040560" cy="309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929318"/>
              </p:ext>
            </p:extLst>
          </p:nvPr>
        </p:nvGraphicFramePr>
        <p:xfrm>
          <a:off x="5327576" y="1628800"/>
          <a:ext cx="3816424" cy="288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3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2800" dirty="0" smtClean="0"/>
              <a:t>Szegedi Tudományegyetem</a:t>
            </a:r>
            <a:endParaRPr lang="hu-HU" sz="2800" dirty="0"/>
          </a:p>
        </p:txBody>
      </p:sp>
      <p:sp>
        <p:nvSpPr>
          <p:cNvPr id="3" name="Téglalap 2"/>
          <p:cNvSpPr/>
          <p:nvPr/>
        </p:nvSpPr>
        <p:spPr>
          <a:xfrm>
            <a:off x="2286000" y="148478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solidFill>
                  <a:prstClr val="black"/>
                </a:solidFill>
              </a:rPr>
              <a:t>Külföldi hallgatók információforrásai</a:t>
            </a:r>
            <a:endParaRPr lang="hu-HU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931661"/>
              </p:ext>
            </p:extLst>
          </p:nvPr>
        </p:nvGraphicFramePr>
        <p:xfrm>
          <a:off x="1187624" y="2090737"/>
          <a:ext cx="6390456" cy="414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68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2800" dirty="0"/>
              <a:t>Szegedi Tudományegyetem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163167"/>
              </p:ext>
            </p:extLst>
          </p:nvPr>
        </p:nvGraphicFramePr>
        <p:xfrm>
          <a:off x="1043609" y="1556792"/>
          <a:ext cx="6912766" cy="3744412"/>
        </p:xfrm>
        <a:graphic>
          <a:graphicData uri="http://schemas.openxmlformats.org/drawingml/2006/table">
            <a:tbl>
              <a:tblPr/>
              <a:tblGrid>
                <a:gridCol w="5160772"/>
                <a:gridCol w="875997"/>
                <a:gridCol w="875997"/>
              </a:tblGrid>
              <a:tr h="336038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Miért választottad a külföldi tanulást?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Átlag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szórás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Szélesíteni szeretném a tudásomat.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1,14411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Más kultúrákat szeretnék megismerni.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4,2037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1,25124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külföldi egyetemen való tanulás magasabb értéket képvisel a számomra.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4,1835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1,09007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Több vonzó utazási </a:t>
                      </a:r>
                      <a:r>
                        <a:rPr lang="hu-H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lehetőséget </a:t>
                      </a:r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kínál.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4,1468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1,08718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Jobb tanulási környezetet kínál.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3,8426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1,09512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Segítségével jobb munkát találhatok majd.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3,8365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1,16678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tanáraim/barátaim/csaláldom/ismerőseim javasolták.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3,7670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1,19807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Javítja a karrier kiláításaimat.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1,17923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Segít, hogy könnyebben találjak munkát.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3,5714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1,15767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Magasabb társadalmi státuszhoz segít hozzá.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3,5472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1,30298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043608" y="5805264"/>
            <a:ext cx="2953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Megjegyzés: ötfokozatú skálán mérve.</a:t>
            </a:r>
          </a:p>
          <a:p>
            <a:r>
              <a:rPr lang="hu-HU" sz="1400" dirty="0" smtClean="0"/>
              <a:t>Forrás: SZTE NKI 2015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80673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2800" dirty="0"/>
              <a:t>Szegedi Tudományegyetem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313921"/>
              </p:ext>
            </p:extLst>
          </p:nvPr>
        </p:nvGraphicFramePr>
        <p:xfrm>
          <a:off x="1259632" y="1988840"/>
          <a:ext cx="6624736" cy="4059555"/>
        </p:xfrm>
        <a:graphic>
          <a:graphicData uri="http://schemas.openxmlformats.org/drawingml/2006/table">
            <a:tbl>
              <a:tblPr/>
              <a:tblGrid>
                <a:gridCol w="4945740"/>
                <a:gridCol w="839498"/>
                <a:gridCol w="839498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 befolyásolta a magyarországi továbbtanulás választását?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Átlag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szórás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Megélhetési költségek szintje.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3,6364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1,16310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Biztonság.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3,5596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1,25780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Országimázs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3,3818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1,31318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magyar felsőoktatás elismert minősége.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3,2991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1,15917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Magyar kultúra és nyelv.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3,1667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1,37059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Földrajzi elhelyezkedés.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3,1667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1,37739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Infrastrukturális fejlettség.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2,9608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1,21803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bevándorlási hivatal eljárása hallgatóbarát, kevésbé komplex.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2,8972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1,41378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Tandíj mértéke.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2,8333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1,41480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magyar tudósok (pl. Szent-Györgyi Albert) jó híre.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1,32511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2,6182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1,34083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magyar gazdaság fejlettségi szintje.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2,5926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1,18430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Barátok/rokonok, akik itt élnek.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2,5648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1,59598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Korábbi látogatás tapasztalatai.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2,0396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1243518" y="6328484"/>
            <a:ext cx="2953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Megjegyzés: ötfokozatú skálán mérve.</a:t>
            </a:r>
          </a:p>
          <a:p>
            <a:r>
              <a:rPr lang="hu-HU" sz="1400" dirty="0" smtClean="0"/>
              <a:t>Forrás: SZTE NKI 2015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80673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2800" dirty="0"/>
              <a:t>Szegedi Tudományegyetem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646493"/>
              </p:ext>
            </p:extLst>
          </p:nvPr>
        </p:nvGraphicFramePr>
        <p:xfrm>
          <a:off x="611561" y="1340768"/>
          <a:ext cx="6264695" cy="5259705"/>
        </p:xfrm>
        <a:graphic>
          <a:graphicData uri="http://schemas.openxmlformats.org/drawingml/2006/table">
            <a:tbl>
              <a:tblPr/>
              <a:tblGrid>
                <a:gridCol w="4536503"/>
                <a:gridCol w="864096"/>
                <a:gridCol w="864096"/>
              </a:tblGrid>
              <a:tr h="381000">
                <a:tc>
                  <a:txBody>
                    <a:bodyPr/>
                    <a:lstStyle/>
                    <a:p>
                      <a:pPr algn="just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Mennyiben befolyásolták az alábbi tényezők a Szegedi Tudományegyetem választását?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Átlag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szórás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 egyetem akadémiai színvonala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3,6729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1,27956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Barátságos helyi közösség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3,5514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1,23038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Szeged mint város vonzereje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3,5283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1,25134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 intézmény atmoszférája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3,5238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1,24109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Alacsony megélhetési költségek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3,4404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1,27969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 intézmény megítélése, </a:t>
                      </a:r>
                      <a:r>
                        <a:rPr lang="hu-H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imázsa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3,4340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1,25750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Magas szintű biztonság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3,3714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1,31747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választott képzési program magas színvonala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3,3462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1,30547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 intézmény oktatási felszereltsége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3,3208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1,31328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Külföldi hallgatók száma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3,3077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1,33712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Egyetemi együttműködések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3,2816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1,33150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 egyetem kutatási minősége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3,1456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1,35334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 intézmény általános infrastrukturális ellátottsága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1,28202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korábbi tanulmányi eredmények elfogadása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2,9794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1,37674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tanáraim/családom/barátaim stb. véleménye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2,8932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1,37849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Kikapcsolódási lehetőségek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2,8846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1,30947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Tandíj  mértéke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1,36371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 itt tanuló ismerősök ajánlása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2,7961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1,43048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tanárok hírneve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1,25831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Munkaerő-piaci kilátások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2,5789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1,18123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7020272" y="5805264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Megjegyzés: ötfokozatú skálán mérve.</a:t>
            </a:r>
          </a:p>
          <a:p>
            <a:r>
              <a:rPr lang="hu-HU" sz="1400" dirty="0" smtClean="0"/>
              <a:t>Forrás: SZTE NKI 2015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80673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2800" dirty="0"/>
              <a:t>Szegedi Tudományegyetem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969959" y="606687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prstClr val="black"/>
                </a:solidFill>
              </a:rPr>
              <a:t>Megjegyzés: ötfokozatú skálán mérve.</a:t>
            </a:r>
          </a:p>
          <a:p>
            <a:r>
              <a:rPr lang="hu-HU" sz="1400" dirty="0" smtClean="0">
                <a:solidFill>
                  <a:prstClr val="black"/>
                </a:solidFill>
              </a:rPr>
              <a:t>Forrás: SZTE NKI 2015</a:t>
            </a:r>
            <a:endParaRPr lang="hu-HU" sz="1400" dirty="0">
              <a:solidFill>
                <a:prstClr val="black"/>
              </a:solidFill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410425"/>
              </p:ext>
            </p:extLst>
          </p:nvPr>
        </p:nvGraphicFramePr>
        <p:xfrm>
          <a:off x="1979712" y="2204867"/>
          <a:ext cx="5904655" cy="3388054"/>
        </p:xfrm>
        <a:graphic>
          <a:graphicData uri="http://schemas.openxmlformats.org/drawingml/2006/table">
            <a:tbl>
              <a:tblPr/>
              <a:tblGrid>
                <a:gridCol w="3960440"/>
                <a:gridCol w="1008112"/>
                <a:gridCol w="936103"/>
              </a:tblGrid>
              <a:tr h="298814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Elégedettség mértéke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Átlag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szórás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40">
                <a:tc>
                  <a:txBody>
                    <a:bodyPr/>
                    <a:lstStyle/>
                    <a:p>
                      <a:pPr algn="just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Tanár-diák viszony.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4,1455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1,12386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40">
                <a:tc>
                  <a:txBody>
                    <a:bodyPr/>
                    <a:lstStyle/>
                    <a:p>
                      <a:pPr algn="just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Tömegközlekedés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1,06802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40">
                <a:tc>
                  <a:txBody>
                    <a:bodyPr/>
                    <a:lstStyle/>
                    <a:p>
                      <a:pPr algn="just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Könyvtári szolgáltatások.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3,9279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1,23371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40">
                <a:tc>
                  <a:txBody>
                    <a:bodyPr/>
                    <a:lstStyle/>
                    <a:p>
                      <a:pPr algn="just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Kulturális programok.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3,9159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1,01052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40">
                <a:tc>
                  <a:txBody>
                    <a:bodyPr/>
                    <a:lstStyle/>
                    <a:p>
                      <a:pPr algn="just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Oktatás színvonala.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3,8545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,95626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40">
                <a:tc>
                  <a:txBody>
                    <a:bodyPr/>
                    <a:lstStyle/>
                    <a:p>
                      <a:pPr algn="just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Tanárok felkészültsége.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3,8364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1,04510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40">
                <a:tc>
                  <a:txBody>
                    <a:bodyPr/>
                    <a:lstStyle/>
                    <a:p>
                      <a:pPr algn="just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Infrastrukturális háttér.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3,6296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1,01016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40">
                <a:tc>
                  <a:txBody>
                    <a:bodyPr/>
                    <a:lstStyle/>
                    <a:p>
                      <a:pPr algn="just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Adminisztratív szolgáltatások színvonala.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3,4909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1,30451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40">
                <a:tc>
                  <a:txBody>
                    <a:bodyPr/>
                    <a:lstStyle/>
                    <a:p>
                      <a:pPr algn="just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Tandíj mértéke.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3,4848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1,35046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40">
                <a:tc>
                  <a:txBody>
                    <a:bodyPr/>
                    <a:lstStyle/>
                    <a:p>
                      <a:pPr algn="just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magyar diákok nyitottsága.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3,4495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1,32278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40">
                <a:tc>
                  <a:txBody>
                    <a:bodyPr/>
                    <a:lstStyle/>
                    <a:p>
                      <a:pPr algn="just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Sportolási lehetőségek.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3,3636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1,35115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21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/>
              <a:t>KÖSZÖNÖM </a:t>
            </a:r>
            <a:br>
              <a:rPr lang="hu-HU"/>
            </a:br>
            <a:r>
              <a:rPr lang="hu-HU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485</Words>
  <Application>Microsoft Office PowerPoint</Application>
  <PresentationFormat>Diavetítés a képernyőre (4:3 oldalarány)</PresentationFormat>
  <Paragraphs>213</Paragraphs>
  <Slides>8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Office-téma</vt:lpstr>
      <vt:lpstr>7_Office-téma</vt:lpstr>
      <vt:lpstr>1_Office-téma</vt:lpstr>
      <vt:lpstr>A Külföldi hallgatók intézményválasztási szempontjai</vt:lpstr>
      <vt:lpstr>Szegedi Tudományegyetem</vt:lpstr>
      <vt:lpstr>Szegedi Tudományegyetem</vt:lpstr>
      <vt:lpstr>Szegedi Tudományegyetem</vt:lpstr>
      <vt:lpstr>Szegedi Tudományegyetem</vt:lpstr>
      <vt:lpstr>Szegedi Tudományegyetem</vt:lpstr>
      <vt:lpstr>Szegedi Tudományegyetem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Kisbáró Edina</cp:lastModifiedBy>
  <cp:revision>62</cp:revision>
  <dcterms:created xsi:type="dcterms:W3CDTF">2014-03-03T11:13:53Z</dcterms:created>
  <dcterms:modified xsi:type="dcterms:W3CDTF">2015-07-01T10:30:29Z</dcterms:modified>
</cp:coreProperties>
</file>